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1"/>
  </p:sldMasterIdLst>
  <p:notesMasterIdLst>
    <p:notesMasterId r:id="rId52"/>
  </p:notesMasterIdLst>
  <p:sldIdLst>
    <p:sldId id="720" r:id="rId2"/>
    <p:sldId id="719" r:id="rId3"/>
    <p:sldId id="524" r:id="rId4"/>
    <p:sldId id="677" r:id="rId5"/>
    <p:sldId id="676" r:id="rId6"/>
    <p:sldId id="678" r:id="rId7"/>
    <p:sldId id="679" r:id="rId8"/>
    <p:sldId id="718" r:id="rId9"/>
    <p:sldId id="695" r:id="rId10"/>
    <p:sldId id="696" r:id="rId11"/>
    <p:sldId id="697" r:id="rId12"/>
    <p:sldId id="698" r:id="rId13"/>
    <p:sldId id="699" r:id="rId14"/>
    <p:sldId id="700" r:id="rId15"/>
    <p:sldId id="701" r:id="rId16"/>
    <p:sldId id="702" r:id="rId17"/>
    <p:sldId id="703" r:id="rId18"/>
    <p:sldId id="704" r:id="rId19"/>
    <p:sldId id="705" r:id="rId20"/>
    <p:sldId id="712" r:id="rId21"/>
    <p:sldId id="713" r:id="rId22"/>
    <p:sldId id="714" r:id="rId23"/>
    <p:sldId id="715" r:id="rId24"/>
    <p:sldId id="681" r:id="rId25"/>
    <p:sldId id="682" r:id="rId26"/>
    <p:sldId id="709" r:id="rId27"/>
    <p:sldId id="710" r:id="rId28"/>
    <p:sldId id="711" r:id="rId29"/>
    <p:sldId id="683" r:id="rId30"/>
    <p:sldId id="684" r:id="rId31"/>
    <p:sldId id="685" r:id="rId32"/>
    <p:sldId id="686" r:id="rId33"/>
    <p:sldId id="687" r:id="rId34"/>
    <p:sldId id="688" r:id="rId35"/>
    <p:sldId id="689" r:id="rId36"/>
    <p:sldId id="716" r:id="rId37"/>
    <p:sldId id="717" r:id="rId38"/>
    <p:sldId id="690" r:id="rId39"/>
    <p:sldId id="724" r:id="rId40"/>
    <p:sldId id="725" r:id="rId41"/>
    <p:sldId id="727" r:id="rId42"/>
    <p:sldId id="726" r:id="rId43"/>
    <p:sldId id="691" r:id="rId44"/>
    <p:sldId id="692" r:id="rId45"/>
    <p:sldId id="693" r:id="rId46"/>
    <p:sldId id="721" r:id="rId47"/>
    <p:sldId id="723" r:id="rId48"/>
    <p:sldId id="722" r:id="rId49"/>
    <p:sldId id="694" r:id="rId50"/>
    <p:sldId id="615" r:id="rId5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800000"/>
    <a:srgbClr val="CCECF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594" autoAdjust="0"/>
    <p:restoredTop sz="62333" autoAdjust="0"/>
  </p:normalViewPr>
  <p:slideViewPr>
    <p:cSldViewPr>
      <p:cViewPr>
        <p:scale>
          <a:sx n="60" d="100"/>
          <a:sy n="60" d="100"/>
        </p:scale>
        <p:origin x="-1098" y="-3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67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BD954E0-15B5-4673-9BDB-0F645CB9DF81}" type="datetimeFigureOut">
              <a:rPr lang="ru-RU"/>
              <a:pPr>
                <a:defRPr/>
              </a:pPr>
              <a:t>04.11.2012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ED44589-219F-4AD9-8A30-E9DC782BA62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p:nvPr>
        </p:nvSpPr>
        <p:spPr>
          <a:noFill/>
          <a:ln>
            <a:round/>
            <a:headEnd/>
            <a:tailEnd/>
          </a:ln>
        </p:spPr>
        <p:txBody>
          <a:bodyPr/>
          <a:lstStyle/>
          <a:p>
            <a:fld id="{E0B2CC88-71F3-47A0-9B44-E00DFD6C5B84}" type="slidenum">
              <a:rPr lang="en-GB" smtClean="0"/>
              <a:pPr/>
              <a:t>1</a:t>
            </a:fld>
            <a:endParaRPr lang="en-GB" smtClean="0"/>
          </a:p>
        </p:txBody>
      </p:sp>
      <p:sp>
        <p:nvSpPr>
          <p:cNvPr id="27651" name="Rectangle 2"/>
          <p:cNvSpPr>
            <a:spLocks noChangeArrowheads="1" noTextEdit="1"/>
          </p:cNvSpPr>
          <p:nvPr>
            <p:ph type="sldImg"/>
          </p:nvPr>
        </p:nvSpPr>
        <p:spPr>
          <a:xfrm>
            <a:off x="1143000" y="685800"/>
            <a:ext cx="4572000" cy="3429000"/>
          </a:xfrm>
          <a:ln/>
        </p:spPr>
      </p:sp>
      <p:sp>
        <p:nvSpPr>
          <p:cNvPr id="27652" name="Rectangle 3"/>
          <p:cNvSpPr>
            <a:spLocks noChangeArrowheads="1"/>
          </p:cNvSpPr>
          <p:nvPr>
            <p:ph type="body" idx="1"/>
          </p:nvPr>
        </p:nvSpPr>
        <p:spPr>
          <a:xfrm>
            <a:off x="914400" y="4343400"/>
            <a:ext cx="5029200" cy="4114800"/>
          </a:xfrm>
          <a:noFill/>
        </p:spPr>
        <p:txBody>
          <a:bodyPr wrap="none" anchor="ctr"/>
          <a:lstStyle/>
          <a:p>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FD0F06A-1DBF-465F-92E6-50C89C7842C7}" type="slidenum">
              <a:rPr lang="en-GB"/>
              <a:pPr>
                <a:defRPr/>
              </a:pPr>
              <a:t>10</a:t>
            </a:fld>
            <a:endParaRPr lang="en-GB"/>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These were Russian proposals in 2001 – subject to negotiate. According to them initial level of bound tariffs is higher than current level. The idea is to provide certain room for maneuver, we are not going to increase actually tariff level just after accession, but would like to have that possibility in case of some dramatic developments. </a:t>
            </a:r>
          </a:p>
          <a:p>
            <a:r>
              <a:rPr lang="en-US" smtClean="0"/>
              <a:t>One should note that GATT allows contracting parties to exceed bound level in case of emergency, but they have to compensate the damage by concessions in other fields.  </a:t>
            </a:r>
          </a:p>
          <a:p>
            <a:endParaRPr lang="en-US" smtClean="0"/>
          </a:p>
          <a:p>
            <a:r>
              <a:rPr lang="en-US" smtClean="0"/>
              <a:t>According to wto.ru with respect to so far achieved agreements on trade in industrial products:</a:t>
            </a:r>
          </a:p>
          <a:p>
            <a:r>
              <a:rPr lang="en-US" smtClean="0"/>
              <a:t>Initial (average) level of binding should equal to 10.1%</a:t>
            </a:r>
          </a:p>
          <a:p>
            <a:r>
              <a:rPr lang="en-US" smtClean="0"/>
              <a:t>Final (average) level of binding should equal to 7.6%</a:t>
            </a:r>
          </a:p>
          <a:p>
            <a:r>
              <a:rPr lang="en-US" smtClean="0"/>
              <a:t>while applied average at the moment equals to 10.0</a:t>
            </a:r>
          </a:p>
          <a:p>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p:spPr>
      </p:sp>
      <p:sp>
        <p:nvSpPr>
          <p:cNvPr id="43011" name="Заметки 2"/>
          <p:cNvSpPr>
            <a:spLocks noGrp="1"/>
          </p:cNvSpPr>
          <p:nvPr>
            <p:ph type="body" idx="1"/>
          </p:nvPr>
        </p:nvSpPr>
        <p:spPr bwMode="auto">
          <a:noFill/>
        </p:spPr>
        <p:txBody>
          <a:bodyPr wrap="square" numCol="1" anchor="t" anchorCtr="0" compatLnSpc="1">
            <a:prstTxWarp prst="textNoShape">
              <a:avLst/>
            </a:prstTxWarp>
          </a:bodyPr>
          <a:lstStyle/>
          <a:p>
            <a:r>
              <a:rPr lang="en-US" smtClean="0"/>
              <a:t>In the trade policy debate it is often argued that the binding of trade policy commitments above the level of the corresponding applied measures increases policy stability and reduces the uncertainty confronting exporters in foreign markets. Economists have given surprisingly little attention to this question. A small number of recent theoretical contributions link the use of weak bindings (i.e. bindings that specify the maximum level at which a government commits to set its applied tariff rather than a precise level) to contracting costs, privately observed political pressure, or continuing contributions from lobbies. </a:t>
            </a:r>
          </a:p>
          <a:p>
            <a:r>
              <a:rPr lang="en-US" smtClean="0"/>
              <a:t>                                         World Trade Report 2009 p.XIX</a:t>
            </a:r>
            <a:endParaRPr lang="ru-RU" smtClean="0"/>
          </a:p>
          <a:p>
            <a:endParaRPr lang="ru-RU" smtClean="0"/>
          </a:p>
        </p:txBody>
      </p:sp>
      <p:sp>
        <p:nvSpPr>
          <p:cNvPr id="4" name="Номер слайда 3"/>
          <p:cNvSpPr>
            <a:spLocks noGrp="1"/>
          </p:cNvSpPr>
          <p:nvPr>
            <p:ph type="sldNum" sz="quarter" idx="5"/>
          </p:nvPr>
        </p:nvSpPr>
        <p:spPr/>
        <p:txBody>
          <a:bodyPr/>
          <a:lstStyle/>
          <a:p>
            <a:pPr>
              <a:defRPr/>
            </a:pPr>
            <a:fld id="{F108EEE5-0CDC-415A-A209-53603524225B}" type="slidenum">
              <a:rPr lang="ru-RU" smtClean="0"/>
              <a:pPr>
                <a:defRPr/>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bwMode="auto">
          <a:noFill/>
          <a:ln>
            <a:solidFill>
              <a:srgbClr val="000000"/>
            </a:solidFill>
            <a:miter lim="800000"/>
            <a:headEnd/>
            <a:tailEnd/>
          </a:ln>
        </p:spPr>
      </p:sp>
      <p:sp>
        <p:nvSpPr>
          <p:cNvPr id="44035" name="Заметки 2"/>
          <p:cNvSpPr>
            <a:spLocks noGrp="1"/>
          </p:cNvSpPr>
          <p:nvPr>
            <p:ph type="body" idx="1"/>
          </p:nvPr>
        </p:nvSpPr>
        <p:spPr bwMode="auto">
          <a:noFill/>
        </p:spPr>
        <p:txBody>
          <a:bodyPr wrap="square" numCol="1" anchor="t" anchorCtr="0" compatLnSpc="1">
            <a:prstTxWarp prst="textNoShape">
              <a:avLst/>
            </a:prstTxWarp>
          </a:bodyPr>
          <a:lstStyle/>
          <a:p>
            <a:r>
              <a:rPr lang="en-US" smtClean="0"/>
              <a:t>Trade in goods – according to the WTO initial Russian offer was submitted in Feb. 1998, latest one – Feb.2001</a:t>
            </a:r>
          </a:p>
          <a:p>
            <a:endParaRPr lang="en-US" smtClean="0"/>
          </a:p>
          <a:p>
            <a:r>
              <a:rPr lang="en-US" smtClean="0"/>
              <a:t>Trade in services – according to the WTO initial Russian offer was submitted in Oct. 1999, latest one – Jan.2002 </a:t>
            </a:r>
            <a:endParaRPr lang="ru-RU" smtClean="0"/>
          </a:p>
        </p:txBody>
      </p:sp>
      <p:sp>
        <p:nvSpPr>
          <p:cNvPr id="4" name="Номер слайда 3"/>
          <p:cNvSpPr>
            <a:spLocks noGrp="1"/>
          </p:cNvSpPr>
          <p:nvPr>
            <p:ph type="sldNum" sz="quarter" idx="5"/>
          </p:nvPr>
        </p:nvSpPr>
        <p:spPr/>
        <p:txBody>
          <a:bodyPr/>
          <a:lstStyle/>
          <a:p>
            <a:pPr>
              <a:defRPr/>
            </a:pPr>
            <a:fld id="{1F152AD8-2F06-4581-8297-21A66CA9AB8F}" type="slidenum">
              <a:rPr lang="ru-RU" smtClean="0"/>
              <a:pPr>
                <a:defRPr/>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45B522B-75BE-46F6-8A2A-B0EAF10AF453}" type="slidenum">
              <a:rPr lang="en-GB"/>
              <a:pPr>
                <a:defRPr/>
              </a:pPr>
              <a:t>13</a:t>
            </a:fld>
            <a:endParaRPr lang="en-GB"/>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1. Views and approaches of negotiating parties still vary substantially.</a:t>
            </a:r>
          </a:p>
          <a:p>
            <a:r>
              <a:rPr lang="en-US" smtClean="0"/>
              <a:t>AMS relates only to the measures of “amber (yellow) box”, which in exclusion principle are able to distort (in contrast to “green box” measures) agricultural trade and production (for example, preferential loans, discounts on transportation, price support, production subsidies, etc.). According to the WTO Agreement on Agriculture, member-states have an obligation of  gradual 20% reduction of AMS within the framework of 6-year implementation period.  Similar approach relates to export subsidies. In this case 6 year period implies 36% reduction from initial bound level of subsidies and 21% reduction from initial bound level of production. Both AMS and export subsidies are calculated as an average of actual respective expenditures for 3 years of a reference period.</a:t>
            </a:r>
          </a:p>
          <a:p>
            <a:r>
              <a:rPr lang="en-US" smtClean="0"/>
              <a:t>2. In Russian case selection of the reference period matters a lot due the dramatic contraction of governmental support to agriculture during the years of transformation. Initially Russia proposed 1989-1991 reference period. That resulted in $84bln. of AMS and $1.6bln. of export subsidies. Later on we made concessions - 1989-1995 reference. That resulted (depending on exclusion or inclusion of 1992 and 1990) in AMS equal to $35 – 62.4bln. But these concessions were not properly appreciated by our negotiating partners. So, we were forced to move still further. </a:t>
            </a:r>
          </a:p>
          <a:p>
            <a:r>
              <a:rPr lang="ru-RU" smtClean="0"/>
              <a:t>Следующий шаг - репрезентативный период для </a:t>
            </a:r>
            <a:r>
              <a:rPr lang="en-GB" smtClean="0"/>
              <a:t>AMS</a:t>
            </a:r>
            <a:r>
              <a:rPr lang="ru-RU" smtClean="0"/>
              <a:t> </a:t>
            </a:r>
            <a:r>
              <a:rPr lang="en-GB" smtClean="0"/>
              <a:t>1991-1993</a:t>
            </a:r>
            <a:r>
              <a:rPr lang="ru-RU" smtClean="0"/>
              <a:t> гг. (и </a:t>
            </a:r>
            <a:r>
              <a:rPr lang="en-GB" smtClean="0"/>
              <a:t>1990-1992</a:t>
            </a:r>
            <a:r>
              <a:rPr lang="en-GB" b="1" smtClean="0"/>
              <a:t> </a:t>
            </a:r>
            <a:r>
              <a:rPr lang="ru-RU" smtClean="0"/>
              <a:t>гг. для экспортных субсидий)</a:t>
            </a:r>
          </a:p>
          <a:p>
            <a:r>
              <a:rPr lang="ru-RU" smtClean="0"/>
              <a:t>Австралия и Новая Зеландия настаивают на </a:t>
            </a:r>
            <a:r>
              <a:rPr lang="en-GB" smtClean="0"/>
              <a:t>1997-1999</a:t>
            </a:r>
            <a:r>
              <a:rPr lang="ru-RU" smtClean="0"/>
              <a:t>гг.</a:t>
            </a:r>
            <a:endParaRPr lang="en-GB" smtClean="0"/>
          </a:p>
          <a:p>
            <a:r>
              <a:rPr lang="ru-RU" smtClean="0"/>
              <a:t>Затем РФ был предложен период 1993-1995 гг. При этом:</a:t>
            </a:r>
          </a:p>
          <a:p>
            <a:r>
              <a:rPr lang="ru-RU" smtClean="0"/>
              <a:t>первоначальный уровень </a:t>
            </a:r>
            <a:r>
              <a:rPr lang="en-GB" smtClean="0"/>
              <a:t>AMS</a:t>
            </a:r>
            <a:r>
              <a:rPr lang="ru-RU" smtClean="0"/>
              <a:t> в</a:t>
            </a:r>
            <a:r>
              <a:rPr lang="en-GB" smtClean="0"/>
              <a:t> 16.2 </a:t>
            </a:r>
            <a:r>
              <a:rPr lang="ru-RU" smtClean="0"/>
              <a:t>млрд.долл.</a:t>
            </a:r>
            <a:r>
              <a:rPr lang="en-GB" smtClean="0"/>
              <a:t> </a:t>
            </a:r>
            <a:r>
              <a:rPr lang="ru-RU" smtClean="0"/>
              <a:t>и уровень экспортных субсидий в </a:t>
            </a:r>
            <a:r>
              <a:rPr lang="en-GB" smtClean="0"/>
              <a:t>0.73 </a:t>
            </a:r>
            <a:r>
              <a:rPr lang="ru-RU" smtClean="0"/>
              <a:t>млрд.долл.</a:t>
            </a:r>
            <a:r>
              <a:rPr lang="en-GB" smtClean="0"/>
              <a:t> </a:t>
            </a:r>
            <a:endParaRPr lang="ru-RU" smtClean="0"/>
          </a:p>
          <a:p>
            <a:r>
              <a:rPr lang="ru-RU" smtClean="0"/>
              <a:t>с </a:t>
            </a:r>
            <a:r>
              <a:rPr lang="en-GB" smtClean="0"/>
              <a:t>6</a:t>
            </a:r>
            <a:r>
              <a:rPr lang="ru-RU" smtClean="0"/>
              <a:t>-летним периодом сокращения до уровня в </a:t>
            </a:r>
            <a:r>
              <a:rPr lang="en-GB" smtClean="0"/>
              <a:t>12.9</a:t>
            </a:r>
            <a:r>
              <a:rPr lang="ru-RU" smtClean="0"/>
              <a:t> млрд.долл. и</a:t>
            </a:r>
            <a:r>
              <a:rPr lang="en-GB" smtClean="0"/>
              <a:t> 0.46</a:t>
            </a:r>
            <a:r>
              <a:rPr lang="ru-RU" smtClean="0"/>
              <a:t> млрд.долл</a:t>
            </a:r>
            <a:r>
              <a:rPr lang="en-GB" smtClean="0"/>
              <a:t>.</a:t>
            </a:r>
            <a:r>
              <a:rPr lang="ru-RU" smtClean="0"/>
              <a:t>, соответственно.</a:t>
            </a:r>
            <a:r>
              <a:rPr lang="en-GB" smtClean="0"/>
              <a:t>  </a:t>
            </a:r>
          </a:p>
          <a:p>
            <a:r>
              <a:rPr lang="ru-RU" smtClean="0"/>
              <a:t>В настоящее время у РФ </a:t>
            </a:r>
            <a:r>
              <a:rPr lang="en-GB" smtClean="0"/>
              <a:t>AMS = 2-3 </a:t>
            </a:r>
            <a:r>
              <a:rPr lang="ru-RU" smtClean="0"/>
              <a:t>млрд.долл.</a:t>
            </a:r>
            <a:endParaRPr lang="en-US" smtClean="0"/>
          </a:p>
          <a:p>
            <a:r>
              <a:rPr lang="en-US" smtClean="0"/>
              <a:t>3-4. Depending upon the transitional period the size of AMS &amp; export subsidies would vary substantially. Here, gain, the idea is to have </a:t>
            </a:r>
            <a:r>
              <a:rPr lang="en-US" b="1" i="1" smtClean="0"/>
              <a:t>a possibility</a:t>
            </a:r>
            <a:r>
              <a:rPr lang="en-US" smtClean="0"/>
              <a:t> to use respective level of support. At the moment the country doesn’t have that amount of money to finance its agriculture (the industry which all around the globe is the most protected one).</a:t>
            </a:r>
          </a:p>
          <a:p>
            <a:r>
              <a:rPr lang="en-US" smtClean="0"/>
              <a:t>As for sanitary and phytosanitary measures, in Russian case they are strict enough due to the lack of proper system of insurance in agriculture. Should something similar to birds flue or foot-and-mouth disease happen in Russia respective farmers will be totally ruined.</a:t>
            </a:r>
          </a:p>
          <a:p>
            <a:r>
              <a:rPr lang="en-US" smtClean="0"/>
              <a:t>5. See next slide.  At least bilateral protocol with EU stipulates </a:t>
            </a:r>
            <a:r>
              <a:rPr lang="en-US" b="1" smtClean="0"/>
              <a:t>NO</a:t>
            </a:r>
            <a:r>
              <a:rPr lang="en-US" smtClean="0"/>
              <a:t> reduction of tariffs on basic products and possibility of certain increase for some products.  </a:t>
            </a:r>
          </a:p>
          <a:p>
            <a:endParaRPr lang="ru-RU" smtClean="0"/>
          </a:p>
          <a:p>
            <a:r>
              <a:rPr lang="ru-RU" smtClean="0"/>
              <a:t>04.12.2009 17:31:41</a:t>
            </a:r>
            <a:br>
              <a:rPr lang="ru-RU" smtClean="0"/>
            </a:br>
            <a:r>
              <a:rPr lang="ru-RU" smtClean="0"/>
              <a:t>РФ стремится сохранить или расширить поддержку АПК, вступая в ВТО («РИА Новости», 03.12.2009)</a:t>
            </a:r>
            <a:br>
              <a:rPr lang="ru-RU" smtClean="0"/>
            </a:br>
            <a:r>
              <a:rPr lang="ru-RU" smtClean="0"/>
              <a:t>Россия стремится сохранить нынешний уровень поддержки сельхозпроизводителей или расширить его, вступая в ВТО, заявил премьер-министр РФ Владимир Путин, отвечая на вопросы россиян во время "прямой линии". </a:t>
            </a:r>
            <a:br>
              <a:rPr lang="ru-RU" smtClean="0"/>
            </a:br>
            <a:r>
              <a:rPr lang="ru-RU" smtClean="0"/>
              <a:t>"Нам бы хотелось, как минимум, оставить сегодняшний уровень поддержки, а, может быть, даже расширить поддержку агропромышленного комплекса", - сказал премьер. По его словам, пока этот вопрос не согласован с партнерами по ВТО, но все решения на переговорах будут приниматься с учетом мнения российских сельхозпроизводителей. </a:t>
            </a:r>
            <a:br>
              <a:rPr lang="ru-RU" smtClean="0"/>
            </a:br>
            <a:r>
              <a:rPr lang="ru-RU" smtClean="0"/>
              <a:t>В рамках переговоров по присоединению к ВТО Россия настаивает на господдержке АПК в объеме 9 миллиардов долларов ежегодно в течение пяти лет после присоединения к ВТО, в то время как основные сельскохозяйственные экспортеры предлагают установить лимит в 3 миллиарда долларов. </a:t>
            </a:r>
            <a:br>
              <a:rPr lang="ru-RU" smtClean="0"/>
            </a:br>
            <a:r>
              <a:rPr lang="ru-RU" smtClean="0"/>
              <a:t>Также Путин отметил, что будет продолжена кредитная поддержка российского АПК. </a:t>
            </a:r>
            <a:br>
              <a:rPr lang="ru-RU" smtClean="0"/>
            </a:br>
            <a:r>
              <a:rPr lang="ru-RU" smtClean="0"/>
              <a:t>"В 2009 году по различным источникам в агросектор выдано кредитов в объеме 700 миллиардов рублей. Такого никогда не было, но и отдачи такой от сельского хозяйства тоже никогда не было. Все эти программы мы продолжим", - сказал он. </a:t>
            </a:r>
            <a:br>
              <a:rPr lang="ru-RU" smtClean="0"/>
            </a:br>
            <a:r>
              <a:rPr lang="ru-RU" smtClean="0"/>
              <a:t>Кроме того, он отметил, что в сельском хозяйстве необходимо продолжать реализацию инвестиционных программ, внедрять современные технологии в секторе. </a:t>
            </a:r>
          </a:p>
          <a:p>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Образ слайда 1"/>
          <p:cNvSpPr>
            <a:spLocks noGrp="1" noRot="1" noChangeAspect="1" noTextEdit="1"/>
          </p:cNvSpPr>
          <p:nvPr>
            <p:ph type="sldImg"/>
          </p:nvPr>
        </p:nvSpPr>
        <p:spPr bwMode="auto">
          <a:noFill/>
          <a:ln>
            <a:solidFill>
              <a:srgbClr val="000000"/>
            </a:solidFill>
            <a:miter lim="800000"/>
            <a:headEnd/>
            <a:tailEnd/>
          </a:ln>
        </p:spPr>
      </p:sp>
      <p:sp>
        <p:nvSpPr>
          <p:cNvPr id="46083" name="Заметки 2"/>
          <p:cNvSpPr>
            <a:spLocks noGrp="1"/>
          </p:cNvSpPr>
          <p:nvPr>
            <p:ph type="body" idx="1"/>
          </p:nvPr>
        </p:nvSpPr>
        <p:spPr bwMode="auto">
          <a:noFill/>
        </p:spPr>
        <p:txBody>
          <a:bodyPr wrap="square" numCol="1" anchor="t" anchorCtr="0" compatLnSpc="1">
            <a:prstTxWarp prst="textNoShape">
              <a:avLst/>
            </a:prstTxWarp>
          </a:bodyPr>
          <a:lstStyle/>
          <a:p>
            <a:r>
              <a:rPr lang="ru-RU" smtClean="0"/>
              <a:t>    </a:t>
            </a:r>
            <a:r>
              <a:rPr lang="en-US" smtClean="0"/>
              <a:t>After the depressed 1990s, agricultural subsidies were increased throughout the 2000s in Russia. Today they are close to EU levels (due in part to reductions in EU farm subsidies in the same period). The OECD estimates that subsidies represented 22 % of farm income in Russia in </a:t>
            </a:r>
          </a:p>
          <a:p>
            <a:r>
              <a:rPr lang="en-US" smtClean="0"/>
              <a:t>2008–2010, when the OECD average was 20 % and the EU average 22 %.</a:t>
            </a:r>
          </a:p>
          <a:p>
            <a:r>
              <a:rPr lang="ru-RU" smtClean="0"/>
              <a:t>     </a:t>
            </a:r>
            <a:r>
              <a:rPr lang="en-US" smtClean="0"/>
              <a:t>Agricultural subsidies are still an open issue in Russia’s</a:t>
            </a:r>
            <a:r>
              <a:rPr lang="ru-RU" smtClean="0"/>
              <a:t> </a:t>
            </a:r>
            <a:r>
              <a:rPr lang="en-US" smtClean="0"/>
              <a:t>WTO accession talks. Russia wants to boost subsidies in coming years and then gradually return them to their current level within 5–7 years.</a:t>
            </a:r>
            <a:endParaRPr lang="ru-RU" smtClean="0"/>
          </a:p>
          <a:p>
            <a:r>
              <a:rPr lang="ru-RU" smtClean="0"/>
              <a:t>                                                                                                                                         </a:t>
            </a:r>
            <a:r>
              <a:rPr lang="en-GB" smtClean="0"/>
              <a:t>BOFIT Weekly</a:t>
            </a:r>
            <a:r>
              <a:rPr lang="ru-RU" smtClean="0"/>
              <a:t> </a:t>
            </a:r>
            <a:r>
              <a:rPr lang="en-GB" smtClean="0"/>
              <a:t>31 • 5.8.2011</a:t>
            </a:r>
            <a:endParaRPr lang="ru-RU" smtClean="0"/>
          </a:p>
          <a:p>
            <a:endParaRPr lang="ru-RU" smtClean="0"/>
          </a:p>
        </p:txBody>
      </p:sp>
      <p:sp>
        <p:nvSpPr>
          <p:cNvPr id="4" name="Номер слайда 3"/>
          <p:cNvSpPr>
            <a:spLocks noGrp="1"/>
          </p:cNvSpPr>
          <p:nvPr>
            <p:ph type="sldNum" sz="quarter" idx="5"/>
          </p:nvPr>
        </p:nvSpPr>
        <p:spPr/>
        <p:txBody>
          <a:bodyPr/>
          <a:lstStyle/>
          <a:p>
            <a:pPr>
              <a:defRPr/>
            </a:pPr>
            <a:fld id="{AF9AA43F-6FFA-459F-8E45-5CDEB7E5FB4D}" type="slidenum">
              <a:rPr lang="ru-RU" smtClean="0"/>
              <a:pPr>
                <a:defRPr/>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4DBD485-BDD7-470C-BBBB-ED1B3A7306F3}" type="slidenum">
              <a:rPr lang="en-GB"/>
              <a:pPr>
                <a:defRPr/>
              </a:pPr>
              <a:t>15</a:t>
            </a:fld>
            <a:endParaRPr lang="en-GB"/>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That was one of Russian proposals during negotiations. Substantial gap between current level of tariffs and their initial and even final bound largely level results from the fact that Russia (in contrast to many WTO member-states) has very modest NTB with respect to agricultural trade. </a:t>
            </a:r>
          </a:p>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Образ слайда 1"/>
          <p:cNvSpPr>
            <a:spLocks noGrp="1" noRot="1" noChangeAspect="1" noTextEdit="1"/>
          </p:cNvSpPr>
          <p:nvPr>
            <p:ph type="sldImg"/>
          </p:nvPr>
        </p:nvSpPr>
        <p:spPr bwMode="auto">
          <a:noFill/>
          <a:ln>
            <a:solidFill>
              <a:srgbClr val="000000"/>
            </a:solidFill>
            <a:miter lim="800000"/>
            <a:headEnd/>
            <a:tailEnd/>
          </a:ln>
        </p:spPr>
      </p:sp>
      <p:sp>
        <p:nvSpPr>
          <p:cNvPr id="48131"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F6F5B099-5B23-4C22-8D9C-035445EC9059}" type="slidenum">
              <a:rPr lang="ru-RU" smtClean="0"/>
              <a:pPr>
                <a:defRPr/>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5C94979-C3C0-42E8-A580-9884EDBE494D}" type="slidenum">
              <a:rPr lang="en-GB"/>
              <a:pPr>
                <a:defRPr/>
              </a:pPr>
              <a:t>17</a:t>
            </a:fld>
            <a:endParaRPr lang="en-GB"/>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9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a:lnSpc>
                <a:spcPct val="90000"/>
              </a:lnSpc>
              <a:buFontTx/>
              <a:buAutoNum type="arabicPeriod"/>
            </a:pPr>
            <a:r>
              <a:rPr lang="en-US" sz="900" smtClean="0"/>
              <a:t>Initial positions of negotiating parties differed so much that it was very difficult to start any meaningful process of negotiations. Hence </a:t>
            </a:r>
            <a:r>
              <a:rPr lang="en-GB" sz="900" smtClean="0"/>
              <a:t>from 1997 till the end of 2000 no specific serious negotiations took place (working out of Russian proposals and their adjustments + initial consultations). </a:t>
            </a:r>
            <a:r>
              <a:rPr lang="en-US" sz="900" smtClean="0"/>
              <a:t>WTO member-states referred and sometimes still refer to the attitude of other CIS countries. They are not ready to accept our arguments that in these countries (in contrast to Russia) respective markets actually didn’t exist, nothing to defend. </a:t>
            </a:r>
          </a:p>
          <a:p>
            <a:pPr marL="228600" indent="-228600">
              <a:lnSpc>
                <a:spcPct val="90000"/>
              </a:lnSpc>
            </a:pPr>
            <a:r>
              <a:rPr lang="en-US" sz="900" smtClean="0"/>
              <a:t>3. </a:t>
            </a:r>
            <a:r>
              <a:rPr lang="en-GB" sz="900" smtClean="0"/>
              <a:t>RF obligations cover 116 out of more than 160 (</a:t>
            </a:r>
            <a:r>
              <a:rPr lang="ru-RU" sz="900" smtClean="0"/>
              <a:t>Дюмулен) </a:t>
            </a:r>
            <a:r>
              <a:rPr lang="en-US" sz="900" smtClean="0"/>
              <a:t>or 155 according to other sources</a:t>
            </a:r>
          </a:p>
          <a:p>
            <a:pPr marL="228600" indent="-228600">
              <a:lnSpc>
                <a:spcPct val="90000"/>
              </a:lnSpc>
            </a:pPr>
            <a:endParaRPr lang="en-US" sz="900" smtClean="0"/>
          </a:p>
          <a:p>
            <a:pPr marL="228600" indent="-228600">
              <a:lnSpc>
                <a:spcPct val="90000"/>
              </a:lnSpc>
            </a:pPr>
            <a:r>
              <a:rPr lang="en-US" sz="900" smtClean="0"/>
              <a:t>Some key sectors, especially those connected with extraction, processing and transportation of raw materials, were excluded from the commitments. </a:t>
            </a:r>
          </a:p>
          <a:p>
            <a:pPr marL="228600" indent="-228600">
              <a:lnSpc>
                <a:spcPct val="90000"/>
              </a:lnSpc>
            </a:pPr>
            <a:r>
              <a:rPr lang="ru-RU" sz="900" smtClean="0"/>
              <a:t>Практически полностью выведены из-под российских обязательств в ВТО ключевые сектора услуг, связанные с добычей, переработкой, транспортировкой сырья, в том числе энергетического, авиационного и железнодорожного транспорта, деятельности портов (за исключением погрузочно-разгрузочных работ) и аэропортов, и многих других, имеющие жизненно важное значение для функционирования отечественной экономики. Отсутствие обязательств означает, что после присоединения к ВТО в этих секторах могут применяться любые ограничения для иностранных услуг и поставщиков услуг, вплоть до полного закрытия рынка.</a:t>
            </a:r>
            <a:endParaRPr lang="en-US" sz="900" smtClean="0"/>
          </a:p>
          <a:p>
            <a:pPr marL="228600" indent="-228600">
              <a:lnSpc>
                <a:spcPct val="90000"/>
              </a:lnSpc>
            </a:pPr>
            <a:endParaRPr lang="en-US" sz="900" smtClean="0"/>
          </a:p>
          <a:p>
            <a:pPr marL="228600" indent="-228600">
              <a:lnSpc>
                <a:spcPct val="90000"/>
              </a:lnSpc>
            </a:pPr>
            <a:r>
              <a:rPr lang="en-US" sz="900" smtClean="0"/>
              <a:t>Some hot issues:</a:t>
            </a:r>
          </a:p>
          <a:p>
            <a:pPr marL="228600" indent="-228600">
              <a:lnSpc>
                <a:spcPct val="90000"/>
              </a:lnSpc>
              <a:buFontTx/>
              <a:buChar char="-"/>
            </a:pPr>
            <a:r>
              <a:rPr lang="en-US" sz="900" smtClean="0"/>
              <a:t>branches of foreign CBs are totally outlawed</a:t>
            </a:r>
          </a:p>
          <a:p>
            <a:pPr marL="228600" indent="-228600">
              <a:lnSpc>
                <a:spcPct val="90000"/>
              </a:lnSpc>
              <a:buFontTx/>
              <a:buChar char="-"/>
            </a:pPr>
            <a:r>
              <a:rPr lang="en-US" sz="900" smtClean="0"/>
              <a:t>branches of foreign insurance companies are to be allowed after 9 years starting from accession</a:t>
            </a:r>
          </a:p>
          <a:p>
            <a:pPr marL="228600" indent="-228600">
              <a:lnSpc>
                <a:spcPct val="90000"/>
              </a:lnSpc>
              <a:buFontTx/>
              <a:buChar char="-"/>
            </a:pPr>
            <a:r>
              <a:rPr lang="en-US" sz="900" smtClean="0"/>
              <a:t>energy/energy related services (were not negotiated as a separate sector during Uruguay Round) commitments relate to consulting only</a:t>
            </a:r>
          </a:p>
          <a:p>
            <a:pPr marL="228600" indent="-228600">
              <a:lnSpc>
                <a:spcPct val="90000"/>
              </a:lnSpc>
              <a:buFontTx/>
              <a:buChar char="-"/>
            </a:pPr>
            <a:r>
              <a:rPr lang="en-US" sz="900" smtClean="0"/>
              <a:t>in many key subsectors (environmental services, distribution, transport, etc.) commitments are mostly based upon existing legislation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Образ слайда 1"/>
          <p:cNvSpPr>
            <a:spLocks noGrp="1" noRot="1" noChangeAspect="1" noTextEdit="1"/>
          </p:cNvSpPr>
          <p:nvPr>
            <p:ph type="sldImg"/>
          </p:nvPr>
        </p:nvSpPr>
        <p:spPr bwMode="auto">
          <a:noFill/>
          <a:ln>
            <a:solidFill>
              <a:srgbClr val="000000"/>
            </a:solidFill>
            <a:miter lim="800000"/>
            <a:headEnd/>
            <a:tailEnd/>
          </a:ln>
        </p:spPr>
      </p:sp>
      <p:sp>
        <p:nvSpPr>
          <p:cNvPr id="5017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EB787FE5-560D-4268-B88E-63AA725DA8E9}" type="slidenum">
              <a:rPr lang="ru-RU" smtClean="0"/>
              <a:pPr>
                <a:defRPr/>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45E3673-E118-4B52-8BCB-38E9774114E5}" type="slidenum">
              <a:rPr lang="en-GB"/>
              <a:pPr>
                <a:defRPr/>
              </a:pPr>
              <a:t>19</a:t>
            </a:fld>
            <a:endParaRPr lang="en-GB"/>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unconditional requirements – international laws have priority </a:t>
            </a:r>
            <a:r>
              <a:rPr lang="en-US" i="1" smtClean="0"/>
              <a:t>vis-à-vis </a:t>
            </a:r>
            <a:r>
              <a:rPr lang="en-US" smtClean="0"/>
              <a:t>national. So,either to change national laws in compliance with international ones, or just use international instead of national. One should note that USA do not obey this requirement.</a:t>
            </a:r>
          </a:p>
          <a:p>
            <a:r>
              <a:rPr lang="en-US" smtClean="0"/>
              <a:t>“negotiable” requirements – measures that are </a:t>
            </a:r>
            <a:r>
              <a:rPr lang="en-US" b="1" i="1" smtClean="0"/>
              <a:t>under certain conditions</a:t>
            </a:r>
            <a:r>
              <a:rPr lang="en-US" smtClean="0"/>
              <a:t> allowed by WTO (certain elements of price control, duration and scale of its reduction, etc.)</a:t>
            </a:r>
          </a:p>
          <a:p>
            <a:r>
              <a:rPr lang="en-US" smtClean="0"/>
              <a:t>“WTO+” requirements relate to the issues partly or totally outside of WTO rules. Russian position – no special treatment, standard requirements, doesn’t matter what type of commitments were made by other specific countries. “WTO+”:</a:t>
            </a:r>
          </a:p>
          <a:p>
            <a:pPr>
              <a:buFontTx/>
              <a:buChar char="-"/>
            </a:pPr>
            <a:r>
              <a:rPr lang="en-US" smtClean="0"/>
              <a:t>plurilateral agreements (on Trade in Civil Aircraft, on Government Procurement);</a:t>
            </a:r>
          </a:p>
          <a:p>
            <a:pPr>
              <a:buFontTx/>
              <a:buChar char="-"/>
            </a:pPr>
            <a:r>
              <a:rPr lang="en-US" smtClean="0"/>
              <a:t>elimination of export tariffs, convergence of domestic energy/energy resources prices towards “world market prices” (whatever it might mean) – advocated by EU, elimination of restrictions on labour immigration – advocated by China.  In case of the former WTO rules in fact do not imply any compliance with “world market prices”. </a:t>
            </a: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Образ слайда 1"/>
          <p:cNvSpPr>
            <a:spLocks noGrp="1" noRot="1" noChangeAspect="1" noTextEdit="1"/>
          </p:cNvSpPr>
          <p:nvPr>
            <p:ph type="sldImg"/>
          </p:nvPr>
        </p:nvSpPr>
        <p:spPr bwMode="auto">
          <a:noFill/>
          <a:ln>
            <a:solidFill>
              <a:srgbClr val="000000"/>
            </a:solidFill>
            <a:miter lim="800000"/>
            <a:headEnd/>
            <a:tailEnd/>
          </a:ln>
        </p:spPr>
      </p:sp>
      <p:sp>
        <p:nvSpPr>
          <p:cNvPr id="11161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dirty="0" smtClean="0"/>
          </a:p>
        </p:txBody>
      </p:sp>
      <p:sp>
        <p:nvSpPr>
          <p:cNvPr id="4" name="Номер слайда 3"/>
          <p:cNvSpPr>
            <a:spLocks noGrp="1"/>
          </p:cNvSpPr>
          <p:nvPr>
            <p:ph type="sldNum" sz="quarter" idx="5"/>
          </p:nvPr>
        </p:nvSpPr>
        <p:spPr/>
        <p:txBody>
          <a:bodyPr/>
          <a:lstStyle/>
          <a:p>
            <a:pPr>
              <a:defRPr/>
            </a:pPr>
            <a:fld id="{12F23A3E-08F8-4A04-929D-7D8884034559}" type="slidenum">
              <a:rPr lang="ru-RU" smtClean="0"/>
              <a:pPr>
                <a:defRPr/>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a:defRPr/>
            </a:pPr>
            <a:endParaRPr lang="en-US" dirty="0" smtClean="0"/>
          </a:p>
        </p:txBody>
      </p:sp>
      <p:sp>
        <p:nvSpPr>
          <p:cNvPr id="4" name="Номер слайда 3"/>
          <p:cNvSpPr>
            <a:spLocks noGrp="1"/>
          </p:cNvSpPr>
          <p:nvPr>
            <p:ph type="sldNum" sz="quarter" idx="5"/>
          </p:nvPr>
        </p:nvSpPr>
        <p:spPr/>
        <p:txBody>
          <a:bodyPr/>
          <a:lstStyle/>
          <a:p>
            <a:pPr>
              <a:defRPr/>
            </a:pPr>
            <a:fld id="{16649E69-5A79-48BE-A714-723C1280FBEE}" type="slidenum">
              <a:rPr lang="ru-RU" smtClean="0"/>
              <a:pPr>
                <a:defRPr/>
              </a:pPr>
              <a:t>21</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a:defRPr/>
            </a:pPr>
            <a:endParaRPr lang="en-US" dirty="0" smtClean="0"/>
          </a:p>
        </p:txBody>
      </p:sp>
      <p:sp>
        <p:nvSpPr>
          <p:cNvPr id="4" name="Номер слайда 3"/>
          <p:cNvSpPr>
            <a:spLocks noGrp="1"/>
          </p:cNvSpPr>
          <p:nvPr>
            <p:ph type="sldNum" sz="quarter" idx="5"/>
          </p:nvPr>
        </p:nvSpPr>
        <p:spPr/>
        <p:txBody>
          <a:bodyPr/>
          <a:lstStyle/>
          <a:p>
            <a:pPr>
              <a:defRPr/>
            </a:pPr>
            <a:fld id="{EAC90D3C-4043-4B29-B76B-4BBB86BEC895}" type="slidenum">
              <a:rPr lang="ru-RU" smtClean="0"/>
              <a:pPr>
                <a:defRPr/>
              </a:pPr>
              <a:t>22</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a:defRPr/>
            </a:pPr>
            <a:endParaRPr lang="en-US" dirty="0" smtClean="0"/>
          </a:p>
        </p:txBody>
      </p:sp>
      <p:sp>
        <p:nvSpPr>
          <p:cNvPr id="4" name="Номер слайда 3"/>
          <p:cNvSpPr>
            <a:spLocks noGrp="1"/>
          </p:cNvSpPr>
          <p:nvPr>
            <p:ph type="sldNum" sz="quarter" idx="5"/>
          </p:nvPr>
        </p:nvSpPr>
        <p:spPr/>
        <p:txBody>
          <a:bodyPr/>
          <a:lstStyle/>
          <a:p>
            <a:pPr>
              <a:defRPr/>
            </a:pPr>
            <a:fld id="{2E4A02BC-5E09-4A21-9558-E824F06BCBD8}" type="slidenum">
              <a:rPr lang="ru-RU" smtClean="0"/>
              <a:pPr>
                <a:defRPr/>
              </a:pPr>
              <a:t>23</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a:ln/>
        </p:spPr>
      </p:sp>
      <p:sp>
        <p:nvSpPr>
          <p:cNvPr id="3" name="Заметки 2"/>
          <p:cNvSpPr>
            <a:spLocks noGrp="1"/>
          </p:cNvSpPr>
          <p:nvPr>
            <p:ph type="body" idx="1"/>
          </p:nvPr>
        </p:nvSpPr>
        <p:spPr/>
        <p:txBody>
          <a:bodyPr>
            <a:normAutofit lnSpcReduction="10000"/>
          </a:bodyPr>
          <a:lstStyle/>
          <a:p>
            <a:pPr>
              <a:defRPr/>
            </a:pPr>
            <a:r>
              <a:rPr lang="ru-RU" b="1" dirty="0" smtClean="0"/>
              <a:t>Улучшение доступа на зарубежные рынки для российских товаров и услуг</a:t>
            </a:r>
            <a:r>
              <a:rPr lang="ru-RU" dirty="0" smtClean="0"/>
              <a:t> </a:t>
            </a:r>
          </a:p>
          <a:p>
            <a:pPr>
              <a:defRPr/>
            </a:pPr>
            <a:endParaRPr lang="ru-RU" dirty="0" smtClean="0"/>
          </a:p>
          <a:p>
            <a:pPr>
              <a:defRPr/>
            </a:pPr>
            <a:r>
              <a:rPr lang="ru-RU" dirty="0" smtClean="0"/>
              <a:t>Возможность снятия нетарифных ограничений в отношении российского экспорта, что особенно важно для металлургии, химической промышленности и сельского хозяйства.</a:t>
            </a:r>
          </a:p>
          <a:p>
            <a:pPr>
              <a:defRPr/>
            </a:pPr>
            <a:endParaRPr lang="ru-RU" dirty="0" smtClean="0"/>
          </a:p>
          <a:p>
            <a:pPr>
              <a:defRPr/>
            </a:pPr>
            <a:r>
              <a:rPr lang="ru-RU" dirty="0" smtClean="0"/>
              <a:t>Здесь можно отметить и такой момент как изменение режима экспортных пошлин по отношению, например, к российскому лесу (код </a:t>
            </a:r>
            <a:r>
              <a:rPr lang="en-US" dirty="0" smtClean="0"/>
              <a:t>HS 4403)</a:t>
            </a:r>
            <a:r>
              <a:rPr lang="ru-RU" dirty="0" smtClean="0"/>
              <a:t>. На данный момент экспортная пошлина на круглый лес составляет 25%, но не менее, чем 15 евро за куб.м. Россия приняла на себя ряд обязательств  по либерализации своего торгового режима в этом отношении. По некоторым позициям в рамках глобальной тарифной квоты  (6246,5 тыс. куб.м. по ели, из них 95% приходится на ЕС, и 16038,2 тыс. куб. м. по сосне, 22,7% на ЕС) сразу же устанавливается соответственно 13% и 15% пошлины. За рамками квот сохраняется действующий сейчас уровень обложения. По ряду позиций пошлина сразу после присоединения снижается до 20%, но не ниже, чем 30 евро за куб.м. Наконец, по ряду позиций снижение до 10%, но не менее 5 евро за куб.м. сразу и снижение до 0 через 4 года. Финны оценивают для себя возможные выгоды от реализации этих мер на уровне 20 млн. евро в год.</a:t>
            </a:r>
          </a:p>
          <a:p>
            <a:pPr>
              <a:defRPr/>
            </a:pPr>
            <a:endParaRPr lang="ru-RU" dirty="0" smtClean="0"/>
          </a:p>
          <a:p>
            <a:pPr>
              <a:defRPr/>
            </a:pPr>
            <a:r>
              <a:rPr lang="ru-RU" dirty="0" smtClean="0"/>
              <a:t>По экспортным пошлинам на нефть сохранится привязка к цене на нефть в случае ее превышения уровня в 109,5 долл.США за тонну. Сейчас цена колеблется вокруг 800 долл.США за тонну. Стоит отметить, что после 2014г. пошлины на мазут и ряд других нефтепродуктов будут равны пошлине на сырую нефть. До этого времени они будут ниже. (Действует соответствующий поправочный коэффициент).  </a:t>
            </a:r>
            <a:endParaRPr lang="ru-RU" dirty="0"/>
          </a:p>
        </p:txBody>
      </p:sp>
      <p:sp>
        <p:nvSpPr>
          <p:cNvPr id="35844" name="Номер слайда 3"/>
          <p:cNvSpPr>
            <a:spLocks noGrp="1"/>
          </p:cNvSpPr>
          <p:nvPr>
            <p:ph type="sldNum" sz="quarter"/>
          </p:nvPr>
        </p:nvSpPr>
        <p:spPr>
          <a:noFill/>
          <a:ln>
            <a:miter lim="800000"/>
            <a:headEnd/>
            <a:tailEnd/>
          </a:ln>
        </p:spPr>
        <p:txBody>
          <a:bodyPr/>
          <a:lstStyle/>
          <a:p>
            <a:fld id="{D343E3B8-79C7-40AC-AF71-840686D892C9}" type="slidenum">
              <a:rPr lang="en-GB" smtClean="0"/>
              <a:pPr/>
              <a:t>24</a:t>
            </a:fld>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p:spPr>
        <p:txBody>
          <a:bodyPr/>
          <a:lstStyle/>
          <a:p>
            <a:r>
              <a:rPr lang="ru-RU" b="1" smtClean="0"/>
              <a:t>Снижение цен на импортируемые товары и услуги</a:t>
            </a:r>
          </a:p>
          <a:p>
            <a:r>
              <a:rPr lang="ru-RU" smtClean="0"/>
              <a:t>Не только за счет снижения пошлин как таковых, но и по причинам других компонентов либерализации. Так, максимальная сумма таможенных сборов будет снижена в 3,3 раза (с сегодняшних 100 тыс. до 30 тыс. руб.) При этом структура их не поменялась, т.к. российским переговорщикам удалось доказать, что величина сборов основывается на стоимости услуг таможенного оформления. В 2011г. в ФТС поступило 31,4 млрд. руб. сборов за таможенное оформление, таможенное сопровождение и таможенное хранение.</a:t>
            </a:r>
          </a:p>
          <a:p>
            <a:endParaRPr lang="ru-RU" smtClean="0"/>
          </a:p>
          <a:p>
            <a:r>
              <a:rPr lang="ru-RU" smtClean="0"/>
              <a:t>Нужно учитывать, что</a:t>
            </a:r>
            <a:r>
              <a:rPr lang="en-US" smtClean="0"/>
              <a:t> </a:t>
            </a:r>
            <a:r>
              <a:rPr lang="ru-RU" smtClean="0"/>
              <a:t>даже в случае довольно существенного снижения импортных пошлин 100%-ой гарантии снижения цен никто не даст, и снижение это может быть не слишком значительным. Так, импортные пошлины на вино за четыре года будут снижены с 20 до 12,5%. Вроде бы довольно ощутимо. Однако в розничной цене импортируемого вина доля пошлин составляет (в зависимости от ценового сегмента) 4-5%. При этом бонусы торговым сетям – 7%, прибыль оптовика 15-17%, розничная наценка – 44-51%. Иными словами, снижение пошлин может быть использовано участниками торговой цепочки как средство увеличения своей прибыли. </a:t>
            </a:r>
          </a:p>
        </p:txBody>
      </p:sp>
      <p:sp>
        <p:nvSpPr>
          <p:cNvPr id="36868" name="Номер слайда 3"/>
          <p:cNvSpPr>
            <a:spLocks noGrp="1"/>
          </p:cNvSpPr>
          <p:nvPr>
            <p:ph type="sldNum" sz="quarter"/>
          </p:nvPr>
        </p:nvSpPr>
        <p:spPr>
          <a:noFill/>
          <a:ln>
            <a:miter lim="800000"/>
            <a:headEnd/>
            <a:tailEnd/>
          </a:ln>
        </p:spPr>
        <p:txBody>
          <a:bodyPr/>
          <a:lstStyle/>
          <a:p>
            <a:fld id="{B968DF1C-6434-4756-B8D9-E5CEC26D6F6C}" type="slidenum">
              <a:rPr lang="en-GB" smtClean="0"/>
              <a:pPr/>
              <a:t>25</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p:spPr>
        <p:txBody>
          <a:bodyPr/>
          <a:lstStyle/>
          <a:p>
            <a:r>
              <a:rPr lang="ru-RU" b="1" smtClean="0"/>
              <a:t>Снижение цен на импортируемые товары и услуги</a:t>
            </a:r>
          </a:p>
          <a:p>
            <a:r>
              <a:rPr lang="ru-RU" smtClean="0"/>
              <a:t>Не только за счет снижения пошлин как таковых, но и по причинам других компонентов либерализации. Так, максимальная сумма таможенных сборов будет снижена в 3,3 раза (с сегодняшних 100 тыс. до 30 тыс. руб.) При этом структура их не поменялась, т.к. российским переговорщикам удалось доказать, что величина сборов основывается на стоимости услуг таможенного оформления. В 2011г. в ФТС поступило 31,4 млрд. руб. сборов за таможенное оформление, таможенное сопровождение и таможенное хранение.</a:t>
            </a:r>
          </a:p>
          <a:p>
            <a:endParaRPr lang="ru-RU" smtClean="0"/>
          </a:p>
          <a:p>
            <a:r>
              <a:rPr lang="ru-RU" smtClean="0"/>
              <a:t>Нужно учитывать, что</a:t>
            </a:r>
            <a:r>
              <a:rPr lang="en-US" smtClean="0"/>
              <a:t> </a:t>
            </a:r>
            <a:r>
              <a:rPr lang="ru-RU" smtClean="0"/>
              <a:t>даже в случае довольно существенного снижения импортных пошлин 100%-ой гарантии снижения цен никто не даст, и снижение это может быть не слишком значительным. Так, импортные пошлины на вино за четыре года будут снижены с 20 до 12,5%. Вроде бы довольно ощутимо. Однако в розничной цене импортируемого вина доля пошлин составляет (в зависимости от ценового сегмента) 4-5%. При этом бонусы торговым сетям – 7%, прибыль оптовика 15-17%, розничная наценка – 44-51%. Иными словами, снижение пошлин может быть использовано участниками торговой цепочки как средство увеличения своей прибыли. </a:t>
            </a:r>
          </a:p>
        </p:txBody>
      </p:sp>
      <p:sp>
        <p:nvSpPr>
          <p:cNvPr id="36868" name="Номер слайда 3"/>
          <p:cNvSpPr>
            <a:spLocks noGrp="1"/>
          </p:cNvSpPr>
          <p:nvPr>
            <p:ph type="sldNum" sz="quarter"/>
          </p:nvPr>
        </p:nvSpPr>
        <p:spPr>
          <a:noFill/>
          <a:ln>
            <a:miter lim="800000"/>
            <a:headEnd/>
            <a:tailEnd/>
          </a:ln>
        </p:spPr>
        <p:txBody>
          <a:bodyPr/>
          <a:lstStyle/>
          <a:p>
            <a:fld id="{B968DF1C-6434-4756-B8D9-E5CEC26D6F6C}" type="slidenum">
              <a:rPr lang="en-GB" smtClean="0"/>
              <a:pPr/>
              <a:t>26</a:t>
            </a:fld>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p:spPr>
        <p:txBody>
          <a:bodyPr/>
          <a:lstStyle/>
          <a:p>
            <a:r>
              <a:rPr lang="ru-RU" b="1" smtClean="0"/>
              <a:t>Снижение цен на импортируемые товары и услуги</a:t>
            </a:r>
          </a:p>
          <a:p>
            <a:r>
              <a:rPr lang="ru-RU" smtClean="0"/>
              <a:t>Не только за счет снижения пошлин как таковых, но и по причинам других компонентов либерализации. Так, максимальная сумма таможенных сборов будет снижена в 3,3 раза (с сегодняшних 100 тыс. до 30 тыс. руб.) При этом структура их не поменялась, т.к. российским переговорщикам удалось доказать, что величина сборов основывается на стоимости услуг таможенного оформления. В 2011г. в ФТС поступило 31,4 млрд. руб. сборов за таможенное оформление, таможенное сопровождение и таможенное хранение.</a:t>
            </a:r>
          </a:p>
          <a:p>
            <a:endParaRPr lang="ru-RU" smtClean="0"/>
          </a:p>
          <a:p>
            <a:r>
              <a:rPr lang="ru-RU" smtClean="0"/>
              <a:t>Нужно учитывать, что</a:t>
            </a:r>
            <a:r>
              <a:rPr lang="en-US" smtClean="0"/>
              <a:t> </a:t>
            </a:r>
            <a:r>
              <a:rPr lang="ru-RU" smtClean="0"/>
              <a:t>даже в случае довольно существенного снижения импортных пошлин 100%-ой гарантии снижения цен никто не даст, и снижение это может быть не слишком значительным. Так, импортные пошлины на вино за четыре года будут снижены с 20 до 12,5%. Вроде бы довольно ощутимо. Однако в розничной цене импортируемого вина доля пошлин составляет (в зависимости от ценового сегмента) 4-5%. При этом бонусы торговым сетям – 7%, прибыль оптовика 15-17%, розничная наценка – 44-51%. Иными словами, снижение пошлин может быть использовано участниками торговой цепочки как средство увеличения своей прибыли. </a:t>
            </a:r>
          </a:p>
        </p:txBody>
      </p:sp>
      <p:sp>
        <p:nvSpPr>
          <p:cNvPr id="36868" name="Номер слайда 3"/>
          <p:cNvSpPr>
            <a:spLocks noGrp="1"/>
          </p:cNvSpPr>
          <p:nvPr>
            <p:ph type="sldNum" sz="quarter"/>
          </p:nvPr>
        </p:nvSpPr>
        <p:spPr>
          <a:noFill/>
          <a:ln>
            <a:miter lim="800000"/>
            <a:headEnd/>
            <a:tailEnd/>
          </a:ln>
        </p:spPr>
        <p:txBody>
          <a:bodyPr/>
          <a:lstStyle/>
          <a:p>
            <a:fld id="{B968DF1C-6434-4756-B8D9-E5CEC26D6F6C}" type="slidenum">
              <a:rPr lang="en-GB" smtClean="0"/>
              <a:pPr/>
              <a:t>27</a:t>
            </a:fld>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p:spPr>
        <p:txBody>
          <a:bodyPr/>
          <a:lstStyle/>
          <a:p>
            <a:r>
              <a:rPr lang="ru-RU" b="1" smtClean="0"/>
              <a:t>Снижение цен на импортируемые товары и услуги</a:t>
            </a:r>
          </a:p>
          <a:p>
            <a:r>
              <a:rPr lang="ru-RU" smtClean="0"/>
              <a:t>Не только за счет снижения пошлин как таковых, но и по причинам других компонентов либерализации. Так, максимальная сумма таможенных сборов будет снижена в 3,3 раза (с сегодняшних 100 тыс. до 30 тыс. руб.) При этом структура их не поменялась, т.к. российским переговорщикам удалось доказать, что величина сборов основывается на стоимости услуг таможенного оформления. В 2011г. в ФТС поступило 31,4 млрд. руб. сборов за таможенное оформление, таможенное сопровождение и таможенное хранение.</a:t>
            </a:r>
          </a:p>
          <a:p>
            <a:endParaRPr lang="ru-RU" smtClean="0"/>
          </a:p>
          <a:p>
            <a:r>
              <a:rPr lang="ru-RU" smtClean="0"/>
              <a:t>Нужно учитывать, что</a:t>
            </a:r>
            <a:r>
              <a:rPr lang="en-US" smtClean="0"/>
              <a:t> </a:t>
            </a:r>
            <a:r>
              <a:rPr lang="ru-RU" smtClean="0"/>
              <a:t>даже в случае довольно существенного снижения импортных пошлин 100%-ой гарантии снижения цен никто не даст, и снижение это может быть не слишком значительным. Так, импортные пошлины на вино за четыре года будут снижены с 20 до 12,5%. Вроде бы довольно ощутимо. Однако в розничной цене импортируемого вина доля пошлин составляет (в зависимости от ценового сегмента) 4-5%. При этом бонусы торговым сетям – 7%, прибыль оптовика 15-17%, розничная наценка – 44-51%. Иными словами, снижение пошлин может быть использовано участниками торговой цепочки как средство увеличения своей прибыли. </a:t>
            </a:r>
          </a:p>
        </p:txBody>
      </p:sp>
      <p:sp>
        <p:nvSpPr>
          <p:cNvPr id="36868" name="Номер слайда 3"/>
          <p:cNvSpPr>
            <a:spLocks noGrp="1"/>
          </p:cNvSpPr>
          <p:nvPr>
            <p:ph type="sldNum" sz="quarter"/>
          </p:nvPr>
        </p:nvSpPr>
        <p:spPr>
          <a:noFill/>
          <a:ln>
            <a:miter lim="800000"/>
            <a:headEnd/>
            <a:tailEnd/>
          </a:ln>
        </p:spPr>
        <p:txBody>
          <a:bodyPr/>
          <a:lstStyle/>
          <a:p>
            <a:fld id="{B968DF1C-6434-4756-B8D9-E5CEC26D6F6C}" type="slidenum">
              <a:rPr lang="en-GB" smtClean="0"/>
              <a:pPr/>
              <a:t>28</a:t>
            </a:fld>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a:ln/>
        </p:spPr>
      </p:sp>
      <p:sp>
        <p:nvSpPr>
          <p:cNvPr id="37891" name="Заметки 2"/>
          <p:cNvSpPr>
            <a:spLocks noGrp="1"/>
          </p:cNvSpPr>
          <p:nvPr>
            <p:ph type="body" idx="1"/>
          </p:nvPr>
        </p:nvSpPr>
        <p:spPr>
          <a:noFill/>
        </p:spPr>
        <p:txBody>
          <a:bodyPr/>
          <a:lstStyle/>
          <a:p>
            <a:endParaRPr lang="ru-RU" smtClean="0"/>
          </a:p>
        </p:txBody>
      </p:sp>
      <p:sp>
        <p:nvSpPr>
          <p:cNvPr id="37892" name="Номер слайда 3"/>
          <p:cNvSpPr>
            <a:spLocks noGrp="1"/>
          </p:cNvSpPr>
          <p:nvPr>
            <p:ph type="sldNum" sz="quarter"/>
          </p:nvPr>
        </p:nvSpPr>
        <p:spPr>
          <a:noFill/>
          <a:ln>
            <a:miter lim="800000"/>
            <a:headEnd/>
            <a:tailEnd/>
          </a:ln>
        </p:spPr>
        <p:txBody>
          <a:bodyPr/>
          <a:lstStyle/>
          <a:p>
            <a:fld id="{AE764359-9CC2-4B21-96AE-3C390329F2E7}" type="slidenum">
              <a:rPr lang="en-GB" smtClean="0"/>
              <a:pPr/>
              <a:t>29</a:t>
            </a:fld>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a:ln/>
        </p:spPr>
      </p:sp>
      <p:sp>
        <p:nvSpPr>
          <p:cNvPr id="38915" name="Заметки 2"/>
          <p:cNvSpPr>
            <a:spLocks noGrp="1"/>
          </p:cNvSpPr>
          <p:nvPr>
            <p:ph type="body" idx="1"/>
          </p:nvPr>
        </p:nvSpPr>
        <p:spPr>
          <a:noFill/>
        </p:spPr>
        <p:txBody>
          <a:bodyPr/>
          <a:lstStyle/>
          <a:p>
            <a:endParaRPr lang="ru-RU" dirty="0" smtClean="0"/>
          </a:p>
        </p:txBody>
      </p:sp>
      <p:sp>
        <p:nvSpPr>
          <p:cNvPr id="38916" name="Номер слайда 3"/>
          <p:cNvSpPr>
            <a:spLocks noGrp="1"/>
          </p:cNvSpPr>
          <p:nvPr>
            <p:ph type="sldNum" sz="quarter"/>
          </p:nvPr>
        </p:nvSpPr>
        <p:spPr>
          <a:noFill/>
          <a:ln>
            <a:miter lim="800000"/>
            <a:headEnd/>
            <a:tailEnd/>
          </a:ln>
        </p:spPr>
        <p:txBody>
          <a:bodyPr/>
          <a:lstStyle/>
          <a:p>
            <a:fld id="{E5572F06-3185-4088-857E-D5195663DEFE}" type="slidenum">
              <a:rPr lang="en-GB" smtClean="0"/>
              <a:pPr/>
              <a:t>30</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dirty="0" smtClean="0"/>
              <a:t>Чувство безнадежности усиливалось периодическими (как минимум с 2003г.)  заявлениями представителей российских властей о том, что переговоры будут завершены к концу 2004, 2005  и т.д. Позднее это стало восприниматься многими в России чуть ли не как обязательный, но бессмысленный ритуал.</a:t>
            </a:r>
          </a:p>
          <a:p>
            <a:endParaRPr lang="ru-RU" dirty="0" smtClean="0"/>
          </a:p>
          <a:p>
            <a:r>
              <a:rPr lang="ru-RU" dirty="0" smtClean="0"/>
              <a:t>Позиция,</a:t>
            </a:r>
            <a:r>
              <a:rPr lang="ru-RU" baseline="0" dirty="0" smtClean="0"/>
              <a:t> выражавшаяся публично представителями наших партнеров по переговорам, звучала намного менее оптимистично. А в неофициальных беседах западные коллеги выражались еще более резко (Питер </a:t>
            </a:r>
            <a:r>
              <a:rPr lang="ru-RU" baseline="0" dirty="0" err="1" smtClean="0"/>
              <a:t>Милфорд</a:t>
            </a:r>
            <a:r>
              <a:rPr lang="ru-RU" baseline="0" dirty="0" smtClean="0"/>
              <a:t> – апрель 2007г.)</a:t>
            </a:r>
          </a:p>
          <a:p>
            <a:endParaRPr lang="ru-RU" baseline="0" dirty="0" smtClean="0"/>
          </a:p>
          <a:p>
            <a:r>
              <a:rPr lang="ru-RU" baseline="0" dirty="0" smtClean="0"/>
              <a:t>В  чем мог быть смысл наших заявлений?</a:t>
            </a:r>
          </a:p>
          <a:p>
            <a:r>
              <a:rPr lang="ru-RU" baseline="0" dirty="0" smtClean="0"/>
              <a:t>- Держать в тонусе российские структуры, причастные к переговорному процессу (не ставить временные рамки – значит сделать очень многое для того, чтобы переговоры в вяло текущем режиме шли бесконечно)</a:t>
            </a:r>
          </a:p>
          <a:p>
            <a:r>
              <a:rPr lang="ru-RU" baseline="0" dirty="0" smtClean="0"/>
              <a:t>- Продемонстрировать серьезность своих намерений западным партнерам (они, с учетом аналогичных «заклинаний о </a:t>
            </a:r>
            <a:r>
              <a:rPr lang="en-US" baseline="0" dirty="0" smtClean="0"/>
              <a:t>DDA</a:t>
            </a:r>
            <a:r>
              <a:rPr lang="ru-RU" baseline="0" dirty="0" smtClean="0"/>
              <a:t>», </a:t>
            </a:r>
            <a:r>
              <a:rPr lang="ru-RU" baseline="0" dirty="0" err="1" smtClean="0"/>
              <a:t>сколнны</a:t>
            </a:r>
            <a:r>
              <a:rPr lang="ru-RU" baseline="0" dirty="0" smtClean="0"/>
              <a:t> были воспринимать подобные сигналы более позитивно)</a:t>
            </a:r>
          </a:p>
          <a:p>
            <a:r>
              <a:rPr lang="ru-RU" baseline="0" dirty="0" smtClean="0"/>
              <a:t>- Особенно на уровне первой половины 2000х попытаться успеть до завершения </a:t>
            </a:r>
            <a:r>
              <a:rPr lang="en-US" baseline="0" dirty="0" smtClean="0"/>
              <a:t>DDA</a:t>
            </a:r>
            <a:r>
              <a:rPr lang="ru-RU" baseline="0" dirty="0" smtClean="0"/>
              <a:t>   </a:t>
            </a:r>
            <a:endParaRPr lang="ru-RU" dirty="0" smtClean="0"/>
          </a:p>
          <a:p>
            <a:endParaRPr lang="ru-RU" dirty="0" smtClean="0"/>
          </a:p>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3</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a:noFill/>
          <a:ln/>
        </p:spPr>
      </p:sp>
      <p:sp>
        <p:nvSpPr>
          <p:cNvPr id="39939" name="Заметки 2"/>
          <p:cNvSpPr>
            <a:spLocks noGrp="1"/>
          </p:cNvSpPr>
          <p:nvPr>
            <p:ph type="body" idx="1"/>
          </p:nvPr>
        </p:nvSpPr>
        <p:spPr>
          <a:noFill/>
        </p:spPr>
        <p:txBody>
          <a:bodyPr/>
          <a:lstStyle/>
          <a:p>
            <a:pPr>
              <a:buFontTx/>
              <a:buChar char="-"/>
            </a:pPr>
            <a:endParaRPr lang="ru-RU"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AADCC2F2-E8B1-49C5-8904-28E91FBEED64}" type="slidenum">
              <a:rPr lang="ru-RU" sz="1200">
                <a:latin typeface="+mn-lt"/>
                <a:cs typeface="+mn-cs"/>
              </a:rPr>
              <a:pPr algn="r" fontAlgn="auto">
                <a:spcBef>
                  <a:spcPts val="0"/>
                </a:spcBef>
                <a:spcAft>
                  <a:spcPts val="0"/>
                </a:spcAft>
                <a:defRPr/>
              </a:pPr>
              <a:t>31</a:t>
            </a:fld>
            <a:endParaRPr lang="ru-RU" sz="1200">
              <a:latin typeface="+mn-lt"/>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a:noFill/>
          <a:ln/>
        </p:spPr>
      </p:sp>
      <p:sp>
        <p:nvSpPr>
          <p:cNvPr id="40963" name="Заметки 2"/>
          <p:cNvSpPr>
            <a:spLocks noGrp="1"/>
          </p:cNvSpPr>
          <p:nvPr>
            <p:ph type="body" idx="1"/>
          </p:nvPr>
        </p:nvSpPr>
        <p:spPr>
          <a:noFill/>
        </p:spPr>
        <p:txBody>
          <a:bodyPr/>
          <a:lstStyle/>
          <a:p>
            <a:pPr>
              <a:lnSpc>
                <a:spcPct val="80000"/>
              </a:lnSpc>
            </a:pPr>
            <a:r>
              <a:rPr lang="ru-RU" smtClean="0"/>
              <a:t>Украина в ВТО с 16 мая 2008г. Выдержки из письма представителей бизнес сообщества Украины, направленного в адрес правительства осенью 2010г.</a:t>
            </a:r>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C280616D-3474-418F-86B0-99DD6839CF96}" type="slidenum">
              <a:rPr lang="ru-RU" sz="1200">
                <a:latin typeface="+mn-lt"/>
                <a:cs typeface="+mn-cs"/>
              </a:rPr>
              <a:pPr algn="r" fontAlgn="auto">
                <a:spcBef>
                  <a:spcPts val="0"/>
                </a:spcBef>
                <a:spcAft>
                  <a:spcPts val="0"/>
                </a:spcAft>
                <a:defRPr/>
              </a:pPr>
              <a:t>32</a:t>
            </a:fld>
            <a:endParaRPr lang="ru-RU" sz="1200">
              <a:latin typeface="+mn-lt"/>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a:noFill/>
          <a:ln/>
        </p:spPr>
      </p:sp>
      <p:sp>
        <p:nvSpPr>
          <p:cNvPr id="41987" name="Заметки 2"/>
          <p:cNvSpPr>
            <a:spLocks noGrp="1"/>
          </p:cNvSpPr>
          <p:nvPr>
            <p:ph type="body" idx="1"/>
          </p:nvPr>
        </p:nvSpPr>
        <p:spPr>
          <a:noFill/>
        </p:spPr>
        <p:txBody>
          <a:bodyPr/>
          <a:lstStyle/>
          <a:p>
            <a:pPr>
              <a:buFontTx/>
              <a:buChar char="-"/>
            </a:pPr>
            <a:endParaRPr lang="ru-RU"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A2774DA9-C061-4141-AD12-F90F18517212}" type="slidenum">
              <a:rPr lang="ru-RU" sz="1200">
                <a:latin typeface="+mn-lt"/>
                <a:cs typeface="+mn-cs"/>
              </a:rPr>
              <a:pPr algn="r" fontAlgn="auto">
                <a:spcBef>
                  <a:spcPts val="0"/>
                </a:spcBef>
                <a:spcAft>
                  <a:spcPts val="0"/>
                </a:spcAft>
                <a:defRPr/>
              </a:pPr>
              <a:t>33</a:t>
            </a:fld>
            <a:endParaRPr lang="ru-RU" sz="1200">
              <a:latin typeface="+mn-lt"/>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noFill/>
          <a:ln/>
        </p:spPr>
      </p:sp>
      <p:sp>
        <p:nvSpPr>
          <p:cNvPr id="43011" name="Заметки 2"/>
          <p:cNvSpPr>
            <a:spLocks noGrp="1"/>
          </p:cNvSpPr>
          <p:nvPr>
            <p:ph type="body" idx="1"/>
          </p:nvPr>
        </p:nvSpPr>
        <p:spPr>
          <a:noFill/>
        </p:spPr>
        <p:txBody>
          <a:bodyPr/>
          <a:lstStyle/>
          <a:p>
            <a:pPr>
              <a:buFontTx/>
              <a:buChar char="-"/>
            </a:pPr>
            <a:endParaRPr lang="ru-RU"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B493375-F6BC-43DD-ACCF-551EF8577130}" type="slidenum">
              <a:rPr lang="ru-RU" sz="1200">
                <a:latin typeface="+mn-lt"/>
                <a:cs typeface="+mn-cs"/>
              </a:rPr>
              <a:pPr algn="r" fontAlgn="auto">
                <a:spcBef>
                  <a:spcPts val="0"/>
                </a:spcBef>
                <a:spcAft>
                  <a:spcPts val="0"/>
                </a:spcAft>
                <a:defRPr/>
              </a:pPr>
              <a:t>34</a:t>
            </a:fld>
            <a:endParaRPr lang="ru-RU" sz="1200">
              <a:latin typeface="+mn-lt"/>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a:noFill/>
          <a:ln/>
        </p:spPr>
      </p:sp>
      <p:sp>
        <p:nvSpPr>
          <p:cNvPr id="44035" name="Заметки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kern="1200" dirty="0" smtClean="0">
                <a:solidFill>
                  <a:schemeClr val="tx1"/>
                </a:solidFill>
                <a:latin typeface="+mn-lt"/>
                <a:ea typeface="+mn-ea"/>
                <a:cs typeface="+mn-cs"/>
              </a:rPr>
              <a:t>23.03.2012 22:10:41</a:t>
            </a:r>
            <a:br>
              <a:rPr lang="ru-RU" sz="1200" b="1" kern="1200" dirty="0" smtClean="0">
                <a:solidFill>
                  <a:schemeClr val="tx1"/>
                </a:solidFill>
                <a:latin typeface="+mn-lt"/>
                <a:ea typeface="+mn-ea"/>
                <a:cs typeface="+mn-cs"/>
              </a:rPr>
            </a:br>
            <a:r>
              <a:rPr lang="ru-RU" sz="1200" b="1" kern="1200" dirty="0" smtClean="0">
                <a:solidFill>
                  <a:schemeClr val="tx1"/>
                </a:solidFill>
                <a:latin typeface="+mn-lt"/>
                <a:ea typeface="+mn-ea"/>
                <a:cs typeface="+mn-cs"/>
              </a:rPr>
              <a:t>Бюджет РФ может потерять до 240 </a:t>
            </a:r>
            <a:r>
              <a:rPr lang="ru-RU" sz="1200" b="1" kern="1200" dirty="0" err="1" smtClean="0">
                <a:solidFill>
                  <a:schemeClr val="tx1"/>
                </a:solidFill>
                <a:latin typeface="+mn-lt"/>
                <a:ea typeface="+mn-ea"/>
                <a:cs typeface="+mn-cs"/>
              </a:rPr>
              <a:t>млрд</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руб</a:t>
            </a:r>
            <a:r>
              <a:rPr lang="ru-RU" sz="1200" b="1" kern="1200" dirty="0" smtClean="0">
                <a:solidFill>
                  <a:schemeClr val="tx1"/>
                </a:solidFill>
                <a:latin typeface="+mn-lt"/>
                <a:ea typeface="+mn-ea"/>
                <a:cs typeface="+mn-cs"/>
              </a:rPr>
              <a:t> из-за вступления в ВТО («РИА Новости», 23.03.2012) </a:t>
            </a: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Федеральный бюджет РФ в последний год семилетнего переходного периода может недополучить около 230-240 миллиардов рублей из-за понижения таможенных пошлин в связи со вступлением России в ВТО, заявил глава департамента торговых переговоров Минэкономразвития РФ Максим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на круглом столе в РИА Новости.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Вместе с тем чиновник подчеркнул, что такие потери возможны при условии сохранения нынешних объемов торговли на конец семилетнего переходного периода, а эти объемы, по его мнению, будут расти.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"Мы подсчитали, что в самый последний год переходного периода, а это семь лет, при существующем объеме торговли, импорта, падение бюджетных доходов от пошлин составит 230-240 миллиардов рублей - порядка 8,5 миллиарда долларов", - сказал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напомнив, что, по условиям вступления России в ВТО, снижение таможенных импортных пошлин будет происходить постепенно, в течение 7 лет.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Представитель МЭР считает, что вероятность таких потерь невелика, так как в результате снижения пошлин возрастет объем торговли. В пример он привел прошлый опыт России по снижению тарифных ставок.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"У нас тариф снижается за 7 лет примерно на 3%, - сказал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 Аналогичное снижение произошло в результате реформы тарифной системы в 2002 году - тариф сократился, а поступления в бюджет стали еще больше. Потому что у нас не любят платить высокие пошлины, низкие платить проще и выгоднее".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"А второй фактор в том, что низкие пошлины способствуют росту торговли. Поэтому наш прогноз заключается в том, что для бюджета тарифные изменения не повлекут ущерба", - считает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a:t>
            </a:r>
          </a:p>
          <a:p>
            <a:endParaRPr lang="ru-RU" dirty="0"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636F836-4948-4DD2-B51A-B2D87825B70C}" type="slidenum">
              <a:rPr lang="ru-RU" sz="1200">
                <a:latin typeface="+mn-lt"/>
                <a:cs typeface="+mn-cs"/>
              </a:rPr>
              <a:pPr algn="r" fontAlgn="auto">
                <a:spcBef>
                  <a:spcPts val="0"/>
                </a:spcBef>
                <a:spcAft>
                  <a:spcPts val="0"/>
                </a:spcAft>
                <a:defRPr/>
              </a:pPr>
              <a:t>35</a:t>
            </a:fld>
            <a:endParaRPr lang="ru-RU" sz="1200">
              <a:latin typeface="+mn-lt"/>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a:noFill/>
          <a:ln/>
        </p:spPr>
      </p:sp>
      <p:sp>
        <p:nvSpPr>
          <p:cNvPr id="44035" name="Заметки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kern="1200" dirty="0" smtClean="0">
                <a:solidFill>
                  <a:schemeClr val="tx1"/>
                </a:solidFill>
                <a:latin typeface="+mn-lt"/>
                <a:ea typeface="+mn-ea"/>
                <a:cs typeface="+mn-cs"/>
              </a:rPr>
              <a:t>23.03.2012 22:10:41</a:t>
            </a:r>
            <a:br>
              <a:rPr lang="ru-RU" sz="1200" b="1" kern="1200" dirty="0" smtClean="0">
                <a:solidFill>
                  <a:schemeClr val="tx1"/>
                </a:solidFill>
                <a:latin typeface="+mn-lt"/>
                <a:ea typeface="+mn-ea"/>
                <a:cs typeface="+mn-cs"/>
              </a:rPr>
            </a:br>
            <a:r>
              <a:rPr lang="ru-RU" sz="1200" b="1" kern="1200" dirty="0" smtClean="0">
                <a:solidFill>
                  <a:schemeClr val="tx1"/>
                </a:solidFill>
                <a:latin typeface="+mn-lt"/>
                <a:ea typeface="+mn-ea"/>
                <a:cs typeface="+mn-cs"/>
              </a:rPr>
              <a:t>Бюджет РФ может потерять до 240 </a:t>
            </a:r>
            <a:r>
              <a:rPr lang="ru-RU" sz="1200" b="1" kern="1200" dirty="0" err="1" smtClean="0">
                <a:solidFill>
                  <a:schemeClr val="tx1"/>
                </a:solidFill>
                <a:latin typeface="+mn-lt"/>
                <a:ea typeface="+mn-ea"/>
                <a:cs typeface="+mn-cs"/>
              </a:rPr>
              <a:t>млрд</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руб</a:t>
            </a:r>
            <a:r>
              <a:rPr lang="ru-RU" sz="1200" b="1" kern="1200" dirty="0" smtClean="0">
                <a:solidFill>
                  <a:schemeClr val="tx1"/>
                </a:solidFill>
                <a:latin typeface="+mn-lt"/>
                <a:ea typeface="+mn-ea"/>
                <a:cs typeface="+mn-cs"/>
              </a:rPr>
              <a:t> из-за вступления в ВТО («РИА Новости», 23.03.2012) </a:t>
            </a: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Федеральный бюджет РФ в последний год семилетнего переходного периода может недополучить около 230-240 миллиардов рублей из-за понижения таможенных пошлин в связи со вступлением России в ВТО, заявил глава департамента торговых переговоров Минэкономразвития РФ Максим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на круглом столе в РИА Новости.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Вместе с тем чиновник подчеркнул, что такие потери возможны при условии сохранения нынешних объемов торговли на конец семилетнего переходного периода, а эти объемы, по его мнению, будут расти.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"Мы подсчитали, что в самый последний год переходного периода, а это семь лет, при существующем объеме торговли, импорта, падение бюджетных доходов от пошлин составит 230-240 миллиардов рублей - порядка 8,5 миллиарда долларов", - сказал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напомнив, что, по условиям вступления России в ВТО, снижение таможенных импортных пошлин будет происходить постепенно, в течение 7 лет.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Представитель МЭР считает, что вероятность таких потерь невелика, так как в результате снижения пошлин возрастет объем торговли. В пример он привел прошлый опыт России по снижению тарифных ставок.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"У нас тариф снижается за 7 лет примерно на 3%, - сказал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 Аналогичное снижение произошло в результате реформы тарифной системы в 2002 году - тариф сократился, а поступления в бюджет стали еще больше. Потому что у нас не любят платить высокие пошлины, низкие платить проще и выгоднее".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"А второй фактор в том, что низкие пошлины способствуют росту торговли. Поэтому наш прогноз заключается в том, что для бюджета тарифные изменения не повлекут ущерба", - считает </a:t>
            </a:r>
            <a:r>
              <a:rPr lang="ru-RU" sz="1200" kern="1200" dirty="0" err="1" smtClean="0">
                <a:solidFill>
                  <a:schemeClr val="tx1"/>
                </a:solidFill>
                <a:latin typeface="+mn-lt"/>
                <a:ea typeface="+mn-ea"/>
                <a:cs typeface="+mn-cs"/>
              </a:rPr>
              <a:t>Медведков</a:t>
            </a:r>
            <a:r>
              <a:rPr lang="ru-RU" sz="1200" kern="1200" dirty="0" smtClean="0">
                <a:solidFill>
                  <a:schemeClr val="tx1"/>
                </a:solidFill>
                <a:latin typeface="+mn-lt"/>
                <a:ea typeface="+mn-ea"/>
                <a:cs typeface="+mn-cs"/>
              </a:rPr>
              <a:t>. </a:t>
            </a:r>
          </a:p>
          <a:p>
            <a:endParaRPr lang="ru-RU" dirty="0"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636F836-4948-4DD2-B51A-B2D87825B70C}" type="slidenum">
              <a:rPr lang="ru-RU" sz="1200">
                <a:latin typeface="+mn-lt"/>
                <a:cs typeface="+mn-cs"/>
              </a:rPr>
              <a:pPr algn="r" fontAlgn="auto">
                <a:spcBef>
                  <a:spcPts val="0"/>
                </a:spcBef>
                <a:spcAft>
                  <a:spcPts val="0"/>
                </a:spcAft>
                <a:defRPr/>
              </a:pPr>
              <a:t>36</a:t>
            </a:fld>
            <a:endParaRPr lang="ru-RU" sz="1200">
              <a:latin typeface="+mn-lt"/>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a:noFill/>
          <a:ln/>
        </p:spPr>
      </p:sp>
      <p:sp>
        <p:nvSpPr>
          <p:cNvPr id="44035" name="Заметки 2"/>
          <p:cNvSpPr>
            <a:spLocks noGrp="1"/>
          </p:cNvSpPr>
          <p:nvPr>
            <p:ph type="body" idx="1"/>
          </p:nvPr>
        </p:nvSpPr>
        <p:spPr>
          <a:noFill/>
        </p:spPr>
        <p:txBody>
          <a:bodyPr/>
          <a:lstStyle/>
          <a:p>
            <a:endParaRPr lang="ru-RU" dirty="0"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636F836-4948-4DD2-B51A-B2D87825B70C}" type="slidenum">
              <a:rPr lang="ru-RU" sz="1200">
                <a:latin typeface="+mn-lt"/>
                <a:cs typeface="+mn-cs"/>
              </a:rPr>
              <a:pPr algn="r" fontAlgn="auto">
                <a:spcBef>
                  <a:spcPts val="0"/>
                </a:spcBef>
                <a:spcAft>
                  <a:spcPts val="0"/>
                </a:spcAft>
                <a:defRPr/>
              </a:pPr>
              <a:t>37</a:t>
            </a:fld>
            <a:endParaRPr lang="ru-RU" sz="1200">
              <a:latin typeface="+mn-lt"/>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BB5BE981-EDF4-4438-9E58-60C434CD58DE}" type="slidenum">
              <a:rPr lang="en-GB" sz="1200">
                <a:latin typeface="+mn-lt"/>
                <a:cs typeface="+mn-cs"/>
              </a:rPr>
              <a:pPr algn="r" fontAlgn="auto">
                <a:spcBef>
                  <a:spcPts val="0"/>
                </a:spcBef>
                <a:spcAft>
                  <a:spcPts val="0"/>
                </a:spcAft>
                <a:defRPr/>
              </a:pPr>
              <a:t>38</a:t>
            </a:fld>
            <a:endParaRPr lang="en-GB" sz="1200">
              <a:latin typeface="+mn-lt"/>
              <a:cs typeface="+mn-cs"/>
            </a:endParaRPr>
          </a:p>
        </p:txBody>
      </p:sp>
      <p:sp>
        <p:nvSpPr>
          <p:cNvPr id="45059" name="Rectangle 2"/>
          <p:cNvSpPr>
            <a:spLocks noGrp="1" noRot="1" noChangeAspect="1" noChangeArrowheads="1" noTextEdit="1"/>
          </p:cNvSpPr>
          <p:nvPr>
            <p:ph type="sldImg"/>
          </p:nvPr>
        </p:nvSpPr>
        <p:spPr>
          <a:noFill/>
          <a:ln/>
        </p:spPr>
      </p:sp>
      <p:sp>
        <p:nvSpPr>
          <p:cNvPr id="45060" name="Rectangle 3"/>
          <p:cNvSpPr>
            <a:spLocks noGrp="1" noChangeArrowheads="1"/>
          </p:cNvSpPr>
          <p:nvPr>
            <p:ph type="body" idx="1"/>
          </p:nvPr>
        </p:nvSpPr>
        <p:spPr>
          <a:noFill/>
        </p:spPr>
        <p:txBody>
          <a:bodyPr/>
          <a:lstStyle/>
          <a:p>
            <a:r>
              <a:rPr lang="en-US" smtClean="0"/>
              <a:t>Regional authorities are (according to the Constitution) in charge of certain instruments of trade policy – subsidies, state procurements, licensing, facilitation of investments, some elements of tax discounts </a:t>
            </a:r>
            <a:endParaRPr lang="ru-RU" smtClean="0"/>
          </a:p>
          <a:p>
            <a:endParaRPr lang="ru-RU" smtClean="0"/>
          </a:p>
          <a:p>
            <a:r>
              <a:rPr lang="en-US" smtClean="0"/>
              <a:t>The administration of former President George W. Bush launched the WTO complaint last December</a:t>
            </a:r>
            <a:r>
              <a:rPr lang="ru-RU" smtClean="0"/>
              <a:t> (</a:t>
            </a:r>
            <a:r>
              <a:rPr lang="en-US" smtClean="0"/>
              <a:t>Dec.2008), challenging what it called a vast number of Chinese central, </a:t>
            </a:r>
            <a:r>
              <a:rPr lang="en-US" b="1" smtClean="0"/>
              <a:t>provincial and local government subsidies </a:t>
            </a:r>
            <a:r>
              <a:rPr lang="en-US" smtClean="0"/>
              <a:t>aimed at boosting exports of Chinese "famous brand" goods around the world. </a:t>
            </a:r>
          </a:p>
          <a:p>
            <a:r>
              <a:rPr lang="en-US" smtClean="0"/>
              <a:t>                                                                     China agrees to end "famous brand" subsidies (Reuters, December 18, 2009)</a:t>
            </a:r>
            <a:br>
              <a:rPr lang="en-US" smtClean="0"/>
            </a:br>
            <a:r>
              <a:rPr lang="en-US" smtClean="0"/>
              <a:t>China has agreed to end dozens of export subsidies for Chinese branded goods rather than fight a battle with the United States at the World Trade Organization, the U.S. Trade Representative said on Friday.</a:t>
            </a:r>
            <a:br>
              <a:rPr lang="en-US" smtClean="0"/>
            </a:br>
            <a:r>
              <a:rPr lang="en-US" smtClean="0"/>
              <a:t/>
            </a:r>
            <a:br>
              <a:rPr lang="en-US" smtClean="0"/>
            </a:br>
            <a:r>
              <a:rPr lang="en-US" smtClean="0"/>
              <a:t/>
            </a:r>
            <a:br>
              <a:rPr lang="en-US" smtClean="0"/>
            </a:br>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Образ слайда 1"/>
          <p:cNvSpPr>
            <a:spLocks noGrp="1" noRot="1" noChangeAspect="1" noTextEdit="1"/>
          </p:cNvSpPr>
          <p:nvPr>
            <p:ph type="sldImg"/>
          </p:nvPr>
        </p:nvSpPr>
        <p:spPr bwMode="auto">
          <a:noFill/>
          <a:ln>
            <a:solidFill>
              <a:srgbClr val="000000"/>
            </a:solidFill>
            <a:miter lim="800000"/>
            <a:headEnd/>
            <a:tailEnd/>
          </a:ln>
        </p:spPr>
      </p:sp>
      <p:sp>
        <p:nvSpPr>
          <p:cNvPr id="80899" name="Заметки 2"/>
          <p:cNvSpPr>
            <a:spLocks noGrp="1"/>
          </p:cNvSpPr>
          <p:nvPr>
            <p:ph type="body" idx="1"/>
          </p:nvPr>
        </p:nvSpPr>
        <p:spPr bwMode="auto">
          <a:noFill/>
        </p:spPr>
        <p:txBody>
          <a:bodyPr wrap="square" numCol="1" anchor="t" anchorCtr="0" compatLnSpc="1">
            <a:prstTxWarp prst="textNoShape">
              <a:avLst/>
            </a:prstTxWarp>
          </a:bodyPr>
          <a:lstStyle/>
          <a:p>
            <a:r>
              <a:rPr lang="en-US" dirty="0" smtClean="0"/>
              <a:t>Difference = 36 times in 2004,  28 times in 2007,  18.5 times in 2010  </a:t>
            </a:r>
          </a:p>
          <a:p>
            <a:endParaRPr lang="ru-RU" dirty="0" smtClean="0"/>
          </a:p>
        </p:txBody>
      </p:sp>
      <p:sp>
        <p:nvSpPr>
          <p:cNvPr id="4" name="Номер слайда 3"/>
          <p:cNvSpPr>
            <a:spLocks noGrp="1"/>
          </p:cNvSpPr>
          <p:nvPr>
            <p:ph type="sldNum" sz="quarter" idx="5"/>
          </p:nvPr>
        </p:nvSpPr>
        <p:spPr/>
        <p:txBody>
          <a:bodyPr/>
          <a:lstStyle/>
          <a:p>
            <a:pPr>
              <a:defRPr/>
            </a:pPr>
            <a:fld id="{E5C79E44-AF3F-4D1C-9E5F-BF7A5CA585C2}" type="slidenum">
              <a:rPr lang="ru-RU" smtClean="0"/>
              <a:pPr>
                <a:defRPr/>
              </a:pPr>
              <a:t>39</a:t>
            </a:fld>
            <a:endParaRPr 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5C52F121-C53B-4CFA-B16A-F6367E8031C1}" type="slidenum">
              <a:rPr lang="ru-RU" smtClean="0"/>
              <a:pPr>
                <a:defRPr/>
              </a:pPr>
              <a:t>40</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Chairman: H.E. Mr. </a:t>
            </a:r>
            <a:r>
              <a:rPr lang="en-US" dirty="0" err="1" smtClean="0"/>
              <a:t>Olusegun</a:t>
            </a:r>
            <a:r>
              <a:rPr lang="en-US" dirty="0" smtClean="0"/>
              <a:t> </a:t>
            </a:r>
            <a:r>
              <a:rPr lang="en-US" dirty="0" err="1" smtClean="0"/>
              <a:t>Olutoyin</a:t>
            </a:r>
            <a:r>
              <a:rPr lang="en-US" dirty="0" smtClean="0"/>
              <a:t> </a:t>
            </a:r>
            <a:r>
              <a:rPr lang="en-US" dirty="0" err="1" smtClean="0"/>
              <a:t>Aganga</a:t>
            </a:r>
            <a:r>
              <a:rPr lang="en-US" dirty="0" smtClean="0"/>
              <a:t> (Nigeria</a:t>
            </a:r>
            <a:r>
              <a:rPr lang="ru-RU" dirty="0" smtClean="0"/>
              <a:t>)</a:t>
            </a:r>
          </a:p>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4</a:t>
            </a:fld>
            <a:endParaRPr lang="ru-R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BB5BE981-EDF4-4438-9E58-60C434CD58DE}" type="slidenum">
              <a:rPr lang="en-GB" sz="1200">
                <a:latin typeface="+mn-lt"/>
                <a:cs typeface="+mn-cs"/>
              </a:rPr>
              <a:pPr algn="r" fontAlgn="auto">
                <a:spcBef>
                  <a:spcPts val="0"/>
                </a:spcBef>
                <a:spcAft>
                  <a:spcPts val="0"/>
                </a:spcAft>
                <a:defRPr/>
              </a:pPr>
              <a:t>42</a:t>
            </a:fld>
            <a:endParaRPr lang="en-GB" sz="1200">
              <a:latin typeface="+mn-lt"/>
              <a:cs typeface="+mn-cs"/>
            </a:endParaRPr>
          </a:p>
        </p:txBody>
      </p:sp>
      <p:sp>
        <p:nvSpPr>
          <p:cNvPr id="45059" name="Rectangle 2"/>
          <p:cNvSpPr>
            <a:spLocks noGrp="1" noRot="1" noChangeAspect="1" noChangeArrowheads="1" noTextEdit="1"/>
          </p:cNvSpPr>
          <p:nvPr>
            <p:ph type="sldImg"/>
          </p:nvPr>
        </p:nvSpPr>
        <p:spPr>
          <a:noFill/>
          <a:ln/>
        </p:spPr>
      </p:sp>
      <p:sp>
        <p:nvSpPr>
          <p:cNvPr id="45060" name="Rectangle 3"/>
          <p:cNvSpPr>
            <a:spLocks noGrp="1" noChangeArrowheads="1"/>
          </p:cNvSpPr>
          <p:nvPr>
            <p:ph type="body" idx="1"/>
          </p:nvPr>
        </p:nvSpPr>
        <p:spPr>
          <a:noFill/>
        </p:spPr>
        <p:txBody>
          <a:bodyPr/>
          <a:lstStyle/>
          <a:p>
            <a:r>
              <a:rPr lang="en-US" smtClean="0"/>
              <a:t>Regional authorities are (according to the Constitution) in charge of certain instruments of trade policy – subsidies, state procurements, licensing, facilitation of investments, some elements of tax discounts </a:t>
            </a:r>
            <a:endParaRPr lang="ru-RU" smtClean="0"/>
          </a:p>
          <a:p>
            <a:endParaRPr lang="ru-RU" smtClean="0"/>
          </a:p>
          <a:p>
            <a:r>
              <a:rPr lang="en-US" smtClean="0"/>
              <a:t>The administration of former President George W. Bush launched the WTO complaint last December</a:t>
            </a:r>
            <a:r>
              <a:rPr lang="ru-RU" smtClean="0"/>
              <a:t> (</a:t>
            </a:r>
            <a:r>
              <a:rPr lang="en-US" smtClean="0"/>
              <a:t>Dec.2008), challenging what it called a vast number of Chinese central, </a:t>
            </a:r>
            <a:r>
              <a:rPr lang="en-US" b="1" smtClean="0"/>
              <a:t>provincial and local government subsidies </a:t>
            </a:r>
            <a:r>
              <a:rPr lang="en-US" smtClean="0"/>
              <a:t>aimed at boosting exports of Chinese "famous brand" goods around the world. </a:t>
            </a:r>
          </a:p>
          <a:p>
            <a:r>
              <a:rPr lang="en-US" smtClean="0"/>
              <a:t>                                                                     China agrees to end "famous brand" subsidies (Reuters, December 18, 2009)</a:t>
            </a:r>
            <a:br>
              <a:rPr lang="en-US" smtClean="0"/>
            </a:br>
            <a:r>
              <a:rPr lang="en-US" smtClean="0"/>
              <a:t>China has agreed to end dozens of export subsidies for Chinese branded goods rather than fight a battle with the United States at the World Trade Organization, the U.S. Trade Representative said on Friday.</a:t>
            </a:r>
            <a:br>
              <a:rPr lang="en-US" smtClean="0"/>
            </a:br>
            <a:r>
              <a:rPr lang="en-US" smtClean="0"/>
              <a:t/>
            </a:r>
            <a:br>
              <a:rPr lang="en-US" smtClean="0"/>
            </a:br>
            <a:r>
              <a:rPr lang="en-US" smtClean="0"/>
              <a:t/>
            </a:r>
            <a:br>
              <a:rPr lang="en-US" smtClean="0"/>
            </a:br>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3C4FA18E-B7B0-49BB-898E-A06A7E501256}" type="slidenum">
              <a:rPr lang="en-GB" sz="1200">
                <a:latin typeface="+mn-lt"/>
                <a:cs typeface="+mn-cs"/>
              </a:rPr>
              <a:pPr algn="r" fontAlgn="auto">
                <a:spcBef>
                  <a:spcPts val="0"/>
                </a:spcBef>
                <a:spcAft>
                  <a:spcPts val="0"/>
                </a:spcAft>
                <a:defRPr/>
              </a:pPr>
              <a:t>43</a:t>
            </a:fld>
            <a:endParaRPr lang="en-GB" sz="1200">
              <a:latin typeface="+mn-lt"/>
              <a:cs typeface="+mn-cs"/>
            </a:endParaRPr>
          </a:p>
        </p:txBody>
      </p:sp>
      <p:sp>
        <p:nvSpPr>
          <p:cNvPr id="46083" name="Rectangle 2"/>
          <p:cNvSpPr>
            <a:spLocks noGrp="1" noRot="1" noChangeAspect="1" noChangeArrowheads="1" noTextEdit="1"/>
          </p:cNvSpPr>
          <p:nvPr>
            <p:ph type="sldImg"/>
          </p:nvPr>
        </p:nvSpPr>
        <p:spPr>
          <a:noFill/>
          <a:ln/>
        </p:spPr>
      </p:sp>
      <p:sp>
        <p:nvSpPr>
          <p:cNvPr id="46084" name="Rectangle 3"/>
          <p:cNvSpPr>
            <a:spLocks noGrp="1" noChangeArrowheads="1"/>
          </p:cNvSpPr>
          <p:nvPr>
            <p:ph type="body" idx="1"/>
          </p:nvPr>
        </p:nvSpPr>
        <p:spPr>
          <a:noFill/>
        </p:spPr>
        <p:txBody>
          <a:bodyPr/>
          <a:lstStyle/>
          <a:p>
            <a:r>
              <a:rPr lang="en-US" smtClean="0"/>
              <a:t>Regional authorities are (according to the Constitution) in charge of certain instruments of trade policy – subsidies, state procurements, licensing, facilitation of investments, some elements of tax discounts </a:t>
            </a:r>
            <a:endParaRPr lang="ru-RU" smtClean="0"/>
          </a:p>
          <a:p>
            <a:endParaRPr lang="ru-RU" smtClean="0"/>
          </a:p>
          <a:p>
            <a:r>
              <a:rPr lang="en-US" smtClean="0"/>
              <a:t>The administration of former President George W. Bush launched the WTO complaint last December</a:t>
            </a:r>
            <a:r>
              <a:rPr lang="ru-RU" smtClean="0"/>
              <a:t> (</a:t>
            </a:r>
            <a:r>
              <a:rPr lang="en-US" smtClean="0"/>
              <a:t>Dec.2008), challenging what it called a vast number of Chinese central, </a:t>
            </a:r>
            <a:r>
              <a:rPr lang="en-US" b="1" smtClean="0"/>
              <a:t>provincial and local government subsidies </a:t>
            </a:r>
            <a:r>
              <a:rPr lang="en-US" smtClean="0"/>
              <a:t>aimed at boosting exports of Chinese "famous brand" goods around the world. </a:t>
            </a:r>
          </a:p>
          <a:p>
            <a:r>
              <a:rPr lang="en-US" smtClean="0"/>
              <a:t>                                                                     China agrees to end "famous brand" subsidies (Reuters, December 18, 2009)</a:t>
            </a:r>
            <a:br>
              <a:rPr lang="en-US" smtClean="0"/>
            </a:br>
            <a:r>
              <a:rPr lang="en-US" smtClean="0"/>
              <a:t>China has agreed to end dozens of export subsidies for Chinese branded goods rather than fight a battle with the United States at the World Trade Organization, the U.S. Trade Representative said on Friday.</a:t>
            </a:r>
            <a:br>
              <a:rPr lang="en-US" smtClean="0"/>
            </a:br>
            <a:r>
              <a:rPr lang="en-US" smtClean="0"/>
              <a:t/>
            </a:r>
            <a:br>
              <a:rPr lang="en-US" smtClean="0"/>
            </a:br>
            <a:r>
              <a:rPr lang="en-US" smtClean="0"/>
              <a:t/>
            </a:r>
            <a:br>
              <a:rPr lang="en-US" smtClean="0"/>
            </a:br>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1C5DA7ED-F7C8-4A2D-AE2A-4095ED90A5C7}" type="slidenum">
              <a:rPr lang="en-GB" sz="1200">
                <a:latin typeface="+mn-lt"/>
                <a:cs typeface="+mn-cs"/>
              </a:rPr>
              <a:pPr algn="r" fontAlgn="auto">
                <a:spcBef>
                  <a:spcPts val="0"/>
                </a:spcBef>
                <a:spcAft>
                  <a:spcPts val="0"/>
                </a:spcAft>
                <a:defRPr/>
              </a:pPr>
              <a:t>44</a:t>
            </a:fld>
            <a:endParaRPr lang="en-GB" sz="1200">
              <a:latin typeface="+mn-lt"/>
              <a:cs typeface="+mn-cs"/>
            </a:endParaRPr>
          </a:p>
        </p:txBody>
      </p:sp>
      <p:sp>
        <p:nvSpPr>
          <p:cNvPr id="47107" name="Rectangle 2"/>
          <p:cNvSpPr>
            <a:spLocks noGrp="1" noRot="1" noChangeAspect="1" noChangeArrowheads="1" noTextEdit="1"/>
          </p:cNvSpPr>
          <p:nvPr>
            <p:ph type="sldImg"/>
          </p:nvPr>
        </p:nvSpPr>
        <p:spPr>
          <a:noFill/>
          <a:ln/>
        </p:spPr>
      </p:sp>
      <p:sp>
        <p:nvSpPr>
          <p:cNvPr id="47108" name="Rectangle 3"/>
          <p:cNvSpPr>
            <a:spLocks noGrp="1" noChangeArrowheads="1"/>
          </p:cNvSpPr>
          <p:nvPr>
            <p:ph type="body" idx="1"/>
          </p:nvPr>
        </p:nvSpPr>
        <p:spPr>
          <a:noFill/>
        </p:spPr>
        <p:txBody>
          <a:bodyPr/>
          <a:lstStyle/>
          <a:p>
            <a:r>
              <a:rPr lang="en-US" smtClean="0"/>
              <a:t>“Winners” will have advantages in adjusting themselves to a new business environment </a:t>
            </a:r>
          </a:p>
          <a:p>
            <a:endParaRPr lang="en-US" smtClean="0"/>
          </a:p>
          <a:p>
            <a:r>
              <a:rPr lang="ru-RU" smtClean="0"/>
              <a:t>Карелия, где 76% промышленной продукции экспортируется </a:t>
            </a:r>
            <a:r>
              <a:rPr lang="en-US" smtClean="0"/>
              <a:t> (</a:t>
            </a:r>
            <a:r>
              <a:rPr lang="ru-RU" smtClean="0"/>
              <a:t>по мнению республиканского руководства)</a:t>
            </a:r>
          </a:p>
          <a:p>
            <a:r>
              <a:rPr lang="ru-RU" smtClean="0"/>
              <a:t>  -  Москва</a:t>
            </a:r>
          </a:p>
          <a:p>
            <a:r>
              <a:rPr lang="ru-RU" smtClean="0"/>
              <a:t>  - Свердловская область (через развитую металлургию к потенциально конкурентоспособному машиностроению)</a:t>
            </a:r>
          </a:p>
          <a:p>
            <a:r>
              <a:rPr lang="ru-RU" smtClean="0"/>
              <a:t>  - Хакасию (через алюминий)</a:t>
            </a:r>
          </a:p>
          <a:p>
            <a:r>
              <a:rPr lang="ru-RU" smtClean="0"/>
              <a:t>  - Калининградскую область, имеющую по определению ярко выраженную экспортную ориентацию (мнение Бооса)</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114206C6-0127-42E1-A023-AD4207E72A91}" type="slidenum">
              <a:rPr lang="en-GB" sz="1200">
                <a:latin typeface="+mn-lt"/>
                <a:cs typeface="+mn-cs"/>
              </a:rPr>
              <a:pPr algn="r" fontAlgn="auto">
                <a:spcBef>
                  <a:spcPts val="0"/>
                </a:spcBef>
                <a:spcAft>
                  <a:spcPts val="0"/>
                </a:spcAft>
                <a:defRPr/>
              </a:pPr>
              <a:t>45</a:t>
            </a:fld>
            <a:endParaRPr lang="en-GB" sz="1200">
              <a:latin typeface="+mn-lt"/>
              <a:cs typeface="+mn-cs"/>
            </a:endParaRPr>
          </a:p>
        </p:txBody>
      </p:sp>
      <p:sp>
        <p:nvSpPr>
          <p:cNvPr id="48131" name="Rectangle 2"/>
          <p:cNvSpPr>
            <a:spLocks noGrp="1" noRot="1" noChangeAspect="1" noChangeArrowheads="1" noTextEdit="1"/>
          </p:cNvSpPr>
          <p:nvPr>
            <p:ph type="sldImg"/>
          </p:nvPr>
        </p:nvSpPr>
        <p:spPr>
          <a:noFill/>
          <a:ln/>
        </p:spPr>
      </p:sp>
      <p:sp>
        <p:nvSpPr>
          <p:cNvPr id="48132" name="Rectangle 3"/>
          <p:cNvSpPr>
            <a:spLocks noGrp="1" noChangeArrowheads="1"/>
          </p:cNvSpPr>
          <p:nvPr>
            <p:ph type="body" idx="1"/>
          </p:nvPr>
        </p:nvSpPr>
        <p:spPr>
          <a:noFill/>
        </p:spPr>
        <p:txBody>
          <a:bodyPr/>
          <a:lstStyle/>
          <a:p>
            <a:r>
              <a:rPr lang="en-US" sz="1300" smtClean="0"/>
              <a:t>Low competitive industries – car manufacturing, civil avionics, light industry, food processing, cattle breeding </a:t>
            </a:r>
          </a:p>
          <a:p>
            <a:r>
              <a:rPr lang="ru-RU" smtClean="0"/>
              <a:t>Сегодня примерно 80% автомобилей в России производится в Самарский и Нижегородской областях. При этом ВАЗ дает более 20% всех налоговых поступлений (в бюджеты всех уровней) Самарской области.</a:t>
            </a:r>
            <a:endParaRPr lang="en-US" smtClean="0"/>
          </a:p>
          <a:p>
            <a:endParaRPr lang="en-US" sz="1300" smtClean="0"/>
          </a:p>
          <a:p>
            <a:r>
              <a:rPr lang="en-US" sz="1300" smtClean="0"/>
              <a:t>“Mono-functional towns”</a:t>
            </a:r>
            <a:endParaRPr lang="en-US" smtClean="0"/>
          </a:p>
          <a:p>
            <a:r>
              <a:rPr lang="ru-RU" smtClean="0"/>
              <a:t>В этих городах, как правило,  проживает до 50 тыс. человек, неразвит рынок жилья, отсутствуют близко расположенные альтернативные источники занятости для маятниковой миграции. Формируется своеобразная ситуация «ловушки», что наглядно проявилось уже в 1990-е годы. Нынешний экономический рост несколько улучшил ситуацию, но риск все равно остается достаточно большим. Речь может идти, например, об: </a:t>
            </a:r>
          </a:p>
          <a:p>
            <a:r>
              <a:rPr lang="ru-RU" smtClean="0"/>
              <a:t>                     - Ивановской области (12 из 16 городов которой, т.е. 75% от общего числа – монофункциональные)</a:t>
            </a:r>
          </a:p>
          <a:p>
            <a:r>
              <a:rPr lang="ru-RU" smtClean="0"/>
              <a:t>                      - Нижегородской области (17 из 25 городов которой, т.е. 68% от общего числа – монофункциональные).</a:t>
            </a:r>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p:txBody>
          <a:bodyPr/>
          <a:lstStyle/>
          <a:p>
            <a:pPr>
              <a:defRPr/>
            </a:pPr>
            <a:fld id="{EA6425D6-A3E4-46C3-9061-F9B2D0232E08}" type="slidenum">
              <a:rPr lang="en-GB" smtClean="0"/>
              <a:pPr>
                <a:defRPr/>
              </a:pPr>
              <a:t>46</a:t>
            </a:fld>
            <a:endParaRPr lang="en-GB" smtClean="0"/>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0532" name="Rectangle 3"/>
          <p:cNvSpPr>
            <a:spLocks noGrp="1" noChangeArrowheads="1"/>
          </p:cNvSpPr>
          <p:nvPr>
            <p:ph type="body" idx="1"/>
          </p:nvPr>
        </p:nvSpPr>
        <p:spPr bwMode="auto"/>
        <p:txBody>
          <a:bodyPr wrap="square" numCol="1" anchor="t" anchorCtr="0" compatLnSpc="1">
            <a:prstTxWarp prst="textNoShape">
              <a:avLst/>
            </a:prstTxWarp>
          </a:bodyPr>
          <a:lstStyle/>
          <a:p>
            <a:pPr>
              <a:defRPr/>
            </a:pPr>
            <a:endParaRPr lang="ru-RU"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47</a:t>
            </a:fld>
            <a:endParaRPr lang="ru-R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p:txBody>
          <a:bodyPr/>
          <a:lstStyle/>
          <a:p>
            <a:pPr>
              <a:defRPr/>
            </a:pPr>
            <a:fld id="{EA6425D6-A3E4-46C3-9061-F9B2D0232E08}" type="slidenum">
              <a:rPr lang="en-GB" smtClean="0"/>
              <a:pPr>
                <a:defRPr/>
              </a:pPr>
              <a:t>48</a:t>
            </a:fld>
            <a:endParaRPr lang="en-GB" smtClean="0"/>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0532" name="Rectangle 3"/>
          <p:cNvSpPr>
            <a:spLocks noGrp="1" noChangeArrowheads="1"/>
          </p:cNvSpPr>
          <p:nvPr>
            <p:ph type="body" idx="1"/>
          </p:nvPr>
        </p:nvSpPr>
        <p:spPr bwMode="auto"/>
        <p:txBody>
          <a:bodyPr wrap="square" numCol="1" anchor="t" anchorCtr="0" compatLnSpc="1">
            <a:prstTxWarp prst="textNoShape">
              <a:avLst/>
            </a:prstTxWarp>
          </a:bodyPr>
          <a:lstStyle/>
          <a:p>
            <a:pPr>
              <a:defRPr/>
            </a:pPr>
            <a:endParaRPr lang="ru-RU"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a:ln>
            <a:round/>
            <a:headEnd/>
            <a:tailEnd/>
          </a:ln>
        </p:spPr>
        <p:txBody>
          <a:bodyPr/>
          <a:lstStyle/>
          <a:p>
            <a:fld id="{3C3449CF-BD61-4528-918E-CBF118DA9A57}" type="slidenum">
              <a:rPr lang="en-GB" smtClean="0"/>
              <a:pPr/>
              <a:t>49</a:t>
            </a:fld>
            <a:endParaRPr lang="en-GB" smtClean="0"/>
          </a:p>
        </p:txBody>
      </p:sp>
      <p:sp>
        <p:nvSpPr>
          <p:cNvPr id="49155" name="Rectangle 1"/>
          <p:cNvSpPr>
            <a:spLocks noGrp="1" noRot="1" noChangeAspect="1" noChangeArrowheads="1" noTextEdit="1"/>
          </p:cNvSpPr>
          <p:nvPr>
            <p:ph type="sldImg"/>
          </p:nvPr>
        </p:nvSpPr>
        <p:spPr>
          <a:xfrm>
            <a:off x="1143000" y="685800"/>
            <a:ext cx="4572000" cy="3429000"/>
          </a:xfrm>
          <a:ln/>
        </p:spPr>
      </p:sp>
      <p:sp>
        <p:nvSpPr>
          <p:cNvPr id="49156" name="Rectangle 2"/>
          <p:cNvSpPr>
            <a:spLocks noGrp="1" noChangeArrowheads="1"/>
          </p:cNvSpPr>
          <p:nvPr>
            <p:ph type="body" idx="1"/>
          </p:nvPr>
        </p:nvSpPr>
        <p:spPr>
          <a:xfrm>
            <a:off x="914400" y="4343400"/>
            <a:ext cx="5029200" cy="4114800"/>
          </a:xfrm>
          <a:noFill/>
        </p:spPr>
        <p:txBody>
          <a:bodyPr wrap="none" anchor="ctr"/>
          <a:lstStyle/>
          <a:p>
            <a:endParaRPr 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p:spPr>
      </p:sp>
      <p:sp>
        <p:nvSpPr>
          <p:cNvPr id="3379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dirty="0" smtClean="0"/>
          </a:p>
        </p:txBody>
      </p:sp>
      <p:sp>
        <p:nvSpPr>
          <p:cNvPr id="4" name="Номер слайда 3"/>
          <p:cNvSpPr>
            <a:spLocks noGrp="1"/>
          </p:cNvSpPr>
          <p:nvPr>
            <p:ph type="sldNum" sz="quarter" idx="5"/>
          </p:nvPr>
        </p:nvSpPr>
        <p:spPr/>
        <p:txBody>
          <a:bodyPr/>
          <a:lstStyle/>
          <a:p>
            <a:pPr>
              <a:defRPr/>
            </a:pPr>
            <a:fld id="{4A96D13C-21FA-4ADC-9A02-9B18A976F98E}" type="slidenum">
              <a:rPr lang="ru-RU" smtClean="0"/>
              <a:pPr>
                <a:defRPr/>
              </a:pPr>
              <a:t>50</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en-US" dirty="0" smtClean="0"/>
              <a:t>Chairman: H.E. Mr. </a:t>
            </a:r>
            <a:r>
              <a:rPr lang="en-US" dirty="0" err="1" smtClean="0"/>
              <a:t>Olusegun</a:t>
            </a:r>
            <a:r>
              <a:rPr lang="en-US" dirty="0" smtClean="0"/>
              <a:t> </a:t>
            </a:r>
            <a:r>
              <a:rPr lang="en-US" dirty="0" err="1" smtClean="0"/>
              <a:t>Olutoyin</a:t>
            </a:r>
            <a:r>
              <a:rPr lang="en-US" dirty="0" smtClean="0"/>
              <a:t> </a:t>
            </a:r>
            <a:r>
              <a:rPr lang="en-US" dirty="0" err="1" smtClean="0"/>
              <a:t>Aganga</a:t>
            </a:r>
            <a:r>
              <a:rPr lang="en-US" dirty="0" smtClean="0"/>
              <a:t> (Nigeria</a:t>
            </a:r>
            <a:r>
              <a:rPr lang="ru-RU" dirty="0" smtClean="0"/>
              <a:t>)</a:t>
            </a:r>
          </a:p>
          <a:p>
            <a:endParaRPr lang="ru-RU" dirty="0" smtClean="0"/>
          </a:p>
          <a:p>
            <a:r>
              <a:rPr lang="ru-RU" dirty="0" smtClean="0"/>
              <a:t>Чувство безнадежности усиливалось периодическими (как минимум с 2003г.)  заявлениями представителей российских властей о том, что переговоры будут завершены к концу 2004, 2005  и т.д. Позднее это стало восприниматься многими в России чуть ли не как обязательный, но бессмысленный ритуал.</a:t>
            </a:r>
          </a:p>
          <a:p>
            <a:endParaRPr lang="ru-RU" dirty="0" smtClean="0"/>
          </a:p>
          <a:p>
            <a:r>
              <a:rPr lang="ru-RU" dirty="0" smtClean="0"/>
              <a:t>Позиция,</a:t>
            </a:r>
            <a:r>
              <a:rPr lang="ru-RU" baseline="0" dirty="0" smtClean="0"/>
              <a:t> выражавшаяся публично представителями наших партнеров по переговорам, звучала намного менее оптимистично. А в неофициальных беседах западные коллеги выражались еще более резко (Питер </a:t>
            </a:r>
            <a:r>
              <a:rPr lang="ru-RU" baseline="0" dirty="0" err="1" smtClean="0"/>
              <a:t>Милфорд</a:t>
            </a:r>
            <a:r>
              <a:rPr lang="ru-RU" baseline="0" dirty="0" smtClean="0"/>
              <a:t> – апрель 2007г.)</a:t>
            </a:r>
          </a:p>
          <a:p>
            <a:endParaRPr lang="ru-RU" baseline="0" dirty="0" smtClean="0"/>
          </a:p>
          <a:p>
            <a:r>
              <a:rPr lang="ru-RU" baseline="0" dirty="0" smtClean="0"/>
              <a:t>В  чем мог быть смысл наших заявлений?</a:t>
            </a:r>
          </a:p>
          <a:p>
            <a:r>
              <a:rPr lang="ru-RU" baseline="0" dirty="0" smtClean="0"/>
              <a:t>- Держать в тонусе российские структуры, причастные к переговорному процессу (не ставить временные рамки – значит сделать очень многое для того, чтобы переговоры в вяло текущем режиме шли бесконечно)</a:t>
            </a:r>
          </a:p>
          <a:p>
            <a:r>
              <a:rPr lang="ru-RU" baseline="0" dirty="0" smtClean="0"/>
              <a:t>- Продемонстрировать серьезность своих намерений западным партнерам (они, с учетом аналогичных «заклинаний о </a:t>
            </a:r>
            <a:r>
              <a:rPr lang="en-US" baseline="0" dirty="0" smtClean="0"/>
              <a:t>DDA</a:t>
            </a:r>
            <a:r>
              <a:rPr lang="ru-RU" baseline="0" dirty="0" smtClean="0"/>
              <a:t>», </a:t>
            </a:r>
            <a:r>
              <a:rPr lang="ru-RU" baseline="0" dirty="0" err="1" smtClean="0"/>
              <a:t>сколнны</a:t>
            </a:r>
            <a:r>
              <a:rPr lang="ru-RU" baseline="0" dirty="0" smtClean="0"/>
              <a:t> были воспринимать подобные сигналы более позитивно)</a:t>
            </a:r>
          </a:p>
          <a:p>
            <a:r>
              <a:rPr lang="ru-RU" baseline="0" dirty="0" smtClean="0"/>
              <a:t>- Особенно на уровне первой половины 2000х попытаться успеть до завершения </a:t>
            </a:r>
            <a:r>
              <a:rPr lang="en-US" baseline="0" dirty="0" smtClean="0"/>
              <a:t>DDA</a:t>
            </a:r>
            <a:r>
              <a:rPr lang="ru-RU" baseline="0" dirty="0" smtClean="0"/>
              <a:t>   </a:t>
            </a:r>
            <a:endParaRPr lang="ru-RU" dirty="0" smtClean="0"/>
          </a:p>
          <a:p>
            <a:endParaRPr lang="ru-RU" dirty="0" smtClean="0"/>
          </a:p>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1ED44589-219F-4AD9-8A30-E9DC782BA621}" type="slidenum">
              <a:rPr lang="ru-RU" smtClean="0"/>
              <a:pPr>
                <a:defRPr/>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a:noFill/>
          <a:ln/>
        </p:spPr>
      </p:sp>
      <p:sp>
        <p:nvSpPr>
          <p:cNvPr id="3" name="Заметки 2"/>
          <p:cNvSpPr>
            <a:spLocks noGrp="1"/>
          </p:cNvSpPr>
          <p:nvPr>
            <p:ph type="body" idx="1"/>
          </p:nvPr>
        </p:nvSpPr>
        <p:spPr/>
        <p:txBody>
          <a:bodyPr>
            <a:normAutofit lnSpcReduction="10000"/>
          </a:bodyPr>
          <a:lstStyle/>
          <a:p>
            <a:pPr>
              <a:defRPr/>
            </a:pPr>
            <a:r>
              <a:rPr lang="en-US" dirty="0" smtClean="0"/>
              <a:t>So far forty one new members joined the club since it started to operate. Thinking about certain general trend of the WTO enlargement one might claim that each next participant (taking under consideration its size, structure, level as well as dynamics of economic development) tended to pay higher entrance fee in terms of concessions and duration of negotiating process. Under the circumstances Russia – at least after Chinese accession – really had not that many chances to finalize the deal fast and easy. From purely technical point of view only bilateral talks with 62 members of the Working Party on Russian accession1 were doomed to be very lengthy. Similarly, just due to the scope of issues on agenda multilaterals also were extremely time-consuming. In some cases negotiating parties aspired to secure the best possible outcome for themselves regardless of their </a:t>
            </a:r>
            <a:r>
              <a:rPr lang="en-US" i="1" dirty="0" smtClean="0"/>
              <a:t>vis-à-vis</a:t>
            </a:r>
            <a:r>
              <a:rPr lang="en-US" dirty="0" smtClean="0"/>
              <a:t>’ interests, concerns and arguments2 substantially contributing to extension of the talks. </a:t>
            </a:r>
            <a:endParaRPr lang="ru-RU" dirty="0" smtClean="0"/>
          </a:p>
          <a:p>
            <a:pPr>
              <a:defRPr/>
            </a:pPr>
            <a:r>
              <a:rPr lang="en-US" dirty="0" smtClean="0"/>
              <a:t>At last but not least, trying to understand why during certain periods negotiations either almost stopped or produced no results one might recall famous “</a:t>
            </a:r>
            <a:r>
              <a:rPr lang="en-US" i="1" dirty="0" smtClean="0"/>
              <a:t>Cui </a:t>
            </a:r>
            <a:r>
              <a:rPr lang="en-US" i="1" dirty="0" err="1" smtClean="0"/>
              <a:t>prodest</a:t>
            </a:r>
            <a:r>
              <a:rPr lang="en-US" i="1" dirty="0" smtClean="0"/>
              <a:t>?</a:t>
            </a:r>
            <a:r>
              <a:rPr lang="en-US" dirty="0" smtClean="0"/>
              <a:t>” Indeed, because of various economic, political, ideological reasons different groups of both domestic and international stakeholders benefited from the delays in Russia’s accession. Hence, they could influence the process accordingly.</a:t>
            </a:r>
          </a:p>
          <a:p>
            <a:pPr>
              <a:defRPr/>
            </a:pPr>
            <a:r>
              <a:rPr lang="en-US" dirty="0" smtClean="0"/>
              <a:t>Meanwhile, from an author of the present article point of view nowadays chances to bring the negotiations to the successful end are higher than before. On the one hand, there are fewer reasons to expect any serious developments similar to June 2009 Russia's Prime Minister Vladimir Putin declaration. He said that RF together with Belarus and Kazakhstan halted their separate talks on accession to the World Trade Organization. Instead they would apply to join the WTO as a single customs union. At least in a short run this dramatic shift in Russian position generated additional tension between negotiating parties and required extra time to bring them back to fruitful discussion. On the other hand, global economy this year most probably will not experience new wave of economic turmoil similar to 2007-2009 crisis. The latter, as is well known, initiated substantial growth of protectionist pressure, making whatever trade liberalization initiatives more difficult to implement.</a:t>
            </a:r>
            <a:endParaRPr lang="ru-RU" dirty="0" smtClean="0"/>
          </a:p>
          <a:p>
            <a:pPr>
              <a:defRPr/>
            </a:pPr>
            <a:endParaRPr lang="en-US" dirty="0" smtClean="0"/>
          </a:p>
        </p:txBody>
      </p:sp>
      <p:sp>
        <p:nvSpPr>
          <p:cNvPr id="4" name="Номер слайда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CDFD527-3E49-4FC1-A910-E6C17FBEDD28}" type="slidenum">
              <a:rPr lang="ru-RU" sz="1200">
                <a:latin typeface="+mn-lt"/>
                <a:cs typeface="+mn-cs"/>
              </a:rPr>
              <a:pPr algn="r" fontAlgn="auto">
                <a:spcBef>
                  <a:spcPts val="0"/>
                </a:spcBef>
                <a:spcAft>
                  <a:spcPts val="0"/>
                </a:spcAft>
                <a:defRPr/>
              </a:pPr>
              <a:t>8</a:t>
            </a:fld>
            <a:endParaRPr lang="ru-RU" sz="1200">
              <a:latin typeface="+mn-lt"/>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r>
              <a:rPr lang="en-US" smtClean="0"/>
              <a:t>Trade in goods – according to the WTO initial Russian offer was submitted in Feb. 1998, latest one – Feb.2001</a:t>
            </a:r>
          </a:p>
          <a:p>
            <a:endParaRPr lang="en-US" smtClean="0"/>
          </a:p>
          <a:p>
            <a:r>
              <a:rPr lang="en-US" smtClean="0"/>
              <a:t>Trade in services – according to the WTO initial Russian offer was submitted in Oct. 1999, latest one – Jan.2002 </a:t>
            </a:r>
            <a:endParaRPr lang="ru-RU" smtClean="0"/>
          </a:p>
        </p:txBody>
      </p:sp>
      <p:sp>
        <p:nvSpPr>
          <p:cNvPr id="4" name="Номер слайда 3"/>
          <p:cNvSpPr>
            <a:spLocks noGrp="1"/>
          </p:cNvSpPr>
          <p:nvPr>
            <p:ph type="sldNum" sz="quarter" idx="5"/>
          </p:nvPr>
        </p:nvSpPr>
        <p:spPr/>
        <p:txBody>
          <a:bodyPr/>
          <a:lstStyle/>
          <a:p>
            <a:pPr>
              <a:defRPr/>
            </a:pPr>
            <a:fld id="{20ABCBEB-43F0-4DFE-A600-AC855ED1A112}" type="slidenum">
              <a:rPr lang="ru-RU" smtClean="0"/>
              <a:pPr>
                <a:defRPr/>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2" descr="logo_bg1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Line 5"/>
          <p:cNvSpPr>
            <a:spLocks noChangeShapeType="1"/>
          </p:cNvSpPr>
          <p:nvPr/>
        </p:nvSpPr>
        <p:spPr bwMode="auto">
          <a:xfrm flipV="1">
            <a:off x="1476375" y="6165850"/>
            <a:ext cx="1588" cy="692150"/>
          </a:xfrm>
          <a:prstGeom prst="line">
            <a:avLst/>
          </a:prstGeom>
          <a:noFill/>
          <a:ln w="9525">
            <a:solidFill>
              <a:schemeClr val="bg1"/>
            </a:solidFill>
            <a:round/>
            <a:headEnd/>
            <a:tailEnd/>
          </a:ln>
          <a:effectLst/>
        </p:spPr>
        <p:txBody>
          <a:bodyPr/>
          <a:lstStyle/>
          <a:p>
            <a:pPr>
              <a:defRPr/>
            </a:pPr>
            <a:endParaRPr lang="ru-RU"/>
          </a:p>
        </p:txBody>
      </p:sp>
      <p:sp>
        <p:nvSpPr>
          <p:cNvPr id="6" name="Text Box 9"/>
          <p:cNvSpPr txBox="1">
            <a:spLocks noChangeArrowheads="1"/>
          </p:cNvSpPr>
          <p:nvPr/>
        </p:nvSpPr>
        <p:spPr bwMode="auto">
          <a:xfrm>
            <a:off x="1476375" y="404813"/>
            <a:ext cx="4897438" cy="366712"/>
          </a:xfrm>
          <a:prstGeom prst="rect">
            <a:avLst/>
          </a:prstGeom>
          <a:noFill/>
          <a:ln w="9525">
            <a:noFill/>
            <a:miter lim="800000"/>
            <a:headEnd/>
            <a:tailEnd/>
          </a:ln>
          <a:effectLst/>
        </p:spPr>
        <p:txBody>
          <a:bodyPr>
            <a:spAutoFit/>
          </a:bodyPr>
          <a:lstStyle/>
          <a:p>
            <a:pPr>
              <a:spcBef>
                <a:spcPct val="50000"/>
              </a:spcBef>
              <a:defRPr/>
            </a:pPr>
            <a:r>
              <a:rPr lang="ru-RU" b="1">
                <a:latin typeface="Times New Roman" pitchFamily="18" charset="0"/>
              </a:rPr>
              <a:t>КАФЕДРА МИРОВОЙ ЭКОНОМИКИ</a:t>
            </a:r>
          </a:p>
        </p:txBody>
      </p:sp>
      <p:sp>
        <p:nvSpPr>
          <p:cNvPr id="7" name="Text Box 10"/>
          <p:cNvSpPr txBox="1">
            <a:spLocks noChangeArrowheads="1"/>
          </p:cNvSpPr>
          <p:nvPr/>
        </p:nvSpPr>
        <p:spPr bwMode="auto">
          <a:xfrm>
            <a:off x="1476375" y="693738"/>
            <a:ext cx="3733800" cy="244475"/>
          </a:xfrm>
          <a:prstGeom prst="rect">
            <a:avLst/>
          </a:prstGeom>
          <a:noFill/>
          <a:ln w="9525">
            <a:noFill/>
            <a:miter lim="800000"/>
            <a:headEnd/>
            <a:tailEnd/>
          </a:ln>
          <a:effectLst/>
        </p:spPr>
        <p:txBody>
          <a:bodyPr>
            <a:spAutoFit/>
          </a:bodyPr>
          <a:lstStyle/>
          <a:p>
            <a:pPr>
              <a:spcBef>
                <a:spcPct val="50000"/>
              </a:spcBef>
              <a:defRPr/>
            </a:pPr>
            <a:r>
              <a:rPr lang="ru-RU" sz="1000">
                <a:latin typeface="Times New Roman" pitchFamily="18" charset="0"/>
              </a:rPr>
              <a:t>Санкт-Петербургский Государственный Университет</a:t>
            </a:r>
            <a:endParaRPr lang="ru-RU" sz="1000" b="1">
              <a:latin typeface="Times New Roman" pitchFamily="18" charset="0"/>
            </a:endParaRPr>
          </a:p>
        </p:txBody>
      </p:sp>
      <p:sp>
        <p:nvSpPr>
          <p:cNvPr id="8" name="Text Box 11"/>
          <p:cNvSpPr txBox="1">
            <a:spLocks noChangeArrowheads="1"/>
          </p:cNvSpPr>
          <p:nvPr/>
        </p:nvSpPr>
        <p:spPr bwMode="auto">
          <a:xfrm>
            <a:off x="1476375" y="881063"/>
            <a:ext cx="3317875" cy="244475"/>
          </a:xfrm>
          <a:prstGeom prst="rect">
            <a:avLst/>
          </a:prstGeom>
          <a:noFill/>
          <a:ln w="9525">
            <a:noFill/>
            <a:miter lim="800000"/>
            <a:headEnd/>
            <a:tailEnd/>
          </a:ln>
          <a:effectLst/>
        </p:spPr>
        <p:txBody>
          <a:bodyPr>
            <a:spAutoFit/>
          </a:bodyPr>
          <a:lstStyle/>
          <a:p>
            <a:pPr>
              <a:spcBef>
                <a:spcPct val="50000"/>
              </a:spcBef>
              <a:defRPr/>
            </a:pPr>
            <a:r>
              <a:rPr lang="ru-RU" sz="1000" b="1">
                <a:latin typeface="Times New Roman" pitchFamily="18" charset="0"/>
              </a:rPr>
              <a:t>Экономический факультет</a:t>
            </a:r>
          </a:p>
        </p:txBody>
      </p:sp>
      <p:sp>
        <p:nvSpPr>
          <p:cNvPr id="9" name="Text Box 12"/>
          <p:cNvSpPr txBox="1">
            <a:spLocks noChangeArrowheads="1"/>
          </p:cNvSpPr>
          <p:nvPr/>
        </p:nvSpPr>
        <p:spPr bwMode="auto">
          <a:xfrm>
            <a:off x="107950" y="1268413"/>
            <a:ext cx="1223963" cy="228600"/>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008ABD"/>
                </a:solidFill>
                <a:latin typeface="Times New Roman" pitchFamily="18" charset="0"/>
              </a:rPr>
              <a:t>www.worldec.ru</a:t>
            </a:r>
            <a:endParaRPr lang="ru-RU" sz="900" b="1">
              <a:solidFill>
                <a:srgbClr val="008ABD"/>
              </a:solidFill>
              <a:latin typeface="Times New Roman" pitchFamily="18" charset="0"/>
            </a:endParaRPr>
          </a:p>
        </p:txBody>
      </p:sp>
      <p:sp>
        <p:nvSpPr>
          <p:cNvPr id="10" name="Line 13"/>
          <p:cNvSpPr>
            <a:spLocks noChangeShapeType="1"/>
          </p:cNvSpPr>
          <p:nvPr/>
        </p:nvSpPr>
        <p:spPr bwMode="auto">
          <a:xfrm>
            <a:off x="250825" y="1557338"/>
            <a:ext cx="8280400" cy="0"/>
          </a:xfrm>
          <a:prstGeom prst="line">
            <a:avLst/>
          </a:prstGeom>
          <a:noFill/>
          <a:ln w="9525">
            <a:solidFill>
              <a:schemeClr val="tx1"/>
            </a:solidFill>
            <a:round/>
            <a:headEnd/>
            <a:tailEnd/>
          </a:ln>
          <a:effectLst/>
        </p:spPr>
        <p:txBody>
          <a:bodyPr/>
          <a:lstStyle/>
          <a:p>
            <a:pPr>
              <a:defRPr/>
            </a:pPr>
            <a:endParaRPr lang="ru-RU"/>
          </a:p>
        </p:txBody>
      </p:sp>
      <p:sp>
        <p:nvSpPr>
          <p:cNvPr id="148483" name="Rectangle 3"/>
          <p:cNvSpPr>
            <a:spLocks noGrp="1" noChangeArrowheads="1"/>
          </p:cNvSpPr>
          <p:nvPr>
            <p:ph type="ctrTitle"/>
          </p:nvPr>
        </p:nvSpPr>
        <p:spPr>
          <a:xfrm>
            <a:off x="1476375" y="1628775"/>
            <a:ext cx="6767513" cy="1752600"/>
          </a:xfrm>
        </p:spPr>
        <p:txBody>
          <a:bodyPr/>
          <a:lstStyle>
            <a:lvl1pPr>
              <a:defRPr sz="3600"/>
            </a:lvl1pPr>
          </a:lstStyle>
          <a:p>
            <a:r>
              <a:rPr lang="ru-RU"/>
              <a:t>Click to edit Master title style</a:t>
            </a:r>
          </a:p>
        </p:txBody>
      </p:sp>
      <p:sp>
        <p:nvSpPr>
          <p:cNvPr id="148484" name="Rectangle 4"/>
          <p:cNvSpPr>
            <a:spLocks noGrp="1" noChangeArrowheads="1"/>
          </p:cNvSpPr>
          <p:nvPr>
            <p:ph type="subTitle" idx="1"/>
          </p:nvPr>
        </p:nvSpPr>
        <p:spPr>
          <a:xfrm>
            <a:off x="1476375" y="3933825"/>
            <a:ext cx="6767513" cy="1584325"/>
          </a:xfrm>
        </p:spPr>
        <p:txBody>
          <a:bodyPr/>
          <a:lstStyle>
            <a:lvl1pPr marL="0" indent="0">
              <a:buFont typeface="Wingdings" pitchFamily="2" charset="2"/>
              <a:buNone/>
              <a:defRPr sz="2800"/>
            </a:lvl1pPr>
          </a:lstStyle>
          <a:p>
            <a:r>
              <a:rPr lang="ru-RU"/>
              <a:t>Click to edit Master subtitle style</a:t>
            </a:r>
            <a:endParaRPr lang="en-US"/>
          </a:p>
          <a:p>
            <a:endParaRPr lang="en-US"/>
          </a:p>
          <a:p>
            <a:endParaRPr lang="ru-RU"/>
          </a:p>
        </p:txBody>
      </p:sp>
      <p:sp>
        <p:nvSpPr>
          <p:cNvPr id="11" name="Rectangle 6"/>
          <p:cNvSpPr>
            <a:spLocks noGrp="1" noChangeArrowheads="1"/>
          </p:cNvSpPr>
          <p:nvPr>
            <p:ph type="dt" sz="half" idx="10"/>
          </p:nvPr>
        </p:nvSpPr>
        <p:spPr/>
        <p:txBody>
          <a:bodyPr/>
          <a:lstStyle>
            <a:lvl1pPr>
              <a:defRPr>
                <a:solidFill>
                  <a:srgbClr val="000066"/>
                </a:solidFill>
              </a:defRPr>
            </a:lvl1pPr>
          </a:lstStyle>
          <a:p>
            <a:pPr>
              <a:defRPr/>
            </a:pPr>
            <a:fld id="{8D484BF0-2C68-427C-A8E5-913F1FAA8554}" type="datetime1">
              <a:rPr lang="ru-RU"/>
              <a:pPr>
                <a:defRPr/>
              </a:pPr>
              <a:t>04.11.2012</a:t>
            </a:fld>
            <a:endParaRPr lang="ru-RU"/>
          </a:p>
        </p:txBody>
      </p:sp>
      <p:sp>
        <p:nvSpPr>
          <p:cNvPr id="12" name="Rectangle 7"/>
          <p:cNvSpPr>
            <a:spLocks noGrp="1" noChangeArrowheads="1"/>
          </p:cNvSpPr>
          <p:nvPr>
            <p:ph type="ftr" sz="quarter" idx="11"/>
          </p:nvPr>
        </p:nvSpPr>
        <p:spPr/>
        <p:txBody>
          <a:bodyPr/>
          <a:lstStyle>
            <a:lvl1pPr>
              <a:defRPr>
                <a:solidFill>
                  <a:srgbClr val="000066"/>
                </a:solidFill>
              </a:defRPr>
            </a:lvl1pPr>
          </a:lstStyle>
          <a:p>
            <a:pPr>
              <a:defRPr/>
            </a:pPr>
            <a:endParaRPr lang="ru-RU"/>
          </a:p>
        </p:txBody>
      </p:sp>
      <p:sp>
        <p:nvSpPr>
          <p:cNvPr id="13" name="Rectangle 8"/>
          <p:cNvSpPr>
            <a:spLocks noGrp="1" noChangeArrowheads="1"/>
          </p:cNvSpPr>
          <p:nvPr>
            <p:ph type="sldNum" sz="quarter" idx="12"/>
          </p:nvPr>
        </p:nvSpPr>
        <p:spPr/>
        <p:txBody>
          <a:bodyPr/>
          <a:lstStyle>
            <a:lvl1pPr>
              <a:defRPr>
                <a:solidFill>
                  <a:srgbClr val="000066"/>
                </a:solidFill>
              </a:defRPr>
            </a:lvl1pPr>
          </a:lstStyle>
          <a:p>
            <a:pPr>
              <a:defRPr/>
            </a:pPr>
            <a:fld id="{BEFCE5C4-ACBF-4823-8C73-5C16C38D0CE4}" type="slidenum">
              <a:rPr lang="ru-RU"/>
              <a:pPr>
                <a:defRPr/>
              </a:pPr>
              <a:t>‹#›</a:t>
            </a:fld>
            <a:endParaRPr lang="ru-RU"/>
          </a:p>
        </p:txBody>
      </p:sp>
    </p:spTree>
  </p:cSld>
  <p:clrMapOvr>
    <a:masterClrMapping/>
  </p:clrMapOvr>
  <p:transition>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FBC0699F-7032-42BC-B16B-BB5D4A624D49}" type="datetime1">
              <a:rPr lang="ru-RU"/>
              <a:pPr>
                <a:defRPr/>
              </a:pPr>
              <a:t>04.11.2012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D7E3EB62-CB0D-4041-87D7-3E9B8C4D0B37}" type="slidenum">
              <a:rPr lang="ru-RU"/>
              <a:pPr>
                <a:defRPr/>
              </a:pPr>
              <a:t>‹#›</a:t>
            </a:fld>
            <a:endParaRPr lang="ru-RU"/>
          </a:p>
        </p:txBody>
      </p:sp>
    </p:spTree>
  </p:cSld>
  <p:clrMapOvr>
    <a:masterClrMapping/>
  </p:clrMapOvr>
  <p:transition>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33375"/>
            <a:ext cx="1752600" cy="59039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524000" y="333375"/>
            <a:ext cx="5105400" cy="59039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AB871FF3-6B42-4EFA-B0E9-135F621D107F}" type="datetime1">
              <a:rPr lang="ru-RU"/>
              <a:pPr>
                <a:defRPr/>
              </a:pPr>
              <a:t>04.11.2012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FBCD9C32-577A-4726-B157-53F45FC6BF80}" type="slidenum">
              <a:rPr lang="ru-RU"/>
              <a:pPr>
                <a:defRPr/>
              </a:pPr>
              <a:t>‹#›</a:t>
            </a:fld>
            <a:endParaRPr lang="ru-RU"/>
          </a:p>
        </p:txBody>
      </p:sp>
    </p:spTree>
  </p:cSld>
  <p:clrMapOvr>
    <a:masterClrMapping/>
  </p:clrMapOvr>
  <p:transition>
    <p:cu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1524000" y="333375"/>
            <a:ext cx="7010400" cy="59039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7"/>
          <p:cNvSpPr>
            <a:spLocks noGrp="1" noChangeArrowheads="1"/>
          </p:cNvSpPr>
          <p:nvPr>
            <p:ph type="dt" sz="half" idx="10"/>
          </p:nvPr>
        </p:nvSpPr>
        <p:spPr>
          <a:ln/>
        </p:spPr>
        <p:txBody>
          <a:bodyPr/>
          <a:lstStyle>
            <a:lvl1pPr>
              <a:defRPr/>
            </a:lvl1pPr>
          </a:lstStyle>
          <a:p>
            <a:pPr>
              <a:defRPr/>
            </a:pPr>
            <a:fld id="{C4EE3212-4513-43C6-B9D4-653941922F49}" type="datetime1">
              <a:rPr lang="ru-RU"/>
              <a:pPr>
                <a:defRPr/>
              </a:pPr>
              <a:t>04.11.2012</a:t>
            </a:fld>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B633ED68-4D43-44FD-A631-BAE9A4E27941}" type="slidenum">
              <a:rPr lang="ru-RU"/>
              <a:pPr>
                <a:defRPr/>
              </a:pPr>
              <a:t>‹#›</a:t>
            </a:fld>
            <a:endParaRPr lang="ru-RU"/>
          </a:p>
        </p:txBody>
      </p:sp>
    </p:spTree>
  </p:cSld>
  <p:clrMapOvr>
    <a:masterClrMapping/>
  </p:clrMapOvr>
  <p:transition>
    <p:cu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333375"/>
            <a:ext cx="7010400" cy="79057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524000" y="1700213"/>
            <a:ext cx="7010400" cy="4537075"/>
          </a:xfrm>
        </p:spPr>
        <p:txBody>
          <a:bodyPr/>
          <a:lstStyle/>
          <a:p>
            <a:pPr lvl="0"/>
            <a:endParaRPr lang="ru-RU" noProof="0"/>
          </a:p>
        </p:txBody>
      </p:sp>
      <p:sp>
        <p:nvSpPr>
          <p:cNvPr id="4" name="Rectangle 7"/>
          <p:cNvSpPr>
            <a:spLocks noGrp="1" noChangeArrowheads="1"/>
          </p:cNvSpPr>
          <p:nvPr>
            <p:ph type="dt" sz="half" idx="10"/>
          </p:nvPr>
        </p:nvSpPr>
        <p:spPr>
          <a:ln/>
        </p:spPr>
        <p:txBody>
          <a:bodyPr/>
          <a:lstStyle>
            <a:lvl1pPr>
              <a:defRPr/>
            </a:lvl1pPr>
          </a:lstStyle>
          <a:p>
            <a:pPr>
              <a:defRPr/>
            </a:pPr>
            <a:fld id="{A66EB44A-55B8-4741-BFA4-9E88D8AE5F1A}" type="datetime1">
              <a:rPr lang="ru-RU"/>
              <a:pPr>
                <a:defRPr/>
              </a:pPr>
              <a:t>04.11.2012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90961FAD-DC96-4B09-A6EC-E27ADFA547D6}" type="slidenum">
              <a:rPr lang="ru-RU"/>
              <a:pPr>
                <a:defRPr/>
              </a:pPr>
              <a:t>‹#›</a:t>
            </a:fld>
            <a:endParaRPr lang="ru-RU"/>
          </a:p>
        </p:txBody>
      </p:sp>
    </p:spTree>
  </p:cSld>
  <p:clrMapOvr>
    <a:masterClrMapping/>
  </p:clrMapOvr>
  <p:transition>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18B20522-49A2-4905-9931-B2982D8F3004}" type="datetime1">
              <a:rPr lang="ru-RU"/>
              <a:pPr>
                <a:defRPr/>
              </a:pPr>
              <a:t>04.11.2012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112BD359-2AAC-432F-BD6E-04F524776695}" type="slidenum">
              <a:rPr lang="ru-RU"/>
              <a:pPr>
                <a:defRPr/>
              </a:pPr>
              <a:t>‹#›</a:t>
            </a:fld>
            <a:endParaRPr lang="ru-RU"/>
          </a:p>
        </p:txBody>
      </p:sp>
    </p:spTree>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fld id="{F8E8DAE4-E9B5-47F4-865E-0F302A2D01FB}" type="datetime1">
              <a:rPr lang="ru-RU"/>
              <a:pPr>
                <a:defRPr/>
              </a:pPr>
              <a:t>04.11.2012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35DD2B21-A010-4021-85B6-2C39EE1D1799}" type="slidenum">
              <a:rPr lang="ru-RU"/>
              <a:pPr>
                <a:defRPr/>
              </a:pPr>
              <a:t>‹#›</a:t>
            </a:fld>
            <a:endParaRPr lang="ru-RU"/>
          </a:p>
        </p:txBody>
      </p:sp>
    </p:spTree>
  </p:cSld>
  <p:clrMapOvr>
    <a:masterClrMapping/>
  </p:clrMapOvr>
  <p:transition>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524000" y="1700213"/>
            <a:ext cx="3429000" cy="4537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05400" y="1700213"/>
            <a:ext cx="3429000" cy="4537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fld id="{87376F90-AF95-4283-B0B2-0AFBA7F43C28}" type="datetime1">
              <a:rPr lang="ru-RU"/>
              <a:pPr>
                <a:defRPr/>
              </a:pPr>
              <a:t>04.11.2012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2CC0BE28-147B-41BE-9B59-CCD7F160CD3A}" type="slidenum">
              <a:rPr lang="ru-RU"/>
              <a:pPr>
                <a:defRPr/>
              </a:pPr>
              <a:t>‹#›</a:t>
            </a:fld>
            <a:endParaRPr lang="ru-RU"/>
          </a:p>
        </p:txBody>
      </p:sp>
    </p:spTree>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fld id="{3A016DE8-AC93-4D49-86CF-10A16C48D219}" type="datetime1">
              <a:rPr lang="ru-RU"/>
              <a:pPr>
                <a:defRPr/>
              </a:pPr>
              <a:t>04.11.2012</a:t>
            </a:fld>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E1050132-C1A0-473A-9463-7360760EC9AE}" type="slidenum">
              <a:rPr lang="ru-RU"/>
              <a:pPr>
                <a:defRPr/>
              </a:pPr>
              <a:t>‹#›</a:t>
            </a:fld>
            <a:endParaRPr lang="ru-RU"/>
          </a:p>
        </p:txBody>
      </p:sp>
    </p:spTree>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fld id="{F48489CD-A84C-46C7-A7D3-CF372FFE4952}" type="datetime1">
              <a:rPr lang="ru-RU"/>
              <a:pPr>
                <a:defRPr/>
              </a:pPr>
              <a:t>04.11.2012</a:t>
            </a:fld>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DC6E45E1-F5D5-48D0-940F-81E4F7B32E33}" type="slidenum">
              <a:rPr lang="ru-RU"/>
              <a:pPr>
                <a:defRPr/>
              </a:pPr>
              <a:t>‹#›</a:t>
            </a:fld>
            <a:endParaRPr lang="ru-RU"/>
          </a:p>
        </p:txBody>
      </p:sp>
    </p:spTree>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0F9BC54F-A3B8-4966-B44A-67159E991E00}" type="datetime1">
              <a:rPr lang="ru-RU"/>
              <a:pPr>
                <a:defRPr/>
              </a:pPr>
              <a:t>04.11.2012</a:t>
            </a:fld>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C0D49AA7-5D0E-42AA-9D64-46BDD64B0567}" type="slidenum">
              <a:rPr lang="ru-RU"/>
              <a:pPr>
                <a:defRPr/>
              </a:pPr>
              <a:t>‹#›</a:t>
            </a:fld>
            <a:endParaRPr lang="ru-RU"/>
          </a:p>
        </p:txBody>
      </p:sp>
    </p:spTree>
  </p:cSld>
  <p:clrMapOvr>
    <a:masterClrMapping/>
  </p:clrMapOvr>
  <p:transition>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D3084ABE-709E-4A25-8A7F-FA1C6B8BC795}" type="datetime1">
              <a:rPr lang="ru-RU"/>
              <a:pPr>
                <a:defRPr/>
              </a:pPr>
              <a:t>04.11.2012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BC4F460A-5016-46E6-8C6B-B452FF911385}" type="slidenum">
              <a:rPr lang="ru-RU"/>
              <a:pPr>
                <a:defRPr/>
              </a:pPr>
              <a:t>‹#›</a:t>
            </a:fld>
            <a:endParaRPr lang="ru-RU"/>
          </a:p>
        </p:txBody>
      </p:sp>
    </p:spTree>
  </p:cSld>
  <p:clrMapOvr>
    <a:masterClrMapping/>
  </p:clrMapOvr>
  <p:transition>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39D58F9D-95AD-4B07-810A-5741E58F08EE}" type="datetime1">
              <a:rPr lang="ru-RU"/>
              <a:pPr>
                <a:defRPr/>
              </a:pPr>
              <a:t>04.11.2012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3407CD69-1723-49BD-AEDE-B5AE9D64EE7B}" type="slidenum">
              <a:rPr lang="ru-RU"/>
              <a:pPr>
                <a:defRPr/>
              </a:pPr>
              <a:t>‹#›</a:t>
            </a:fld>
            <a:endParaRPr lang="ru-RU"/>
          </a:p>
        </p:txBody>
      </p:sp>
    </p:spTree>
  </p:cSld>
  <p:clrMapOvr>
    <a:masterClrMapping/>
  </p:clrMapOvr>
  <p:transition>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logo_bg12"/>
          <p:cNvPicPr>
            <a:picLocks noChangeAspect="1" noChangeArrowheads="1"/>
          </p:cNvPicPr>
          <p:nvPr/>
        </p:nvPicPr>
        <p:blipFill>
          <a:blip r:embed="rId15" cstate="print"/>
          <a:srcRect/>
          <a:stretch>
            <a:fillRect/>
          </a:stretch>
        </p:blipFill>
        <p:spPr bwMode="auto">
          <a:xfrm>
            <a:off x="0" y="0"/>
            <a:ext cx="9144000" cy="6858000"/>
          </a:xfrm>
          <a:prstGeom prst="rect">
            <a:avLst/>
          </a:prstGeom>
          <a:noFill/>
          <a:ln w="9525">
            <a:noFill/>
            <a:miter lim="800000"/>
            <a:headEnd/>
            <a:tailEnd/>
          </a:ln>
        </p:spPr>
      </p:pic>
      <p:sp>
        <p:nvSpPr>
          <p:cNvPr id="147459" name="Text Box 3"/>
          <p:cNvSpPr txBox="1">
            <a:spLocks noChangeArrowheads="1"/>
          </p:cNvSpPr>
          <p:nvPr/>
        </p:nvSpPr>
        <p:spPr bwMode="auto">
          <a:xfrm>
            <a:off x="107950" y="1268413"/>
            <a:ext cx="1223963" cy="228600"/>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008ABD"/>
                </a:solidFill>
                <a:latin typeface="Times New Roman" pitchFamily="18" charset="0"/>
              </a:rPr>
              <a:t>www.worldec.ru</a:t>
            </a:r>
            <a:endParaRPr lang="ru-RU" sz="900" b="1">
              <a:solidFill>
                <a:srgbClr val="008ABD"/>
              </a:solidFill>
              <a:latin typeface="Times New Roman" pitchFamily="18" charset="0"/>
            </a:endParaRPr>
          </a:p>
        </p:txBody>
      </p:sp>
      <p:sp>
        <p:nvSpPr>
          <p:cNvPr id="147460" name="Line 4"/>
          <p:cNvSpPr>
            <a:spLocks noChangeShapeType="1"/>
          </p:cNvSpPr>
          <p:nvPr/>
        </p:nvSpPr>
        <p:spPr bwMode="auto">
          <a:xfrm flipV="1">
            <a:off x="1476375" y="6165850"/>
            <a:ext cx="1588" cy="692150"/>
          </a:xfrm>
          <a:prstGeom prst="line">
            <a:avLst/>
          </a:prstGeom>
          <a:noFill/>
          <a:ln w="9525">
            <a:solidFill>
              <a:schemeClr val="bg1"/>
            </a:solidFill>
            <a:round/>
            <a:headEnd/>
            <a:tailEnd/>
          </a:ln>
          <a:effectLst/>
        </p:spPr>
        <p:txBody>
          <a:bodyPr/>
          <a:lstStyle/>
          <a:p>
            <a:pPr>
              <a:defRPr/>
            </a:pPr>
            <a:endParaRPr lang="ru-RU"/>
          </a:p>
        </p:txBody>
      </p:sp>
      <p:sp>
        <p:nvSpPr>
          <p:cNvPr id="1029" name="Rectangle 5"/>
          <p:cNvSpPr>
            <a:spLocks noGrp="1" noChangeArrowheads="1"/>
          </p:cNvSpPr>
          <p:nvPr>
            <p:ph type="body" idx="1"/>
          </p:nvPr>
        </p:nvSpPr>
        <p:spPr bwMode="auto">
          <a:xfrm>
            <a:off x="1524000" y="1700213"/>
            <a:ext cx="7010400" cy="4537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30" name="Rectangle 6"/>
          <p:cNvSpPr>
            <a:spLocks noGrp="1" noChangeArrowheads="1"/>
          </p:cNvSpPr>
          <p:nvPr>
            <p:ph type="title"/>
          </p:nvPr>
        </p:nvSpPr>
        <p:spPr bwMode="auto">
          <a:xfrm>
            <a:off x="1524000" y="333375"/>
            <a:ext cx="7010400" cy="7905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47463" name="Rectangle 7"/>
          <p:cNvSpPr>
            <a:spLocks noGrp="1" noChangeArrowheads="1"/>
          </p:cNvSpPr>
          <p:nvPr>
            <p:ph type="dt" sz="half" idx="2"/>
          </p:nvPr>
        </p:nvSpPr>
        <p:spPr bwMode="auto">
          <a:xfrm>
            <a:off x="1476375" y="6381750"/>
            <a:ext cx="1524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003399"/>
                </a:solidFill>
                <a:latin typeface="+mn-lt"/>
                <a:cs typeface="Arial" charset="0"/>
              </a:defRPr>
            </a:lvl1pPr>
          </a:lstStyle>
          <a:p>
            <a:pPr>
              <a:defRPr/>
            </a:pPr>
            <a:fld id="{C26E3BB1-4CB6-48C5-844C-4E66913C271E}" type="datetime1">
              <a:rPr lang="ru-RU"/>
              <a:pPr>
                <a:defRPr/>
              </a:pPr>
              <a:t>04.11.2012</a:t>
            </a:fld>
            <a:endParaRPr lang="ru-RU"/>
          </a:p>
        </p:txBody>
      </p:sp>
      <p:sp>
        <p:nvSpPr>
          <p:cNvPr id="147464" name="Rectangle 8"/>
          <p:cNvSpPr>
            <a:spLocks noGrp="1" noChangeArrowheads="1"/>
          </p:cNvSpPr>
          <p:nvPr>
            <p:ph type="ftr" sz="quarter" idx="3"/>
          </p:nvPr>
        </p:nvSpPr>
        <p:spPr bwMode="auto">
          <a:xfrm>
            <a:off x="3132138" y="6381750"/>
            <a:ext cx="4103687"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rgbClr val="003399"/>
                </a:solidFill>
                <a:latin typeface="+mn-lt"/>
                <a:cs typeface="Arial" charset="0"/>
              </a:defRPr>
            </a:lvl1pPr>
          </a:lstStyle>
          <a:p>
            <a:pPr>
              <a:defRPr/>
            </a:pPr>
            <a:endParaRPr lang="ru-RU"/>
          </a:p>
        </p:txBody>
      </p:sp>
      <p:sp>
        <p:nvSpPr>
          <p:cNvPr id="147465" name="Rectangle 9"/>
          <p:cNvSpPr>
            <a:spLocks noGrp="1" noChangeArrowheads="1"/>
          </p:cNvSpPr>
          <p:nvPr>
            <p:ph type="sldNum" sz="quarter" idx="4"/>
          </p:nvPr>
        </p:nvSpPr>
        <p:spPr bwMode="auto">
          <a:xfrm>
            <a:off x="7451725" y="6381750"/>
            <a:ext cx="1081088"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3399"/>
                </a:solidFill>
                <a:latin typeface="+mn-lt"/>
                <a:cs typeface="Arial" charset="0"/>
              </a:defRPr>
            </a:lvl1pPr>
          </a:lstStyle>
          <a:p>
            <a:pPr>
              <a:defRPr/>
            </a:pPr>
            <a:fld id="{72CB9300-7F14-44DD-8748-D4D3FA1A25FD}" type="slidenum">
              <a:rPr lang="ru-RU"/>
              <a:pPr>
                <a:defRPr/>
              </a:pPr>
              <a:t>‹#›</a:t>
            </a:fld>
            <a:endParaRPr lang="ru-RU"/>
          </a:p>
        </p:txBody>
      </p:sp>
      <p:sp>
        <p:nvSpPr>
          <p:cNvPr id="147466" name="Line 10"/>
          <p:cNvSpPr>
            <a:spLocks noChangeShapeType="1"/>
          </p:cNvSpPr>
          <p:nvPr/>
        </p:nvSpPr>
        <p:spPr bwMode="auto">
          <a:xfrm>
            <a:off x="250825" y="1557338"/>
            <a:ext cx="8280400" cy="0"/>
          </a:xfrm>
          <a:prstGeom prst="line">
            <a:avLst/>
          </a:prstGeom>
          <a:noFill/>
          <a:ln w="9525">
            <a:solidFill>
              <a:schemeClr val="tx1"/>
            </a:solidFill>
            <a:round/>
            <a:headEnd/>
            <a:tailEnd/>
          </a:ln>
          <a:effectLst/>
        </p:spPr>
        <p:txBody>
          <a:bodyPr/>
          <a:lstStyle/>
          <a:p>
            <a:pPr>
              <a:defRPr/>
            </a:pPr>
            <a:endParaRPr lang="ru-RU"/>
          </a:p>
        </p:txBody>
      </p:sp>
    </p:spTree>
  </p:cSld>
  <p:clrMap bg1="lt1" tx1="dk1" bg2="lt2" tx2="dk2" accent1="accent1" accent2="accent2" accent3="accent3" accent4="accent4" accent5="accent5" accent6="accent6" hlink="hlink" folHlink="folHlink"/>
  <p:sldLayoutIdLst>
    <p:sldLayoutId id="2147484210" r:id="rId1"/>
    <p:sldLayoutId id="2147484198" r:id="rId2"/>
    <p:sldLayoutId id="2147484199" r:id="rId3"/>
    <p:sldLayoutId id="2147484200" r:id="rId4"/>
    <p:sldLayoutId id="2147484201" r:id="rId5"/>
    <p:sldLayoutId id="2147484202" r:id="rId6"/>
    <p:sldLayoutId id="2147484203" r:id="rId7"/>
    <p:sldLayoutId id="2147484204" r:id="rId8"/>
    <p:sldLayoutId id="2147484205" r:id="rId9"/>
    <p:sldLayoutId id="2147484206" r:id="rId10"/>
    <p:sldLayoutId id="2147484207" r:id="rId11"/>
    <p:sldLayoutId id="2147484208" r:id="rId12"/>
    <p:sldLayoutId id="2147484209" r:id="rId13"/>
  </p:sldLayoutIdLst>
  <p:transition>
    <p:cut/>
  </p:transition>
  <p:timing>
    <p:tnLst>
      <p:par>
        <p:cTn id="1" dur="indefinite" restart="never" nodeType="tmRoot"/>
      </p:par>
    </p:tnLst>
  </p:timing>
  <p:hf hdr="0" dt="0"/>
  <p:txStyles>
    <p:titleStyle>
      <a:lvl1pPr algn="l" rtl="0" eaLnBrk="0" fontAlgn="base" hangingPunct="0">
        <a:spcBef>
          <a:spcPct val="0"/>
        </a:spcBef>
        <a:spcAft>
          <a:spcPct val="0"/>
        </a:spcAft>
        <a:defRPr sz="3200" b="1">
          <a:solidFill>
            <a:srgbClr val="000066"/>
          </a:solidFill>
          <a:latin typeface="+mj-lt"/>
          <a:ea typeface="+mj-ea"/>
          <a:cs typeface="+mj-cs"/>
        </a:defRPr>
      </a:lvl1pPr>
      <a:lvl2pPr algn="l" rtl="0" eaLnBrk="0" fontAlgn="base" hangingPunct="0">
        <a:spcBef>
          <a:spcPct val="0"/>
        </a:spcBef>
        <a:spcAft>
          <a:spcPct val="0"/>
        </a:spcAft>
        <a:defRPr sz="3200" b="1">
          <a:solidFill>
            <a:srgbClr val="000066"/>
          </a:solidFill>
          <a:latin typeface="Times New Roman" pitchFamily="18" charset="0"/>
        </a:defRPr>
      </a:lvl2pPr>
      <a:lvl3pPr algn="l" rtl="0" eaLnBrk="0" fontAlgn="base" hangingPunct="0">
        <a:spcBef>
          <a:spcPct val="0"/>
        </a:spcBef>
        <a:spcAft>
          <a:spcPct val="0"/>
        </a:spcAft>
        <a:defRPr sz="3200" b="1">
          <a:solidFill>
            <a:srgbClr val="000066"/>
          </a:solidFill>
          <a:latin typeface="Times New Roman" pitchFamily="18" charset="0"/>
        </a:defRPr>
      </a:lvl3pPr>
      <a:lvl4pPr algn="l" rtl="0" eaLnBrk="0" fontAlgn="base" hangingPunct="0">
        <a:spcBef>
          <a:spcPct val="0"/>
        </a:spcBef>
        <a:spcAft>
          <a:spcPct val="0"/>
        </a:spcAft>
        <a:defRPr sz="3200" b="1">
          <a:solidFill>
            <a:srgbClr val="000066"/>
          </a:solidFill>
          <a:latin typeface="Times New Roman" pitchFamily="18" charset="0"/>
        </a:defRPr>
      </a:lvl4pPr>
      <a:lvl5pPr algn="l" rtl="0" eaLnBrk="0" fontAlgn="base" hangingPunct="0">
        <a:spcBef>
          <a:spcPct val="0"/>
        </a:spcBef>
        <a:spcAft>
          <a:spcPct val="0"/>
        </a:spcAft>
        <a:defRPr sz="3200" b="1">
          <a:solidFill>
            <a:srgbClr val="000066"/>
          </a:solidFill>
          <a:latin typeface="Times New Roman" pitchFamily="18" charset="0"/>
        </a:defRPr>
      </a:lvl5pPr>
      <a:lvl6pPr marL="457200" algn="l" rtl="0" fontAlgn="base">
        <a:spcBef>
          <a:spcPct val="0"/>
        </a:spcBef>
        <a:spcAft>
          <a:spcPct val="0"/>
        </a:spcAft>
        <a:defRPr sz="3200" b="1">
          <a:solidFill>
            <a:srgbClr val="000066"/>
          </a:solidFill>
          <a:latin typeface="Times New Roman" pitchFamily="18" charset="0"/>
        </a:defRPr>
      </a:lvl6pPr>
      <a:lvl7pPr marL="914400" algn="l" rtl="0" fontAlgn="base">
        <a:spcBef>
          <a:spcPct val="0"/>
        </a:spcBef>
        <a:spcAft>
          <a:spcPct val="0"/>
        </a:spcAft>
        <a:defRPr sz="3200" b="1">
          <a:solidFill>
            <a:srgbClr val="000066"/>
          </a:solidFill>
          <a:latin typeface="Times New Roman" pitchFamily="18" charset="0"/>
        </a:defRPr>
      </a:lvl7pPr>
      <a:lvl8pPr marL="1371600" algn="l" rtl="0" fontAlgn="base">
        <a:spcBef>
          <a:spcPct val="0"/>
        </a:spcBef>
        <a:spcAft>
          <a:spcPct val="0"/>
        </a:spcAft>
        <a:defRPr sz="3200" b="1">
          <a:solidFill>
            <a:srgbClr val="000066"/>
          </a:solidFill>
          <a:latin typeface="Times New Roman" pitchFamily="18" charset="0"/>
        </a:defRPr>
      </a:lvl8pPr>
      <a:lvl9pPr marL="1828800" algn="l" rtl="0" fontAlgn="base">
        <a:spcBef>
          <a:spcPct val="0"/>
        </a:spcBef>
        <a:spcAft>
          <a:spcPct val="0"/>
        </a:spcAft>
        <a:defRPr sz="3200" b="1">
          <a:solidFill>
            <a:srgbClr val="000066"/>
          </a:solidFill>
          <a:latin typeface="Times New Roman" pitchFamily="18" charset="0"/>
        </a:defRPr>
      </a:lvl9pPr>
    </p:titleStyle>
    <p:bodyStyle>
      <a:lvl1pPr marL="342900" indent="-342900" algn="l" rtl="0" eaLnBrk="0" fontAlgn="base" hangingPunct="0">
        <a:spcBef>
          <a:spcPct val="20000"/>
        </a:spcBef>
        <a:spcAft>
          <a:spcPct val="0"/>
        </a:spcAft>
        <a:buClr>
          <a:srgbClr val="008ABD"/>
        </a:buClr>
        <a:buSzPct val="70000"/>
        <a:buFont typeface="Wingdings" pitchFamily="2" charset="2"/>
        <a:buChar char="l"/>
        <a:defRPr sz="3000">
          <a:solidFill>
            <a:srgbClr val="000066"/>
          </a:solidFill>
          <a:latin typeface="+mn-lt"/>
          <a:ea typeface="+mn-ea"/>
          <a:cs typeface="+mn-cs"/>
        </a:defRPr>
      </a:lvl1pPr>
      <a:lvl2pPr marL="742950" indent="-285750" algn="l" rtl="0" eaLnBrk="0" fontAlgn="base" hangingPunct="0">
        <a:spcBef>
          <a:spcPct val="20000"/>
        </a:spcBef>
        <a:spcAft>
          <a:spcPct val="0"/>
        </a:spcAft>
        <a:buClr>
          <a:srgbClr val="008ABD"/>
        </a:buClr>
        <a:buSzPct val="60000"/>
        <a:buFont typeface="Wingdings" pitchFamily="2" charset="2"/>
        <a:buChar char="l"/>
        <a:defRPr sz="2800">
          <a:solidFill>
            <a:srgbClr val="000066"/>
          </a:solidFill>
          <a:latin typeface="+mn-lt"/>
        </a:defRPr>
      </a:lvl2pPr>
      <a:lvl3pPr marL="1143000" indent="-228600" algn="l" rtl="0" eaLnBrk="0" fontAlgn="base" hangingPunct="0">
        <a:spcBef>
          <a:spcPct val="20000"/>
        </a:spcBef>
        <a:spcAft>
          <a:spcPct val="0"/>
        </a:spcAft>
        <a:buClr>
          <a:srgbClr val="008ABD"/>
        </a:buClr>
        <a:buSzPct val="50000"/>
        <a:buFont typeface="Wingdings" pitchFamily="2" charset="2"/>
        <a:buChar char="l"/>
        <a:defRPr sz="2400">
          <a:solidFill>
            <a:srgbClr val="000066"/>
          </a:solidFill>
          <a:latin typeface="+mn-lt"/>
        </a:defRPr>
      </a:lvl3pPr>
      <a:lvl4pPr marL="1600200" indent="-228600" algn="l" rtl="0" eaLnBrk="0" fontAlgn="base" hangingPunct="0">
        <a:spcBef>
          <a:spcPct val="20000"/>
        </a:spcBef>
        <a:spcAft>
          <a:spcPct val="0"/>
        </a:spcAft>
        <a:buClr>
          <a:srgbClr val="008ABD"/>
        </a:buClr>
        <a:buChar char="•"/>
        <a:defRPr sz="2000">
          <a:solidFill>
            <a:srgbClr val="000066"/>
          </a:solidFill>
          <a:latin typeface="+mn-lt"/>
        </a:defRPr>
      </a:lvl4pPr>
      <a:lvl5pPr marL="2057400" indent="-228600" algn="l" rtl="0" eaLnBrk="0" fontAlgn="base" hangingPunct="0">
        <a:spcBef>
          <a:spcPct val="20000"/>
        </a:spcBef>
        <a:spcAft>
          <a:spcPct val="0"/>
        </a:spcAft>
        <a:buClr>
          <a:srgbClr val="008ABD"/>
        </a:buClr>
        <a:buChar char="•"/>
        <a:defRPr sz="2000">
          <a:solidFill>
            <a:srgbClr val="000066"/>
          </a:solidFill>
          <a:latin typeface="+mn-lt"/>
        </a:defRPr>
      </a:lvl5pPr>
      <a:lvl6pPr marL="2514600" indent="-228600" algn="l" rtl="0" fontAlgn="base">
        <a:spcBef>
          <a:spcPct val="20000"/>
        </a:spcBef>
        <a:spcAft>
          <a:spcPct val="0"/>
        </a:spcAft>
        <a:buClr>
          <a:srgbClr val="008ABD"/>
        </a:buClr>
        <a:buChar char="•"/>
        <a:defRPr sz="2000">
          <a:solidFill>
            <a:srgbClr val="000066"/>
          </a:solidFill>
          <a:latin typeface="+mn-lt"/>
        </a:defRPr>
      </a:lvl6pPr>
      <a:lvl7pPr marL="2971800" indent="-228600" algn="l" rtl="0" fontAlgn="base">
        <a:spcBef>
          <a:spcPct val="20000"/>
        </a:spcBef>
        <a:spcAft>
          <a:spcPct val="0"/>
        </a:spcAft>
        <a:buClr>
          <a:srgbClr val="008ABD"/>
        </a:buClr>
        <a:buChar char="•"/>
        <a:defRPr sz="2000">
          <a:solidFill>
            <a:srgbClr val="000066"/>
          </a:solidFill>
          <a:latin typeface="+mn-lt"/>
        </a:defRPr>
      </a:lvl7pPr>
      <a:lvl8pPr marL="3429000" indent="-228600" algn="l" rtl="0" fontAlgn="base">
        <a:spcBef>
          <a:spcPct val="20000"/>
        </a:spcBef>
        <a:spcAft>
          <a:spcPct val="0"/>
        </a:spcAft>
        <a:buClr>
          <a:srgbClr val="008ABD"/>
        </a:buClr>
        <a:buChar char="•"/>
        <a:defRPr sz="2000">
          <a:solidFill>
            <a:srgbClr val="000066"/>
          </a:solidFill>
          <a:latin typeface="+mn-lt"/>
        </a:defRPr>
      </a:lvl8pPr>
      <a:lvl9pPr marL="3886200" indent="-228600" algn="l" rtl="0" fontAlgn="base">
        <a:spcBef>
          <a:spcPct val="20000"/>
        </a:spcBef>
        <a:spcAft>
          <a:spcPct val="0"/>
        </a:spcAft>
        <a:buClr>
          <a:srgbClr val="008ABD"/>
        </a:buClr>
        <a:buChar char="•"/>
        <a:defRPr sz="2000">
          <a:solidFill>
            <a:srgbClr val="000066"/>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wto.org/english/news_e/news11_e/acc_rus_10nov11_e.ht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package" Target="../embeddings/______Microsoft_Office_PowerPoint1.sldx"/></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Grp="1" noChangeArrowheads="1"/>
          </p:cNvSpPr>
          <p:nvPr>
            <p:ph type="sldNum" sz="quarter" idx="12"/>
          </p:nvPr>
        </p:nvSpPr>
        <p:spPr>
          <a:noFill/>
          <a:ln>
            <a:miter lim="800000"/>
            <a:headEnd/>
            <a:tailEnd/>
          </a:ln>
        </p:spPr>
        <p:txBody>
          <a:bodyPr/>
          <a:lstStyle/>
          <a:p>
            <a:fld id="{C1C3EA1F-E6AA-42C1-ABD6-318EE04B1DF6}" type="slidenum">
              <a:rPr lang="ru-RU" smtClean="0"/>
              <a:pPr/>
              <a:t>1</a:t>
            </a:fld>
            <a:endParaRPr lang="ru-RU" smtClean="0"/>
          </a:p>
        </p:txBody>
      </p:sp>
      <p:sp>
        <p:nvSpPr>
          <p:cNvPr id="4099" name="Rectangle 2"/>
          <p:cNvSpPr>
            <a:spLocks noGrp="1" noChangeArrowheads="1"/>
          </p:cNvSpPr>
          <p:nvPr>
            <p:ph type="title"/>
          </p:nvPr>
        </p:nvSpPr>
        <p:spPr>
          <a:xfrm>
            <a:off x="755650" y="1989138"/>
            <a:ext cx="7721600" cy="1727200"/>
          </a:xfrm>
        </p:spPr>
        <p:txBody>
          <a:bodyPr lIns="90000" tIns="46800" rIns="90000" bIns="46800" anchor="b"/>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400" smtClean="0"/>
              <a:t>Присоединение России к ВТО: угрозы или возможности?</a:t>
            </a:r>
            <a:endParaRPr lang="en-GB" sz="4400" smtClean="0"/>
          </a:p>
        </p:txBody>
      </p:sp>
      <p:sp>
        <p:nvSpPr>
          <p:cNvPr id="4100" name="Rectangle 3"/>
          <p:cNvSpPr>
            <a:spLocks noGrp="1" noChangeArrowheads="1"/>
          </p:cNvSpPr>
          <p:nvPr>
            <p:ph type="subTitle" idx="1"/>
          </p:nvPr>
        </p:nvSpPr>
        <p:spPr>
          <a:xfrm>
            <a:off x="179388" y="4076700"/>
            <a:ext cx="8785225" cy="2347913"/>
          </a:xfrm>
        </p:spPr>
        <p:txBody>
          <a:bodyPr lIns="90000" tIns="46800" rIns="90000" bIns="46800"/>
          <a:lstStyle/>
          <a:p>
            <a:pPr algn="r" eaLnBrk="1" hangingPunct="1">
              <a:lnSpc>
                <a:spcPct val="8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b="1" smtClean="0"/>
              <a:t>С.Ф. Сутырин</a:t>
            </a:r>
            <a:endParaRPr lang="en-GB" b="1" smtClean="0"/>
          </a:p>
          <a:p>
            <a:pPr algn="r" eaLnBrk="1" hangingPunct="1">
              <a:lnSpc>
                <a:spcPct val="8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t>д</a:t>
            </a:r>
            <a:r>
              <a:rPr lang="en-GB" smtClean="0"/>
              <a:t>.э.н.,</a:t>
            </a:r>
            <a:r>
              <a:rPr lang="ru-RU" smtClean="0"/>
              <a:t> проф.,</a:t>
            </a:r>
          </a:p>
          <a:p>
            <a:pPr algn="r" eaLnBrk="1" hangingPunct="1">
              <a:lnSpc>
                <a:spcPct val="8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t>зав.кафедрой </a:t>
            </a:r>
            <a:r>
              <a:rPr lang="en-GB" smtClean="0"/>
              <a:t>мировой экономики</a:t>
            </a:r>
            <a:r>
              <a:rPr lang="ru-RU" smtClean="0"/>
              <a:t> СПбГУ,</a:t>
            </a:r>
          </a:p>
          <a:p>
            <a:pPr algn="r" eaLnBrk="1" hangingPunct="1">
              <a:lnSpc>
                <a:spcPct val="8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t>руководитель проекта «Кафедра ВТО в СПбГУ»</a:t>
            </a:r>
          </a:p>
        </p:txBody>
      </p:sp>
    </p:spTree>
  </p:cSld>
  <p:clrMapOvr>
    <a:masterClrMapping/>
  </p:clrMapOvr>
  <p:transition>
    <p:cut/>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44C88795-59D0-4F33-9EE0-8BD856C20C44}" type="slidenum">
              <a:rPr lang="ru-RU"/>
              <a:pPr>
                <a:defRPr/>
              </a:pPr>
              <a:t>10</a:t>
            </a:fld>
            <a:endParaRPr lang="ru-RU"/>
          </a:p>
        </p:txBody>
      </p:sp>
      <p:sp>
        <p:nvSpPr>
          <p:cNvPr id="15363" name="Rectangle 2"/>
          <p:cNvSpPr>
            <a:spLocks noGrp="1" noChangeArrowheads="1"/>
          </p:cNvSpPr>
          <p:nvPr>
            <p:ph type="title"/>
          </p:nvPr>
        </p:nvSpPr>
        <p:spPr/>
        <p:txBody>
          <a:bodyPr/>
          <a:lstStyle/>
          <a:p>
            <a:r>
              <a:rPr lang="ru-RU" sz="4000" dirty="0" smtClean="0"/>
              <a:t>Ход переговоров</a:t>
            </a:r>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graphicFrame>
        <p:nvGraphicFramePr>
          <p:cNvPr id="15541" name="Group 181"/>
          <p:cNvGraphicFramePr>
            <a:graphicFrameLocks noGrp="1"/>
          </p:cNvGraphicFramePr>
          <p:nvPr/>
        </p:nvGraphicFramePr>
        <p:xfrm>
          <a:off x="323850" y="1924050"/>
          <a:ext cx="8569325" cy="4426903"/>
        </p:xfrm>
        <a:graphic>
          <a:graphicData uri="http://schemas.openxmlformats.org/drawingml/2006/table">
            <a:tbl>
              <a:tblPr/>
              <a:tblGrid>
                <a:gridCol w="3138488"/>
                <a:gridCol w="1408112"/>
                <a:gridCol w="1809750"/>
                <a:gridCol w="2212975"/>
              </a:tblGrid>
              <a:tr h="450850">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1B0579"/>
                          </a:solidFill>
                          <a:effectLst/>
                          <a:latin typeface="Times New Roman" pitchFamily="18" charset="0"/>
                          <a:cs typeface="Times New Roman" pitchFamily="18" charset="0"/>
                        </a:rPr>
                        <a:t>Товары</a:t>
                      </a:r>
                      <a:endParaRPr kumimoji="0" lang="ru-RU" sz="2000" b="0" i="0" u="none" strike="noStrike" cap="none" normalizeH="0" baseline="0" dirty="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Средневзвешенный импортный тариф</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r>
              <a:tr h="746125">
                <a:tc vMerge="1">
                  <a:txBody>
                    <a:bodyPr/>
                    <a:lstStyle/>
                    <a:p>
                      <a:endParaRPr lang="ru-RU"/>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Текущий тариф</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Изначальный уровень</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Окончательный уровень</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Промышленные товары</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9.73</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14.32</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9.84</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78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Продукция лесной и ЦБП</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8.73</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14.62</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7.85</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77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1B0579"/>
                          </a:solidFill>
                          <a:effectLst/>
                          <a:latin typeface="Times New Roman" pitchFamily="18" charset="0"/>
                          <a:cs typeface="Times New Roman" pitchFamily="18" charset="0"/>
                        </a:rPr>
                        <a:t>Текстильная продукция и обувь</a:t>
                      </a:r>
                      <a:endParaRPr kumimoji="0" lang="ru-RU" sz="2000" b="0" i="0" u="none" strike="noStrike" cap="none" normalizeH="0" baseline="0" dirty="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11.69</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18.31</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12.37</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83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Машины и транспортное оборудование</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9.48</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14.83</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8.75</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6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rgbClr val="1B0579"/>
                          </a:solidFill>
                          <a:effectLst/>
                          <a:latin typeface="Times New Roman" pitchFamily="18" charset="0"/>
                          <a:cs typeface="Times New Roman" pitchFamily="18" charset="0"/>
                        </a:rPr>
                        <a:t>Продукции химической промышленности</a:t>
                      </a:r>
                      <a:endParaRPr kumimoji="0" lang="ru-RU" sz="20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8.48</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smtClean="0">
                          <a:ln>
                            <a:noFill/>
                          </a:ln>
                          <a:solidFill>
                            <a:srgbClr val="1B0579"/>
                          </a:solidFill>
                          <a:effectLst/>
                          <a:latin typeface="Times New Roman" pitchFamily="18" charset="0"/>
                          <a:cs typeface="Times New Roman" pitchFamily="18" charset="0"/>
                        </a:rPr>
                        <a:t>10.22</a:t>
                      </a:r>
                      <a:endParaRPr kumimoji="0" lang="en-GB" sz="24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1B0579"/>
                          </a:solidFill>
                          <a:effectLst/>
                          <a:latin typeface="Times New Roman" pitchFamily="18" charset="0"/>
                          <a:cs typeface="Times New Roman" pitchFamily="18" charset="0"/>
                        </a:rPr>
                        <a:t>6.09</a:t>
                      </a:r>
                      <a:endParaRPr kumimoji="0" lang="en-GB" sz="2400" b="0" i="0" u="none" strike="noStrike" cap="none" normalizeH="0" baseline="0" dirty="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554" name="Номер слайда 5"/>
          <p:cNvSpPr>
            <a:spLocks noGrp="1"/>
          </p:cNvSpPr>
          <p:nvPr>
            <p:ph type="sldNum" sz="quarter" idx="12"/>
          </p:nvPr>
        </p:nvSpPr>
        <p:spPr/>
        <p:txBody>
          <a:bodyPr/>
          <a:lstStyle/>
          <a:p>
            <a:pPr>
              <a:defRPr/>
            </a:pPr>
            <a:fld id="{1E94A4A1-22D8-408B-A0D9-EC103D0B48F7}" type="slidenum">
              <a:rPr lang="ru-RU" smtClean="0"/>
              <a:pPr>
                <a:defRPr/>
              </a:pPr>
              <a:t>11</a:t>
            </a:fld>
            <a:endParaRPr lang="ru-RU" smtClean="0"/>
          </a:p>
        </p:txBody>
      </p:sp>
      <p:sp>
        <p:nvSpPr>
          <p:cNvPr id="264194" name="Rectangle 2"/>
          <p:cNvSpPr>
            <a:spLocks noGrp="1" noChangeArrowheads="1"/>
          </p:cNvSpPr>
          <p:nvPr>
            <p:ph type="title"/>
          </p:nvPr>
        </p:nvSpPr>
        <p:spPr/>
        <p:txBody>
          <a:bodyPr/>
          <a:lstStyle/>
          <a:p>
            <a:r>
              <a:rPr lang="ru-RU" sz="4000" dirty="0" smtClean="0"/>
              <a:t>Ход переговоров</a:t>
            </a:r>
          </a:p>
        </p:txBody>
      </p:sp>
      <p:graphicFrame>
        <p:nvGraphicFramePr>
          <p:cNvPr id="16527" name="Group 143"/>
          <p:cNvGraphicFramePr>
            <a:graphicFrameLocks noGrp="1"/>
          </p:cNvGraphicFramePr>
          <p:nvPr/>
        </p:nvGraphicFramePr>
        <p:xfrm>
          <a:off x="323850" y="1557338"/>
          <a:ext cx="8569325" cy="4446589"/>
        </p:xfrm>
        <a:graphic>
          <a:graphicData uri="http://schemas.openxmlformats.org/drawingml/2006/table">
            <a:tbl>
              <a:tblPr/>
              <a:tblGrid>
                <a:gridCol w="2071688"/>
                <a:gridCol w="2170112"/>
                <a:gridCol w="2093913"/>
                <a:gridCol w="2233612"/>
              </a:tblGrid>
              <a:tr h="935038">
                <a:tc gridSpan="4">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Средневзвешенный импортный тариф</a:t>
                      </a:r>
                      <a:br>
                        <a:rPr kumimoji="0" lang="ru-RU" sz="2600" b="0" i="0" u="none" strike="noStrike" cap="none" normalizeH="0" baseline="0" smtClean="0">
                          <a:ln>
                            <a:noFill/>
                          </a:ln>
                          <a:solidFill>
                            <a:srgbClr val="1B0579"/>
                          </a:solidFill>
                          <a:effectLst/>
                          <a:latin typeface="Times New Roman" pitchFamily="18" charset="0"/>
                          <a:cs typeface="Times New Roman" pitchFamily="18" charset="0"/>
                        </a:rPr>
                      </a:b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на промышленную продукцию</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703263">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Развитые страны</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Развивающиеся страны</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7016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США</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600" b="0" i="0" u="none" strike="noStrike" cap="none" normalizeH="0" baseline="0" smtClean="0">
                          <a:ln>
                            <a:noFill/>
                          </a:ln>
                          <a:solidFill>
                            <a:srgbClr val="1B0579"/>
                          </a:solidFill>
                          <a:effectLst/>
                          <a:latin typeface="Times New Roman" pitchFamily="18" charset="0"/>
                          <a:cs typeface="Times New Roman" pitchFamily="18" charset="0"/>
                        </a:rPr>
                        <a:t>3.3% (3.3%)</a:t>
                      </a:r>
                      <a:endParaRPr kumimoji="0" lang="en-US"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Индия</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600" b="0" i="0" u="none" strike="noStrike" cap="none" normalizeH="0" baseline="0" smtClean="0">
                          <a:ln>
                            <a:noFill/>
                          </a:ln>
                          <a:solidFill>
                            <a:srgbClr val="1B0579"/>
                          </a:solidFill>
                          <a:effectLst/>
                          <a:latin typeface="Times New Roman" pitchFamily="18" charset="0"/>
                          <a:cs typeface="Times New Roman" pitchFamily="18" charset="0"/>
                        </a:rPr>
                        <a:t>10.1% (34.4%)</a:t>
                      </a:r>
                      <a:endParaRPr kumimoji="0" lang="en-US"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ЕС</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4.0% (3.9%)</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Бангладеш</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14.3% (34.4%)</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32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Япония</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2.5% (2.5%)</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Мексика</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9.9% (34.9%)</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Австралия</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1.3% (3.4%)</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smtClean="0">
                          <a:ln>
                            <a:noFill/>
                          </a:ln>
                          <a:solidFill>
                            <a:srgbClr val="1B0579"/>
                          </a:solidFill>
                          <a:effectLst/>
                          <a:latin typeface="Times New Roman" pitchFamily="18" charset="0"/>
                          <a:cs typeface="Times New Roman" pitchFamily="18" charset="0"/>
                        </a:rPr>
                        <a:t>Марокко</a:t>
                      </a:r>
                      <a:endParaRPr kumimoji="0" lang="ru-RU"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2600" b="0" i="0" u="none" strike="noStrike" cap="none" normalizeH="0" baseline="0" smtClean="0">
                          <a:ln>
                            <a:noFill/>
                          </a:ln>
                          <a:solidFill>
                            <a:srgbClr val="1B0579"/>
                          </a:solidFill>
                          <a:effectLst/>
                          <a:latin typeface="Times New Roman" pitchFamily="18" charset="0"/>
                          <a:cs typeface="Times New Roman" pitchFamily="18" charset="0"/>
                        </a:rPr>
                        <a:t>14.4% (39.3%)</a:t>
                      </a:r>
                      <a:endParaRPr kumimoji="0" lang="fr-FR" sz="2600" b="0" i="0" u="none" strike="noStrike" cap="none" normalizeH="0" baseline="0" smtClean="0">
                        <a:ln>
                          <a:noFill/>
                        </a:ln>
                        <a:solidFill>
                          <a:srgbClr val="1B0579"/>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20" name="Text Box 140"/>
          <p:cNvSpPr txBox="1">
            <a:spLocks noChangeArrowheads="1"/>
          </p:cNvSpPr>
          <p:nvPr/>
        </p:nvSpPr>
        <p:spPr bwMode="auto">
          <a:xfrm>
            <a:off x="539750" y="6491288"/>
            <a:ext cx="4027488" cy="366712"/>
          </a:xfrm>
          <a:prstGeom prst="rect">
            <a:avLst/>
          </a:prstGeom>
          <a:noFill/>
          <a:ln w="9525">
            <a:noFill/>
            <a:miter lim="800000"/>
            <a:headEnd/>
            <a:tailEnd/>
          </a:ln>
        </p:spPr>
        <p:txBody>
          <a:bodyPr wrap="none">
            <a:spAutoFit/>
          </a:bodyPr>
          <a:lstStyle/>
          <a:p>
            <a:r>
              <a:rPr lang="ru-RU" i="1"/>
              <a:t>Источник: </a:t>
            </a:r>
            <a:r>
              <a:rPr lang="en-US" i="1"/>
              <a:t>World Tariff Profiles 2010</a:t>
            </a:r>
            <a:r>
              <a:rPr lang="ru-RU"/>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64194"/>
                                        </p:tgtEl>
                                        <p:attrNameLst>
                                          <p:attrName>style.visibility</p:attrName>
                                        </p:attrNameLst>
                                      </p:cBhvr>
                                      <p:to>
                                        <p:strVal val="visible"/>
                                      </p:to>
                                    </p:set>
                                    <p:animEffect transition="in" filter="fade">
                                      <p:cBhvr>
                                        <p:cTn id="7" dur="1000"/>
                                        <p:tgtEl>
                                          <p:spTgt spid="264194"/>
                                        </p:tgtEl>
                                      </p:cBhvr>
                                    </p:animEffect>
                                    <p:anim calcmode="lin" valueType="num">
                                      <p:cBhvr>
                                        <p:cTn id="8" dur="1000" fill="hold"/>
                                        <p:tgtEl>
                                          <p:spTgt spid="264194"/>
                                        </p:tgtEl>
                                        <p:attrNameLst>
                                          <p:attrName>ppt_x</p:attrName>
                                        </p:attrNameLst>
                                      </p:cBhvr>
                                      <p:tavLst>
                                        <p:tav tm="0">
                                          <p:val>
                                            <p:strVal val="#ppt_x"/>
                                          </p:val>
                                        </p:tav>
                                        <p:tav tm="100000">
                                          <p:val>
                                            <p:strVal val="#ppt_x"/>
                                          </p:val>
                                        </p:tav>
                                      </p:tavLst>
                                    </p:anim>
                                    <p:anim calcmode="lin" valueType="num">
                                      <p:cBhvr>
                                        <p:cTn id="9" dur="898" decel="100000" fill="hold"/>
                                        <p:tgtEl>
                                          <p:spTgt spid="26419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6419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2A406CBA-9E75-4FB0-8D3F-772A84CCB615}" type="slidenum">
              <a:rPr lang="ru-RU"/>
              <a:pPr>
                <a:defRPr/>
              </a:pPr>
              <a:t>12</a:t>
            </a:fld>
            <a:endParaRPr lang="ru-RU"/>
          </a:p>
        </p:txBody>
      </p:sp>
      <p:sp>
        <p:nvSpPr>
          <p:cNvPr id="17411" name="Rectangle 2"/>
          <p:cNvSpPr>
            <a:spLocks noGrp="1" noChangeArrowheads="1"/>
          </p:cNvSpPr>
          <p:nvPr>
            <p:ph type="title"/>
          </p:nvPr>
        </p:nvSpPr>
        <p:spPr/>
        <p:txBody>
          <a:bodyPr/>
          <a:lstStyle/>
          <a:p>
            <a:r>
              <a:rPr lang="ru-RU" sz="4000" dirty="0" smtClean="0"/>
              <a:t>Ход переговоров</a:t>
            </a:r>
          </a:p>
        </p:txBody>
      </p:sp>
      <p:sp>
        <p:nvSpPr>
          <p:cNvPr id="59395" name="Rectangle 3"/>
          <p:cNvSpPr>
            <a:spLocks noGrp="1" noChangeArrowheads="1"/>
          </p:cNvSpPr>
          <p:nvPr>
            <p:ph type="body" idx="1"/>
          </p:nvPr>
        </p:nvSpPr>
        <p:spPr>
          <a:xfrm>
            <a:off x="500063" y="1700213"/>
            <a:ext cx="8215312" cy="4729162"/>
          </a:xfrm>
        </p:spPr>
        <p:txBody>
          <a:bodyPr/>
          <a:lstStyle/>
          <a:p>
            <a:pPr>
              <a:lnSpc>
                <a:spcPct val="90000"/>
              </a:lnSpc>
              <a:buFont typeface="Monotype Sorts" pitchFamily="2" charset="2"/>
              <a:buNone/>
            </a:pPr>
            <a:r>
              <a:rPr lang="ru-RU" smtClean="0"/>
              <a:t>С 1998 г. Россия вела переговоры (на двусторонней и многосторонней основе) с членами рабочей группы по 4-м основным вопросам:</a:t>
            </a:r>
          </a:p>
          <a:p>
            <a:pPr lvl="1">
              <a:lnSpc>
                <a:spcPct val="90000"/>
              </a:lnSpc>
              <a:buFont typeface="Monotype Sorts" pitchFamily="2" charset="2"/>
              <a:buChar char="l"/>
            </a:pPr>
            <a:r>
              <a:rPr lang="ru-RU" smtClean="0"/>
              <a:t>доступ на рынок товаров</a:t>
            </a:r>
          </a:p>
          <a:p>
            <a:pPr>
              <a:lnSpc>
                <a:spcPct val="90000"/>
              </a:lnSpc>
              <a:buFont typeface="Wingdings" pitchFamily="2" charset="2"/>
              <a:buNone/>
            </a:pPr>
            <a:r>
              <a:rPr lang="ru-RU" smtClean="0"/>
              <a:t>Россия заключила 57 двусторонних соглашений по доступу на рынок товаров</a:t>
            </a:r>
            <a:r>
              <a:rPr lang="en-US" smtClean="0"/>
              <a:t>.</a:t>
            </a:r>
            <a:endParaRPr lang="ru-RU" smtClean="0"/>
          </a:p>
          <a:p>
            <a:pPr lvl="1">
              <a:lnSpc>
                <a:spcPct val="90000"/>
              </a:lnSpc>
            </a:pPr>
            <a:r>
              <a:rPr lang="ru-RU" smtClean="0"/>
              <a:t>торговля сельскохозяйственной продукцией (для этих переговоров более преобладал многосторонний формат)</a:t>
            </a:r>
            <a:endParaRPr lang="en-GB" smtClean="0"/>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2" end="2"/>
                                            </p:txEl>
                                          </p:spTgt>
                                        </p:tgtEl>
                                        <p:attrNameLst>
                                          <p:attrName>style.visibility</p:attrName>
                                        </p:attrNameLst>
                                      </p:cBhvr>
                                      <p:to>
                                        <p:strVal val="visible"/>
                                      </p:to>
                                    </p:set>
                                    <p:anim calcmode="lin" valueType="num">
                                      <p:cBhvr additive="base">
                                        <p:cTn id="7" dur="5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9395">
                                            <p:txEl>
                                              <p:pRg st="3" end="3"/>
                                            </p:txEl>
                                          </p:spTgt>
                                        </p:tgtEl>
                                        <p:attrNameLst>
                                          <p:attrName>style.visibility</p:attrName>
                                        </p:attrNameLst>
                                      </p:cBhvr>
                                      <p:to>
                                        <p:strVal val="visible"/>
                                      </p:to>
                                    </p:set>
                                    <p:anim calcmode="lin" valueType="num">
                                      <p:cBhvr additive="base">
                                        <p:cTn id="13" dur="5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36112B26-9337-421A-A273-E54D0FAAF50B}" type="slidenum">
              <a:rPr lang="ru-RU"/>
              <a:pPr>
                <a:defRPr/>
              </a:pPr>
              <a:t>13</a:t>
            </a:fld>
            <a:endParaRPr lang="ru-RU"/>
          </a:p>
        </p:txBody>
      </p:sp>
      <p:sp>
        <p:nvSpPr>
          <p:cNvPr id="18435" name="Rectangle 2"/>
          <p:cNvSpPr>
            <a:spLocks noGrp="1" noChangeArrowheads="1"/>
          </p:cNvSpPr>
          <p:nvPr>
            <p:ph type="title"/>
          </p:nvPr>
        </p:nvSpPr>
        <p:spPr/>
        <p:txBody>
          <a:bodyPr/>
          <a:lstStyle/>
          <a:p>
            <a:r>
              <a:rPr lang="ru-RU" sz="4000" dirty="0" smtClean="0"/>
              <a:t>Ход переговоров</a:t>
            </a:r>
          </a:p>
        </p:txBody>
      </p:sp>
      <p:sp>
        <p:nvSpPr>
          <p:cNvPr id="62467" name="Rectangle 3"/>
          <p:cNvSpPr>
            <a:spLocks noGrp="1" noChangeArrowheads="1"/>
          </p:cNvSpPr>
          <p:nvPr>
            <p:ph type="body" idx="1"/>
          </p:nvPr>
        </p:nvSpPr>
        <p:spPr>
          <a:xfrm>
            <a:off x="900113" y="1557338"/>
            <a:ext cx="7559675" cy="4171950"/>
          </a:xfrm>
        </p:spPr>
        <p:txBody>
          <a:bodyPr/>
          <a:lstStyle/>
          <a:p>
            <a:pPr>
              <a:lnSpc>
                <a:spcPct val="120000"/>
              </a:lnSpc>
              <a:buFont typeface="Monotype Sorts" pitchFamily="2" charset="2"/>
              <a:buNone/>
            </a:pPr>
            <a:r>
              <a:rPr lang="ru-RU" sz="3200" b="1" smtClean="0"/>
              <a:t>Торговля сельскохозяйственной продукцией</a:t>
            </a:r>
            <a:r>
              <a:rPr lang="en-GB" sz="3200" b="1" smtClean="0"/>
              <a:t>:</a:t>
            </a:r>
          </a:p>
          <a:p>
            <a:pPr>
              <a:lnSpc>
                <a:spcPct val="120000"/>
              </a:lnSpc>
              <a:buFont typeface="Monotype Sorts" pitchFamily="2" charset="2"/>
              <a:buNone/>
            </a:pPr>
            <a:r>
              <a:rPr lang="ru-RU" sz="3200" smtClean="0"/>
              <a:t>Ключевой вопрос – «Агрегированный показатель поддержки» - АПП (внутренняя поддержка и экспортные субсидии) </a:t>
            </a:r>
          </a:p>
          <a:p>
            <a:pPr lvl="2">
              <a:lnSpc>
                <a:spcPct val="120000"/>
              </a:lnSpc>
              <a:buFont typeface="Monotype Sorts" pitchFamily="2" charset="2"/>
              <a:buNone/>
            </a:pPr>
            <a:r>
              <a:rPr lang="en-GB" sz="2600" smtClean="0"/>
              <a:t>a) </a:t>
            </a:r>
            <a:r>
              <a:rPr lang="ru-RU" sz="2600" smtClean="0"/>
              <a:t>базовый период</a:t>
            </a:r>
            <a:r>
              <a:rPr lang="en-GB" sz="2600" smtClean="0"/>
              <a:t> </a:t>
            </a:r>
          </a:p>
          <a:p>
            <a:pPr lvl="2">
              <a:lnSpc>
                <a:spcPct val="120000"/>
              </a:lnSpc>
              <a:buFont typeface="Wingdings" pitchFamily="2" charset="2"/>
              <a:buNone/>
            </a:pPr>
            <a:r>
              <a:rPr lang="en-GB" sz="2600" smtClean="0"/>
              <a:t>b) </a:t>
            </a:r>
            <a:r>
              <a:rPr lang="ru-RU" sz="2600" smtClean="0"/>
              <a:t>объем</a:t>
            </a:r>
            <a:r>
              <a:rPr lang="en-GB" sz="2600" smtClean="0"/>
              <a:t> </a:t>
            </a:r>
          </a:p>
        </p:txBody>
      </p:sp>
      <p:sp>
        <p:nvSpPr>
          <p:cNvPr id="5" name="Нижний колонтитул 4"/>
          <p:cNvSpPr>
            <a:spLocks noGrp="1"/>
          </p:cNvSpPr>
          <p:nvPr>
            <p:ph type="ftr" sz="quarter" idx="11"/>
          </p:nvPr>
        </p:nvSpPr>
        <p:spPr/>
        <p:txBody>
          <a:bodyPr/>
          <a:lstStyle/>
          <a:p>
            <a:pPr>
              <a:defRPr/>
            </a:pPr>
            <a:r>
              <a:rPr lang="en-GB" dirty="0"/>
              <a:t>Russia and WTO</a:t>
            </a:r>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box(out)">
                                      <p:cBhvr>
                                        <p:cTn id="7" dur="500"/>
                                        <p:tgtEl>
                                          <p:spTgt spid="6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2467">
                                            <p:txEl>
                                              <p:pRg st="1" end="1"/>
                                            </p:txEl>
                                          </p:spTgt>
                                        </p:tgtEl>
                                        <p:attrNameLst>
                                          <p:attrName>style.visibility</p:attrName>
                                        </p:attrNameLst>
                                      </p:cBhvr>
                                      <p:to>
                                        <p:strVal val="visible"/>
                                      </p:to>
                                    </p:set>
                                    <p:animEffect transition="in" filter="box(out)">
                                      <p:cBhvr>
                                        <p:cTn id="12" dur="500"/>
                                        <p:tgtEl>
                                          <p:spTgt spid="624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 calcmode="lin" valueType="num">
                                      <p:cBhvr additive="base">
                                        <p:cTn id="17"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2467">
                                            <p:txEl>
                                              <p:pRg st="3" end="3"/>
                                            </p:txEl>
                                          </p:spTgt>
                                        </p:tgtEl>
                                        <p:attrNameLst>
                                          <p:attrName>style.visibility</p:attrName>
                                        </p:attrNameLst>
                                      </p:cBhvr>
                                      <p:to>
                                        <p:strVal val="visible"/>
                                      </p:to>
                                    </p:set>
                                    <p:anim calcmode="lin" valueType="num">
                                      <p:cBhvr additive="base">
                                        <p:cTn id="23" dur="5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24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1524000" y="333375"/>
            <a:ext cx="6691313" cy="790575"/>
          </a:xfrm>
        </p:spPr>
        <p:txBody>
          <a:bodyPr/>
          <a:lstStyle/>
          <a:p>
            <a:r>
              <a:rPr lang="ru-RU" sz="4000" dirty="0" smtClean="0"/>
              <a:t>Ход переговоров</a:t>
            </a:r>
            <a:endParaRPr lang="ru-RU" dirty="0" smtClean="0"/>
          </a:p>
        </p:txBody>
      </p:sp>
      <p:sp>
        <p:nvSpPr>
          <p:cNvPr id="14339" name="Содержимое 2"/>
          <p:cNvSpPr>
            <a:spLocks noGrp="1"/>
          </p:cNvSpPr>
          <p:nvPr>
            <p:ph idx="1"/>
          </p:nvPr>
        </p:nvSpPr>
        <p:spPr>
          <a:xfrm>
            <a:off x="395288" y="1557338"/>
            <a:ext cx="8424862" cy="4837112"/>
          </a:xfrm>
        </p:spPr>
        <p:txBody>
          <a:bodyPr/>
          <a:lstStyle/>
          <a:p>
            <a:pPr eaLnBrk="1" hangingPunct="1">
              <a:spcBef>
                <a:spcPct val="0"/>
              </a:spcBef>
              <a:buClrTx/>
              <a:buSzTx/>
              <a:buFontTx/>
              <a:buNone/>
            </a:pPr>
            <a:r>
              <a:rPr lang="ru-RU" sz="3200" b="1" smtClean="0"/>
              <a:t>Торговля с/х продукцией</a:t>
            </a:r>
            <a:r>
              <a:rPr lang="en-GB" sz="3200" b="1" smtClean="0"/>
              <a:t>:</a:t>
            </a:r>
            <a:r>
              <a:rPr lang="en-GB" sz="3200" smtClean="0"/>
              <a:t> </a:t>
            </a:r>
            <a:endParaRPr lang="ru-RU" sz="3200" smtClean="0"/>
          </a:p>
          <a:p>
            <a:pPr eaLnBrk="1" hangingPunct="1">
              <a:spcBef>
                <a:spcPct val="0"/>
              </a:spcBef>
              <a:buClrTx/>
              <a:buSzTx/>
              <a:buFontTx/>
              <a:buNone/>
            </a:pPr>
            <a:r>
              <a:rPr lang="ru-RU" sz="2800" smtClean="0"/>
              <a:t>РФ предложила </a:t>
            </a:r>
            <a:r>
              <a:rPr lang="en-GB" sz="2800" smtClean="0"/>
              <a:t>1991-1993</a:t>
            </a:r>
            <a:r>
              <a:rPr lang="ru-RU" sz="2800" smtClean="0"/>
              <a:t> гг. в качестве базового периода для АПП и 1990 – 1992 гг. для экспортных субсидий</a:t>
            </a:r>
          </a:p>
          <a:p>
            <a:pPr eaLnBrk="1" hangingPunct="1">
              <a:spcBef>
                <a:spcPct val="0"/>
              </a:spcBef>
              <a:buClrTx/>
              <a:buSzTx/>
              <a:buFontTx/>
              <a:buNone/>
            </a:pPr>
            <a:r>
              <a:rPr lang="ru-RU" sz="2800" smtClean="0"/>
              <a:t>Австралия и Новая Зеландия – 1997-1999 гг.</a:t>
            </a:r>
            <a:endParaRPr lang="en-US" sz="2800" smtClean="0"/>
          </a:p>
          <a:p>
            <a:pPr eaLnBrk="1" hangingPunct="1">
              <a:spcBef>
                <a:spcPct val="0"/>
              </a:spcBef>
              <a:buClrTx/>
              <a:buSzTx/>
              <a:buFontTx/>
              <a:buNone/>
            </a:pPr>
            <a:r>
              <a:rPr lang="ru-RU" sz="2800" smtClean="0"/>
              <a:t>Россия предложила первоначальный связанный АПП </a:t>
            </a:r>
            <a:r>
              <a:rPr lang="en-GB" sz="2800" smtClean="0"/>
              <a:t>$16.2</a:t>
            </a:r>
            <a:r>
              <a:rPr lang="ru-RU" sz="2800" smtClean="0"/>
              <a:t> млрд.</a:t>
            </a:r>
            <a:r>
              <a:rPr lang="en-GB" sz="2800" smtClean="0"/>
              <a:t> </a:t>
            </a:r>
            <a:r>
              <a:rPr lang="ru-RU" sz="2800" smtClean="0"/>
              <a:t>и </a:t>
            </a:r>
            <a:r>
              <a:rPr lang="en-GB" sz="2800" smtClean="0"/>
              <a:t>$0.73</a:t>
            </a:r>
            <a:r>
              <a:rPr lang="ru-RU" sz="2800" smtClean="0"/>
              <a:t> млрд</a:t>
            </a:r>
            <a:r>
              <a:rPr lang="en-GB" sz="2800" smtClean="0"/>
              <a:t>. </a:t>
            </a:r>
            <a:r>
              <a:rPr lang="ru-RU" sz="2800" smtClean="0"/>
              <a:t>экспортных субсидий с 6-летним снижением до </a:t>
            </a:r>
            <a:r>
              <a:rPr lang="en-GB" sz="2800" smtClean="0"/>
              <a:t>$12.9</a:t>
            </a:r>
            <a:r>
              <a:rPr lang="ru-RU" sz="2800" smtClean="0"/>
              <a:t> млрд</a:t>
            </a:r>
            <a:r>
              <a:rPr lang="en-GB" sz="2800" smtClean="0"/>
              <a:t>. </a:t>
            </a:r>
            <a:r>
              <a:rPr lang="ru-RU" sz="2800" smtClean="0"/>
              <a:t>и </a:t>
            </a:r>
            <a:r>
              <a:rPr lang="en-GB" sz="2800" smtClean="0"/>
              <a:t>$0.46</a:t>
            </a:r>
            <a:r>
              <a:rPr lang="ru-RU" sz="2800" smtClean="0"/>
              <a:t> млрд</a:t>
            </a:r>
            <a:r>
              <a:rPr lang="en-GB" sz="2800" smtClean="0"/>
              <a:t>. </a:t>
            </a:r>
            <a:endParaRPr lang="ru-RU" sz="2800" smtClean="0"/>
          </a:p>
          <a:p>
            <a:pPr eaLnBrk="1" hangingPunct="1">
              <a:spcBef>
                <a:spcPct val="0"/>
              </a:spcBef>
              <a:buClrTx/>
              <a:buSzTx/>
              <a:buFontTx/>
              <a:buNone/>
            </a:pPr>
            <a:r>
              <a:rPr lang="ru-RU" sz="2800" smtClean="0"/>
              <a:t>Вопрос применения санитарных и фитосанитарных мер</a:t>
            </a:r>
          </a:p>
          <a:p>
            <a:pPr eaLnBrk="1" hangingPunct="1">
              <a:spcBef>
                <a:spcPct val="0"/>
              </a:spcBef>
              <a:buClrTx/>
              <a:buSzTx/>
              <a:buFontTx/>
              <a:buNone/>
            </a:pPr>
            <a:r>
              <a:rPr lang="ru-RU" sz="2800" smtClean="0"/>
              <a:t>Россия настаивала на относительно высоких ставках пошлин</a:t>
            </a:r>
            <a:r>
              <a:rPr lang="en-GB" sz="2800" smtClean="0"/>
              <a:t>  </a:t>
            </a:r>
          </a:p>
        </p:txBody>
      </p:sp>
      <p:sp>
        <p:nvSpPr>
          <p:cNvPr id="4" name="Нижний колонтитул 3"/>
          <p:cNvSpPr>
            <a:spLocks noGrp="1"/>
          </p:cNvSpPr>
          <p:nvPr>
            <p:ph type="ftr" sz="quarter" idx="11"/>
          </p:nvPr>
        </p:nvSpPr>
        <p:spPr/>
        <p:txBody>
          <a:bodyPr/>
          <a:lstStyle/>
          <a:p>
            <a:pPr>
              <a:defRPr/>
            </a:pPr>
            <a:r>
              <a:rPr lang="en-GB" smtClean="0"/>
              <a:t>Russia and WTO</a:t>
            </a:r>
            <a:endParaRPr lang="ru-RU"/>
          </a:p>
        </p:txBody>
      </p:sp>
      <p:sp>
        <p:nvSpPr>
          <p:cNvPr id="5" name="Номер слайда 4"/>
          <p:cNvSpPr>
            <a:spLocks noGrp="1"/>
          </p:cNvSpPr>
          <p:nvPr>
            <p:ph type="sldNum" sz="quarter" idx="12"/>
          </p:nvPr>
        </p:nvSpPr>
        <p:spPr/>
        <p:txBody>
          <a:bodyPr/>
          <a:lstStyle/>
          <a:p>
            <a:pPr>
              <a:defRPr/>
            </a:pPr>
            <a:fld id="{7DDA605D-CDB7-493A-B4CA-D1057D10CC3F}" type="slidenum">
              <a:rPr lang="ru-RU" smtClean="0"/>
              <a:pPr>
                <a:defRPr/>
              </a:pPr>
              <a:t>14</a:t>
            </a:fld>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339">
                                            <p:txEl>
                                              <p:pRg st="4" end="4"/>
                                            </p:txEl>
                                          </p:spTgt>
                                        </p:tgtEl>
                                        <p:attrNameLst>
                                          <p:attrName>style.visibility</p:attrName>
                                        </p:attrNameLst>
                                      </p:cBhvr>
                                      <p:to>
                                        <p:strVal val="visible"/>
                                      </p:to>
                                    </p:set>
                                    <p:anim calcmode="lin" valueType="num">
                                      <p:cBhvr additive="base">
                                        <p:cTn id="31" dur="5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3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339">
                                            <p:txEl>
                                              <p:pRg st="5" end="5"/>
                                            </p:txEl>
                                          </p:spTgt>
                                        </p:tgtEl>
                                        <p:attrNameLst>
                                          <p:attrName>style.visibility</p:attrName>
                                        </p:attrNameLst>
                                      </p:cBhvr>
                                      <p:to>
                                        <p:strVal val="visible"/>
                                      </p:to>
                                    </p:set>
                                    <p:anim calcmode="lin" valueType="num">
                                      <p:cBhvr additive="base">
                                        <p:cTn id="37" dur="5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33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68B46D46-A4A0-435C-AC4E-063CF2EE33A6}" type="slidenum">
              <a:rPr lang="ru-RU"/>
              <a:pPr>
                <a:defRPr/>
              </a:pPr>
              <a:t>15</a:t>
            </a:fld>
            <a:endParaRPr lang="ru-RU"/>
          </a:p>
        </p:txBody>
      </p:sp>
      <p:sp>
        <p:nvSpPr>
          <p:cNvPr id="20483" name="Rectangle 2"/>
          <p:cNvSpPr>
            <a:spLocks noGrp="1" noChangeArrowheads="1"/>
          </p:cNvSpPr>
          <p:nvPr>
            <p:ph type="title"/>
          </p:nvPr>
        </p:nvSpPr>
        <p:spPr>
          <a:xfrm>
            <a:off x="1571625" y="228600"/>
            <a:ext cx="7215188" cy="1143000"/>
          </a:xfrm>
        </p:spPr>
        <p:txBody>
          <a:bodyPr/>
          <a:lstStyle/>
          <a:p>
            <a:r>
              <a:rPr lang="ru-RU" sz="4000" dirty="0" smtClean="0"/>
              <a:t>Ход переговоров</a:t>
            </a:r>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graphicFrame>
        <p:nvGraphicFramePr>
          <p:cNvPr id="7" name="Содержимое 6"/>
          <p:cNvGraphicFramePr>
            <a:graphicFrameLocks noGrp="1"/>
          </p:cNvGraphicFramePr>
          <p:nvPr>
            <p:ph idx="1"/>
          </p:nvPr>
        </p:nvGraphicFramePr>
        <p:xfrm>
          <a:off x="250825" y="1700213"/>
          <a:ext cx="8496944" cy="4509600"/>
        </p:xfrm>
        <a:graphic>
          <a:graphicData uri="http://schemas.openxmlformats.org/drawingml/2006/table">
            <a:tbl>
              <a:tblPr/>
              <a:tblGrid>
                <a:gridCol w="3238788"/>
                <a:gridCol w="1441732"/>
                <a:gridCol w="1728192"/>
                <a:gridCol w="2088232"/>
              </a:tblGrid>
              <a:tr h="508480">
                <a:tc rowSpan="2">
                  <a:txBody>
                    <a:bodyPr/>
                    <a:lstStyle/>
                    <a:p>
                      <a:pP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Товары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Средневзвешенный импортный тариф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804148">
                <a:tc vMerge="1">
                  <a:txBody>
                    <a:bodyPr/>
                    <a:lstStyle/>
                    <a:p>
                      <a:endParaRPr lang="ru-RU"/>
                    </a:p>
                  </a:txBody>
                  <a:tcPr/>
                </a:tc>
                <a:tc>
                  <a:txBody>
                    <a:bodyPr/>
                    <a:lstStyle/>
                    <a:p>
                      <a:pPr algn="ct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Текущий тариф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Изначальный уровень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Окончательный уровень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150">
                <a:tc>
                  <a:txBody>
                    <a:bodyPr/>
                    <a:lstStyle/>
                    <a:p>
                      <a:pP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Мясо и мясопродукты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19.39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67.49                    </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57.77</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150">
                <a:tc>
                  <a:txBody>
                    <a:bodyPr/>
                    <a:lstStyle/>
                    <a:p>
                      <a:pP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Молочные продукты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15.00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42.46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32.20</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377">
                <a:tc>
                  <a:txBody>
                    <a:bodyPr/>
                    <a:lstStyle/>
                    <a:p>
                      <a:pPr>
                        <a:lnSpc>
                          <a:spcPct val="115000"/>
                        </a:lnSpc>
                        <a:spcAft>
                          <a:spcPts val="1000"/>
                        </a:spcAft>
                      </a:pPr>
                      <a:r>
                        <a:rPr lang="ru-RU" sz="2000" dirty="0">
                          <a:solidFill>
                            <a:schemeClr val="accent4">
                              <a:lumMod val="75000"/>
                            </a:schemeClr>
                          </a:solidFill>
                          <a:latin typeface="Times New Roman" pitchFamily="18" charset="0"/>
                          <a:ea typeface="Calibri"/>
                          <a:cs typeface="Times New Roman" pitchFamily="18" charset="0"/>
                        </a:rPr>
                        <a:t>Овощи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13.66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30.90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16.27</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056">
                <a:tc>
                  <a:txBody>
                    <a:bodyPr/>
                    <a:lstStyle/>
                    <a:p>
                      <a:pPr>
                        <a:lnSpc>
                          <a:spcPct val="115000"/>
                        </a:lnSpc>
                        <a:spcAft>
                          <a:spcPts val="1000"/>
                        </a:spcAft>
                      </a:pPr>
                      <a:r>
                        <a:rPr lang="ru-RU" sz="2000">
                          <a:solidFill>
                            <a:schemeClr val="accent4">
                              <a:lumMod val="75000"/>
                            </a:schemeClr>
                          </a:solidFill>
                          <a:latin typeface="Times New Roman" pitchFamily="18" charset="0"/>
                          <a:ea typeface="Calibri"/>
                          <a:cs typeface="Times New Roman" pitchFamily="18" charset="0"/>
                        </a:rPr>
                        <a:t>Табачная продукция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11.73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20.36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11.49</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091">
                <a:tc>
                  <a:txBody>
                    <a:bodyPr/>
                    <a:lstStyle/>
                    <a:p>
                      <a:pPr>
                        <a:lnSpc>
                          <a:spcPct val="115000"/>
                        </a:lnSpc>
                        <a:spcAft>
                          <a:spcPts val="1000"/>
                        </a:spcAft>
                      </a:pPr>
                      <a:r>
                        <a:rPr lang="ru-RU" sz="2000">
                          <a:solidFill>
                            <a:schemeClr val="accent4">
                              <a:lumMod val="75000"/>
                            </a:schemeClr>
                          </a:solidFill>
                          <a:latin typeface="Times New Roman" pitchFamily="18" charset="0"/>
                          <a:ea typeface="Calibri"/>
                          <a:cs typeface="Times New Roman" pitchFamily="18" charset="0"/>
                        </a:rPr>
                        <a:t>Алкогольная продукция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18.88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56.28                    </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41.34</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4148">
                <a:tc>
                  <a:txBody>
                    <a:bodyPr/>
                    <a:lstStyle/>
                    <a:p>
                      <a:pPr>
                        <a:lnSpc>
                          <a:spcPct val="115000"/>
                        </a:lnSpc>
                        <a:spcAft>
                          <a:spcPts val="1000"/>
                        </a:spcAft>
                      </a:pPr>
                      <a:r>
                        <a:rPr lang="ru-RU" sz="2000">
                          <a:solidFill>
                            <a:schemeClr val="accent4">
                              <a:lumMod val="75000"/>
                            </a:schemeClr>
                          </a:solidFill>
                          <a:latin typeface="Times New Roman" pitchFamily="18" charset="0"/>
                          <a:ea typeface="Calibri"/>
                          <a:cs typeface="Times New Roman" pitchFamily="18" charset="0"/>
                        </a:rPr>
                        <a:t>Сельскохозяйственная продукция - всего</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a:solidFill>
                            <a:schemeClr val="accent4">
                              <a:lumMod val="75000"/>
                            </a:schemeClr>
                          </a:solidFill>
                          <a:latin typeface="Times New Roman" pitchFamily="18" charset="0"/>
                          <a:ea typeface="Calibri"/>
                          <a:cs typeface="Times New Roman" pitchFamily="18" charset="0"/>
                        </a:rPr>
                        <a:t>14.70                    </a:t>
                      </a:r>
                      <a:endParaRPr lang="ru-RU" sz="200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34.71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en-GB" sz="2000" dirty="0">
                          <a:solidFill>
                            <a:schemeClr val="accent4">
                              <a:lumMod val="75000"/>
                            </a:schemeClr>
                          </a:solidFill>
                          <a:latin typeface="Times New Roman" pitchFamily="18" charset="0"/>
                          <a:ea typeface="Calibri"/>
                          <a:cs typeface="Times New Roman" pitchFamily="18" charset="0"/>
                        </a:rPr>
                        <a:t>25.11   </a:t>
                      </a:r>
                      <a:endParaRPr lang="ru-RU" sz="2000" dirty="0">
                        <a:solidFill>
                          <a:schemeClr val="accent4">
                            <a:lumMod val="75000"/>
                          </a:schemeClr>
                        </a:solidFill>
                        <a:latin typeface="Times New Roman" pitchFamily="18" charset="0"/>
                        <a:ea typeface="Calibri"/>
                        <a:cs typeface="Times New Roman"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50178" name="Номер слайда 5"/>
          <p:cNvSpPr>
            <a:spLocks noGrp="1"/>
          </p:cNvSpPr>
          <p:nvPr>
            <p:ph type="sldNum" sz="quarter" idx="12"/>
          </p:nvPr>
        </p:nvSpPr>
        <p:spPr/>
        <p:txBody>
          <a:bodyPr/>
          <a:lstStyle/>
          <a:p>
            <a:pPr>
              <a:defRPr/>
            </a:pPr>
            <a:fld id="{BCEB8802-A983-4712-A1D0-90C407FCD850}" type="slidenum">
              <a:rPr lang="ru-RU" smtClean="0"/>
              <a:pPr>
                <a:defRPr/>
              </a:pPr>
              <a:t>16</a:t>
            </a:fld>
            <a:endParaRPr lang="ru-RU" smtClean="0"/>
          </a:p>
        </p:txBody>
      </p:sp>
      <p:sp>
        <p:nvSpPr>
          <p:cNvPr id="21507" name="Rectangle 2"/>
          <p:cNvSpPr>
            <a:spLocks noGrp="1" noChangeArrowheads="1"/>
          </p:cNvSpPr>
          <p:nvPr>
            <p:ph type="title"/>
          </p:nvPr>
        </p:nvSpPr>
        <p:spPr/>
        <p:txBody>
          <a:bodyPr/>
          <a:lstStyle/>
          <a:p>
            <a:r>
              <a:rPr lang="ru-RU" sz="4000" dirty="0" smtClean="0"/>
              <a:t>Ход переговоров</a:t>
            </a:r>
          </a:p>
        </p:txBody>
      </p:sp>
      <p:sp>
        <p:nvSpPr>
          <p:cNvPr id="59395" name="Rectangle 3"/>
          <p:cNvSpPr>
            <a:spLocks noGrp="1" noChangeArrowheads="1"/>
          </p:cNvSpPr>
          <p:nvPr>
            <p:ph type="body" idx="1"/>
          </p:nvPr>
        </p:nvSpPr>
        <p:spPr>
          <a:xfrm>
            <a:off x="642938" y="1714500"/>
            <a:ext cx="8072437" cy="4537075"/>
          </a:xfrm>
        </p:spPr>
        <p:txBody>
          <a:bodyPr/>
          <a:lstStyle/>
          <a:p>
            <a:pPr>
              <a:lnSpc>
                <a:spcPct val="90000"/>
              </a:lnSpc>
              <a:buFont typeface="Monotype Sorts" pitchFamily="2" charset="2"/>
              <a:buNone/>
            </a:pPr>
            <a:r>
              <a:rPr lang="ru-RU" sz="3200" smtClean="0"/>
              <a:t>С 1998 г. Россия вела переговоры (на двусторонней и многосторонней основе) с членами рабочей группы по 4-м основным вопросам:</a:t>
            </a:r>
          </a:p>
          <a:p>
            <a:pPr lvl="1">
              <a:lnSpc>
                <a:spcPct val="90000"/>
              </a:lnSpc>
              <a:buFont typeface="Monotype Sorts" pitchFamily="2" charset="2"/>
              <a:buChar char="l"/>
            </a:pPr>
            <a:r>
              <a:rPr lang="ru-RU" sz="3200" smtClean="0"/>
              <a:t>доступ на рынок товаров,</a:t>
            </a:r>
          </a:p>
          <a:p>
            <a:pPr lvl="1">
              <a:lnSpc>
                <a:spcPct val="90000"/>
              </a:lnSpc>
              <a:buFont typeface="Monotype Sorts" pitchFamily="2" charset="2"/>
              <a:buChar char="l"/>
            </a:pPr>
            <a:r>
              <a:rPr lang="ru-RU" sz="3200" smtClean="0"/>
              <a:t>доступ на рынок сельскохозяйственной продукции (для этих переговоров более преобладал многосторонний формат)</a:t>
            </a:r>
          </a:p>
          <a:p>
            <a:pPr lvl="1">
              <a:lnSpc>
                <a:spcPct val="90000"/>
              </a:lnSpc>
              <a:buFont typeface="Monotype Sorts" pitchFamily="2" charset="2"/>
              <a:buChar char="l"/>
            </a:pPr>
            <a:r>
              <a:rPr lang="ru-RU" sz="3200" smtClean="0"/>
              <a:t>торговля услугами</a:t>
            </a:r>
          </a:p>
        </p:txBody>
      </p:sp>
      <p:sp>
        <p:nvSpPr>
          <p:cNvPr id="6" name="Нижний колонтитул 5"/>
          <p:cNvSpPr>
            <a:spLocks noGrp="1"/>
          </p:cNvSpPr>
          <p:nvPr>
            <p:ph type="ftr" sz="quarter" idx="11"/>
          </p:nvPr>
        </p:nvSpPr>
        <p:spPr>
          <a:xfrm>
            <a:off x="2195513" y="6237288"/>
            <a:ext cx="4103687" cy="323850"/>
          </a:xfrm>
        </p:spPr>
        <p:txBody>
          <a:bodyPr/>
          <a:lstStyle/>
          <a:p>
            <a:pPr>
              <a:defRPr/>
            </a:pPr>
            <a:r>
              <a:rPr lang="en-GB" dirty="0" smtClean="0"/>
              <a:t>Russia and WTO</a:t>
            </a:r>
            <a:endParaRPr lang="ru-RU" dirty="0" smtClean="0"/>
          </a:p>
          <a:p>
            <a:pPr>
              <a:defRPr/>
            </a:pPr>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3" end="3"/>
                                            </p:txEl>
                                          </p:spTgt>
                                        </p:tgtEl>
                                        <p:attrNameLst>
                                          <p:attrName>style.visibility</p:attrName>
                                        </p:attrNameLst>
                                      </p:cBhvr>
                                      <p:to>
                                        <p:strVal val="visible"/>
                                      </p:to>
                                    </p:set>
                                    <p:anim calcmode="lin" valueType="num">
                                      <p:cBhvr additive="base">
                                        <p:cTn id="7" dur="5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C8784062-A340-4D00-873C-67F4EE41DD18}" type="slidenum">
              <a:rPr lang="ru-RU"/>
              <a:pPr>
                <a:defRPr/>
              </a:pPr>
              <a:t>17</a:t>
            </a:fld>
            <a:endParaRPr lang="ru-RU"/>
          </a:p>
        </p:txBody>
      </p:sp>
      <p:sp>
        <p:nvSpPr>
          <p:cNvPr id="22531" name="Rectangle 2"/>
          <p:cNvSpPr>
            <a:spLocks noGrp="1" noChangeArrowheads="1"/>
          </p:cNvSpPr>
          <p:nvPr>
            <p:ph type="title"/>
          </p:nvPr>
        </p:nvSpPr>
        <p:spPr>
          <a:xfrm>
            <a:off x="1428728" y="0"/>
            <a:ext cx="7415213" cy="1143000"/>
          </a:xfrm>
        </p:spPr>
        <p:txBody>
          <a:bodyPr/>
          <a:lstStyle/>
          <a:p>
            <a:r>
              <a:rPr lang="ru-RU" sz="4000" dirty="0" smtClean="0"/>
              <a:t>Ход переговоров</a:t>
            </a:r>
          </a:p>
        </p:txBody>
      </p:sp>
      <p:sp>
        <p:nvSpPr>
          <p:cNvPr id="64515" name="Rectangle 3"/>
          <p:cNvSpPr>
            <a:spLocks noGrp="1" noChangeArrowheads="1"/>
          </p:cNvSpPr>
          <p:nvPr>
            <p:ph type="body" idx="1"/>
          </p:nvPr>
        </p:nvSpPr>
        <p:spPr>
          <a:xfrm>
            <a:off x="468313" y="1571625"/>
            <a:ext cx="8351837" cy="4737100"/>
          </a:xfrm>
        </p:spPr>
        <p:txBody>
          <a:bodyPr/>
          <a:lstStyle/>
          <a:p>
            <a:pPr>
              <a:lnSpc>
                <a:spcPts val="3300"/>
              </a:lnSpc>
              <a:buFont typeface="Monotype Sorts" pitchFamily="2" charset="2"/>
              <a:buNone/>
            </a:pPr>
            <a:r>
              <a:rPr lang="ru-RU" sz="3600" b="1" smtClean="0"/>
              <a:t>Торговля услугами </a:t>
            </a:r>
            <a:r>
              <a:rPr lang="en-GB" sz="3600" smtClean="0"/>
              <a:t>– </a:t>
            </a:r>
            <a:endParaRPr lang="en-GB" sz="3600" b="1" smtClean="0"/>
          </a:p>
          <a:p>
            <a:pPr>
              <a:lnSpc>
                <a:spcPts val="3300"/>
              </a:lnSpc>
              <a:buFont typeface="Wingdings" pitchFamily="2" charset="2"/>
              <a:buNone/>
            </a:pPr>
            <a:r>
              <a:rPr lang="ru-RU" smtClean="0"/>
              <a:t>С 1997 г. до конца 2000 г. не было серьезных переговоров</a:t>
            </a:r>
          </a:p>
          <a:p>
            <a:pPr>
              <a:lnSpc>
                <a:spcPts val="3300"/>
              </a:lnSpc>
              <a:buFont typeface="Wingdings" pitchFamily="2" charset="2"/>
              <a:buNone/>
            </a:pPr>
            <a:r>
              <a:rPr lang="ru-RU" smtClean="0"/>
              <a:t>Некоторые «горячие вопросы»</a:t>
            </a:r>
          </a:p>
          <a:p>
            <a:pPr lvl="1">
              <a:lnSpc>
                <a:spcPts val="3300"/>
              </a:lnSpc>
            </a:pPr>
            <a:r>
              <a:rPr lang="ru-RU" smtClean="0"/>
              <a:t>филиалы иностранных коммерческих банков</a:t>
            </a:r>
          </a:p>
          <a:p>
            <a:pPr lvl="1">
              <a:lnSpc>
                <a:spcPts val="3300"/>
              </a:lnSpc>
            </a:pPr>
            <a:r>
              <a:rPr lang="ru-RU" smtClean="0"/>
              <a:t>филиалы зарубежных страховых компаний</a:t>
            </a:r>
          </a:p>
          <a:p>
            <a:pPr lvl="1">
              <a:lnSpc>
                <a:spcPts val="3300"/>
              </a:lnSpc>
            </a:pPr>
            <a:r>
              <a:rPr lang="ru-RU" smtClean="0"/>
              <a:t>энергетические вопросы</a:t>
            </a:r>
          </a:p>
          <a:p>
            <a:pPr>
              <a:lnSpc>
                <a:spcPts val="3300"/>
              </a:lnSpc>
              <a:buFont typeface="Wingdings" pitchFamily="2" charset="2"/>
              <a:buNone/>
            </a:pPr>
            <a:r>
              <a:rPr lang="ru-RU" smtClean="0"/>
              <a:t>В составе пакета по присоединению Россия заключила 30 двусторонних соглашений по доступу на рынок услуг</a:t>
            </a:r>
            <a:endParaRPr lang="en-US" smtClean="0"/>
          </a:p>
          <a:p>
            <a:pPr>
              <a:buFontTx/>
              <a:buChar char="-"/>
            </a:pPr>
            <a:endParaRPr lang="en-GB" smtClean="0"/>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out)">
                                      <p:cBhvr>
                                        <p:cTn id="7" dur="500"/>
                                        <p:tgtEl>
                                          <p:spTgt spid="64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ox(out)">
                                      <p:cBhvr>
                                        <p:cTn id="12" dur="500"/>
                                        <p:tgtEl>
                                          <p:spTgt spid="645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Effect transition="in" filter="box(out)">
                                      <p:cBhvr>
                                        <p:cTn id="17" dur="500"/>
                                        <p:tgtEl>
                                          <p:spTgt spid="645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4515">
                                            <p:txEl>
                                              <p:pRg st="3" end="3"/>
                                            </p:txEl>
                                          </p:spTgt>
                                        </p:tgtEl>
                                        <p:attrNameLst>
                                          <p:attrName>style.visibility</p:attrName>
                                        </p:attrNameLst>
                                      </p:cBhvr>
                                      <p:to>
                                        <p:strVal val="visible"/>
                                      </p:to>
                                    </p:set>
                                    <p:anim calcmode="lin" valueType="num">
                                      <p:cBhvr additive="base">
                                        <p:cTn id="22" dur="500" fill="hold"/>
                                        <p:tgtEl>
                                          <p:spTgt spid="64515">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45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64515">
                                            <p:txEl>
                                              <p:pRg st="4" end="4"/>
                                            </p:txEl>
                                          </p:spTgt>
                                        </p:tgtEl>
                                        <p:attrNameLst>
                                          <p:attrName>style.visibility</p:attrName>
                                        </p:attrNameLst>
                                      </p:cBhvr>
                                      <p:to>
                                        <p:strVal val="visible"/>
                                      </p:to>
                                    </p:set>
                                    <p:anim calcmode="lin" valueType="num">
                                      <p:cBhvr additive="base">
                                        <p:cTn id="28" dur="500" fill="hold"/>
                                        <p:tgtEl>
                                          <p:spTgt spid="64515">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45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64515">
                                            <p:txEl>
                                              <p:pRg st="5" end="5"/>
                                            </p:txEl>
                                          </p:spTgt>
                                        </p:tgtEl>
                                        <p:attrNameLst>
                                          <p:attrName>style.visibility</p:attrName>
                                        </p:attrNameLst>
                                      </p:cBhvr>
                                      <p:to>
                                        <p:strVal val="visible"/>
                                      </p:to>
                                    </p:set>
                                    <p:anim calcmode="lin" valueType="num">
                                      <p:cBhvr additive="base">
                                        <p:cTn id="34" dur="500" fill="hold"/>
                                        <p:tgtEl>
                                          <p:spTgt spid="64515">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451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64515">
                                            <p:txEl>
                                              <p:pRg st="6" end="6"/>
                                            </p:txEl>
                                          </p:spTgt>
                                        </p:tgtEl>
                                        <p:attrNameLst>
                                          <p:attrName>style.visibility</p:attrName>
                                        </p:attrNameLst>
                                      </p:cBhvr>
                                      <p:to>
                                        <p:strVal val="visible"/>
                                      </p:to>
                                    </p:set>
                                    <p:anim calcmode="lin" valueType="num">
                                      <p:cBhvr additive="base">
                                        <p:cTn id="40" dur="500" fill="hold"/>
                                        <p:tgtEl>
                                          <p:spTgt spid="64515">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451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50178" name="Номер слайда 5"/>
          <p:cNvSpPr>
            <a:spLocks noGrp="1"/>
          </p:cNvSpPr>
          <p:nvPr>
            <p:ph type="sldNum" sz="quarter" idx="12"/>
          </p:nvPr>
        </p:nvSpPr>
        <p:spPr/>
        <p:txBody>
          <a:bodyPr/>
          <a:lstStyle/>
          <a:p>
            <a:pPr>
              <a:defRPr/>
            </a:pPr>
            <a:fld id="{4D166511-A4BC-44D2-8B80-9509F638F74A}" type="slidenum">
              <a:rPr lang="ru-RU" smtClean="0"/>
              <a:pPr>
                <a:defRPr/>
              </a:pPr>
              <a:t>18</a:t>
            </a:fld>
            <a:endParaRPr lang="ru-RU" smtClean="0"/>
          </a:p>
        </p:txBody>
      </p:sp>
      <p:sp>
        <p:nvSpPr>
          <p:cNvPr id="23555" name="Rectangle 2"/>
          <p:cNvSpPr>
            <a:spLocks noGrp="1" noChangeArrowheads="1"/>
          </p:cNvSpPr>
          <p:nvPr>
            <p:ph type="title"/>
          </p:nvPr>
        </p:nvSpPr>
        <p:spPr/>
        <p:txBody>
          <a:bodyPr/>
          <a:lstStyle/>
          <a:p>
            <a:r>
              <a:rPr lang="ru-RU" sz="4000" dirty="0" smtClean="0"/>
              <a:t>Ход переговоров</a:t>
            </a:r>
          </a:p>
        </p:txBody>
      </p:sp>
      <p:sp>
        <p:nvSpPr>
          <p:cNvPr id="59395" name="Rectangle 3"/>
          <p:cNvSpPr>
            <a:spLocks noGrp="1" noChangeArrowheads="1"/>
          </p:cNvSpPr>
          <p:nvPr>
            <p:ph type="body" idx="1"/>
          </p:nvPr>
        </p:nvSpPr>
        <p:spPr>
          <a:xfrm>
            <a:off x="642938" y="1714500"/>
            <a:ext cx="8072437" cy="4537075"/>
          </a:xfrm>
        </p:spPr>
        <p:txBody>
          <a:bodyPr/>
          <a:lstStyle/>
          <a:p>
            <a:pPr>
              <a:lnSpc>
                <a:spcPct val="90000"/>
              </a:lnSpc>
              <a:buFont typeface="Monotype Sorts" pitchFamily="2" charset="2"/>
              <a:buNone/>
            </a:pPr>
            <a:r>
              <a:rPr lang="ru-RU" smtClean="0"/>
              <a:t>С 1998 г. Россия вела переговоры (на двусторонней и многосторонней основе) с членами рабочей группы по 4-м основным вопросам:</a:t>
            </a:r>
          </a:p>
          <a:p>
            <a:pPr lvl="1">
              <a:lnSpc>
                <a:spcPct val="90000"/>
              </a:lnSpc>
              <a:buFont typeface="Monotype Sorts" pitchFamily="2" charset="2"/>
              <a:buChar char="l"/>
            </a:pPr>
            <a:r>
              <a:rPr lang="ru-RU" smtClean="0"/>
              <a:t>доступ на рынок товаров,</a:t>
            </a:r>
          </a:p>
          <a:p>
            <a:pPr lvl="1">
              <a:lnSpc>
                <a:spcPct val="90000"/>
              </a:lnSpc>
              <a:buFont typeface="Monotype Sorts" pitchFamily="2" charset="2"/>
              <a:buChar char="l"/>
            </a:pPr>
            <a:r>
              <a:rPr lang="ru-RU" smtClean="0"/>
              <a:t>доступ на рынок сельскохозяйственной продукции (для этих переговоров более преобладал многосторонний формат)</a:t>
            </a:r>
          </a:p>
          <a:p>
            <a:pPr lvl="1">
              <a:lnSpc>
                <a:spcPct val="90000"/>
              </a:lnSpc>
              <a:buFont typeface="Monotype Sorts" pitchFamily="2" charset="2"/>
              <a:buChar char="l"/>
            </a:pPr>
            <a:r>
              <a:rPr lang="ru-RU" smtClean="0"/>
              <a:t>торговля услугами</a:t>
            </a:r>
          </a:p>
          <a:p>
            <a:pPr lvl="1">
              <a:lnSpc>
                <a:spcPct val="90000"/>
              </a:lnSpc>
              <a:buFont typeface="Monotype Sorts" pitchFamily="2" charset="2"/>
              <a:buChar char="l"/>
            </a:pPr>
            <a:r>
              <a:rPr lang="ru-RU" smtClean="0"/>
              <a:t>«системные вопросы»</a:t>
            </a:r>
            <a:endParaRPr lang="en-GB" smtClean="0"/>
          </a:p>
        </p:txBody>
      </p:sp>
      <p:sp>
        <p:nvSpPr>
          <p:cNvPr id="6" name="Нижний колонтитул 5"/>
          <p:cNvSpPr>
            <a:spLocks noGrp="1"/>
          </p:cNvSpPr>
          <p:nvPr>
            <p:ph type="ftr" sz="quarter" idx="11"/>
          </p:nvPr>
        </p:nvSpPr>
        <p:spPr>
          <a:xfrm>
            <a:off x="2195513" y="6237288"/>
            <a:ext cx="4103687" cy="323850"/>
          </a:xfrm>
        </p:spPr>
        <p:txBody>
          <a:bodyPr/>
          <a:lstStyle/>
          <a:p>
            <a:pPr>
              <a:defRPr/>
            </a:pPr>
            <a:r>
              <a:rPr lang="en-GB" dirty="0" smtClean="0"/>
              <a:t>Russia and WTO</a:t>
            </a:r>
            <a:endParaRPr lang="ru-RU" dirty="0" smtClean="0"/>
          </a:p>
          <a:p>
            <a:pPr>
              <a:defRPr/>
            </a:pPr>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4" end="4"/>
                                            </p:txEl>
                                          </p:spTgt>
                                        </p:tgtEl>
                                        <p:attrNameLst>
                                          <p:attrName>style.visibility</p:attrName>
                                        </p:attrNameLst>
                                      </p:cBhvr>
                                      <p:to>
                                        <p:strVal val="visible"/>
                                      </p:to>
                                    </p:set>
                                    <p:anim calcmode="lin" valueType="num">
                                      <p:cBhvr additive="base">
                                        <p:cTn id="7"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67E8451B-90F4-4B52-A0B6-E0E05DAA220F}" type="slidenum">
              <a:rPr lang="ru-RU"/>
              <a:pPr>
                <a:defRPr/>
              </a:pPr>
              <a:t>19</a:t>
            </a:fld>
            <a:endParaRPr lang="ru-RU"/>
          </a:p>
        </p:txBody>
      </p:sp>
      <p:sp>
        <p:nvSpPr>
          <p:cNvPr id="24579" name="Rectangle 2"/>
          <p:cNvSpPr>
            <a:spLocks noGrp="1" noChangeArrowheads="1"/>
          </p:cNvSpPr>
          <p:nvPr>
            <p:ph type="title"/>
          </p:nvPr>
        </p:nvSpPr>
        <p:spPr>
          <a:xfrm>
            <a:off x="1571604" y="214290"/>
            <a:ext cx="7272338" cy="1143000"/>
          </a:xfrm>
        </p:spPr>
        <p:txBody>
          <a:bodyPr/>
          <a:lstStyle/>
          <a:p>
            <a:r>
              <a:rPr lang="ru-RU" sz="4000" dirty="0" smtClean="0"/>
              <a:t>Ход переговоров</a:t>
            </a:r>
          </a:p>
        </p:txBody>
      </p:sp>
      <p:sp>
        <p:nvSpPr>
          <p:cNvPr id="68611" name="Rectangle 3"/>
          <p:cNvSpPr>
            <a:spLocks noGrp="1" noChangeArrowheads="1"/>
          </p:cNvSpPr>
          <p:nvPr>
            <p:ph type="body" idx="1"/>
          </p:nvPr>
        </p:nvSpPr>
        <p:spPr>
          <a:xfrm>
            <a:off x="395288" y="1700213"/>
            <a:ext cx="8391525" cy="4657725"/>
          </a:xfrm>
        </p:spPr>
        <p:txBody>
          <a:bodyPr/>
          <a:lstStyle/>
          <a:p>
            <a:pPr>
              <a:lnSpc>
                <a:spcPts val="4000"/>
              </a:lnSpc>
              <a:buFont typeface="Monotype Sorts" pitchFamily="2" charset="2"/>
              <a:buNone/>
            </a:pPr>
            <a:r>
              <a:rPr lang="ru-RU" b="1" smtClean="0"/>
              <a:t>«Системные вопросы» </a:t>
            </a:r>
            <a:r>
              <a:rPr lang="en-US" smtClean="0"/>
              <a:t>– </a:t>
            </a:r>
          </a:p>
          <a:p>
            <a:pPr>
              <a:lnSpc>
                <a:spcPts val="4000"/>
              </a:lnSpc>
              <a:buFont typeface="Monotype Sorts" pitchFamily="2" charset="2"/>
              <a:buNone/>
            </a:pPr>
            <a:r>
              <a:rPr lang="ru-RU" smtClean="0"/>
              <a:t>в основном – многосторонние переговоры по поводу того, как российское законодательство соответствует правилам и соглашениям ВТО</a:t>
            </a:r>
          </a:p>
          <a:p>
            <a:pPr>
              <a:lnSpc>
                <a:spcPts val="4000"/>
              </a:lnSpc>
              <a:buFont typeface="Monotype Sorts" pitchFamily="2" charset="2"/>
              <a:buNone/>
            </a:pPr>
            <a:r>
              <a:rPr lang="ru-RU" smtClean="0"/>
              <a:t>Три слоя/уровня требований</a:t>
            </a:r>
            <a:r>
              <a:rPr lang="en-US" smtClean="0"/>
              <a:t>:</a:t>
            </a:r>
          </a:p>
          <a:p>
            <a:pPr>
              <a:lnSpc>
                <a:spcPts val="4000"/>
              </a:lnSpc>
              <a:buFontTx/>
              <a:buNone/>
            </a:pPr>
            <a:r>
              <a:rPr lang="en-US" smtClean="0"/>
              <a:t>- </a:t>
            </a:r>
            <a:r>
              <a:rPr lang="ru-RU" smtClean="0"/>
              <a:t>безусловные</a:t>
            </a:r>
            <a:r>
              <a:rPr lang="en-US" smtClean="0"/>
              <a:t>/</a:t>
            </a:r>
            <a:r>
              <a:rPr lang="ru-RU" smtClean="0"/>
              <a:t>стандартные требования</a:t>
            </a:r>
            <a:r>
              <a:rPr lang="en-US" smtClean="0"/>
              <a:t>;</a:t>
            </a:r>
          </a:p>
          <a:p>
            <a:pPr>
              <a:lnSpc>
                <a:spcPts val="4000"/>
              </a:lnSpc>
              <a:buFontTx/>
              <a:buNone/>
            </a:pPr>
            <a:r>
              <a:rPr lang="en-US" smtClean="0"/>
              <a:t>- </a:t>
            </a:r>
            <a:r>
              <a:rPr lang="ru-RU" smtClean="0"/>
              <a:t>«переговорные»</a:t>
            </a:r>
            <a:r>
              <a:rPr lang="en-US" smtClean="0"/>
              <a:t> </a:t>
            </a:r>
            <a:r>
              <a:rPr lang="ru-RU" smtClean="0"/>
              <a:t>требования</a:t>
            </a:r>
            <a:r>
              <a:rPr lang="en-US" smtClean="0"/>
              <a:t>;  </a:t>
            </a:r>
          </a:p>
          <a:p>
            <a:pPr>
              <a:lnSpc>
                <a:spcPts val="4000"/>
              </a:lnSpc>
              <a:buFontTx/>
              <a:buNone/>
            </a:pPr>
            <a:r>
              <a:rPr lang="en-US" smtClean="0"/>
              <a:t>- </a:t>
            </a:r>
            <a:r>
              <a:rPr lang="ru-RU" smtClean="0"/>
              <a:t>«ВТО</a:t>
            </a:r>
            <a:r>
              <a:rPr lang="en-US" smtClean="0"/>
              <a:t>+</a:t>
            </a:r>
            <a:r>
              <a:rPr lang="ru-RU" smtClean="0"/>
              <a:t>»</a:t>
            </a:r>
            <a:r>
              <a:rPr lang="en-US" smtClean="0"/>
              <a:t> </a:t>
            </a:r>
            <a:r>
              <a:rPr lang="ru-RU" smtClean="0"/>
              <a:t>требования</a:t>
            </a:r>
            <a:r>
              <a:rPr lang="en-US" smtClean="0"/>
              <a:t>.</a:t>
            </a:r>
            <a:endParaRPr lang="ru-RU" smtClean="0"/>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box(out)">
                                      <p:cBhvr>
                                        <p:cTn id="7" dur="500"/>
                                        <p:tgtEl>
                                          <p:spTgt spid="68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8611">
                                            <p:txEl>
                                              <p:pRg st="1" end="1"/>
                                            </p:txEl>
                                          </p:spTgt>
                                        </p:tgtEl>
                                        <p:attrNameLst>
                                          <p:attrName>style.visibility</p:attrName>
                                        </p:attrNameLst>
                                      </p:cBhvr>
                                      <p:to>
                                        <p:strVal val="visible"/>
                                      </p:to>
                                    </p:set>
                                    <p:animEffect transition="in" filter="box(out)">
                                      <p:cBhvr>
                                        <p:cTn id="12" dur="500"/>
                                        <p:tgtEl>
                                          <p:spTgt spid="686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8611">
                                            <p:txEl>
                                              <p:pRg st="2" end="2"/>
                                            </p:txEl>
                                          </p:spTgt>
                                        </p:tgtEl>
                                        <p:attrNameLst>
                                          <p:attrName>style.visibility</p:attrName>
                                        </p:attrNameLst>
                                      </p:cBhvr>
                                      <p:to>
                                        <p:strVal val="visible"/>
                                      </p:to>
                                    </p:set>
                                    <p:animEffect transition="in" filter="box(out)">
                                      <p:cBhvr>
                                        <p:cTn id="17" dur="500"/>
                                        <p:tgtEl>
                                          <p:spTgt spid="686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8611">
                                            <p:txEl>
                                              <p:pRg st="3" end="3"/>
                                            </p:txEl>
                                          </p:spTgt>
                                        </p:tgtEl>
                                        <p:attrNameLst>
                                          <p:attrName>style.visibility</p:attrName>
                                        </p:attrNameLst>
                                      </p:cBhvr>
                                      <p:to>
                                        <p:strVal val="visible"/>
                                      </p:to>
                                    </p:set>
                                    <p:animEffect transition="in" filter="box(out)">
                                      <p:cBhvr>
                                        <p:cTn id="22" dur="500"/>
                                        <p:tgtEl>
                                          <p:spTgt spid="686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8611">
                                            <p:txEl>
                                              <p:pRg st="4" end="4"/>
                                            </p:txEl>
                                          </p:spTgt>
                                        </p:tgtEl>
                                        <p:attrNameLst>
                                          <p:attrName>style.visibility</p:attrName>
                                        </p:attrNameLst>
                                      </p:cBhvr>
                                      <p:to>
                                        <p:strVal val="visible"/>
                                      </p:to>
                                    </p:set>
                                    <p:animEffect transition="in" filter="box(out)">
                                      <p:cBhvr>
                                        <p:cTn id="27" dur="500"/>
                                        <p:tgtEl>
                                          <p:spTgt spid="686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8611">
                                            <p:txEl>
                                              <p:pRg st="5" end="5"/>
                                            </p:txEl>
                                          </p:spTgt>
                                        </p:tgtEl>
                                        <p:attrNameLst>
                                          <p:attrName>style.visibility</p:attrName>
                                        </p:attrNameLst>
                                      </p:cBhvr>
                                      <p:to>
                                        <p:strVal val="visible"/>
                                      </p:to>
                                    </p:set>
                                    <p:animEffect transition="in" filter="box(out)">
                                      <p:cBhvr>
                                        <p:cTn id="32" dur="500"/>
                                        <p:tgtEl>
                                          <p:spTgt spid="686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Номер слайда 5"/>
          <p:cNvSpPr>
            <a:spLocks noGrp="1"/>
          </p:cNvSpPr>
          <p:nvPr>
            <p:ph type="sldNum" sz="quarter" idx="12"/>
          </p:nvPr>
        </p:nvSpPr>
        <p:spPr/>
        <p:txBody>
          <a:bodyPr/>
          <a:lstStyle/>
          <a:p>
            <a:pPr>
              <a:defRPr/>
            </a:pPr>
            <a:fld id="{BD4C8771-71CE-47EC-9611-62734C12942D}" type="slidenum">
              <a:rPr lang="ru-RU" smtClean="0"/>
              <a:pPr>
                <a:defRPr/>
              </a:pPr>
              <a:t>2</a:t>
            </a:fld>
            <a:endParaRPr lang="ru-RU" smtClean="0"/>
          </a:p>
        </p:txBody>
      </p:sp>
      <p:sp>
        <p:nvSpPr>
          <p:cNvPr id="7171" name="Rectangle 2"/>
          <p:cNvSpPr>
            <a:spLocks noGrp="1" noChangeArrowheads="1"/>
          </p:cNvSpPr>
          <p:nvPr>
            <p:ph type="title"/>
          </p:nvPr>
        </p:nvSpPr>
        <p:spPr>
          <a:xfrm>
            <a:off x="1331640" y="228600"/>
            <a:ext cx="7812360" cy="1143000"/>
          </a:xfrm>
        </p:spPr>
        <p:txBody>
          <a:bodyPr/>
          <a:lstStyle/>
          <a:p>
            <a:r>
              <a:rPr lang="ru-RU" sz="3600" dirty="0" smtClean="0"/>
              <a:t>Возможные источники информации</a:t>
            </a:r>
            <a:endParaRPr lang="ru-RU" sz="2000" dirty="0" smtClean="0"/>
          </a:p>
        </p:txBody>
      </p:sp>
      <p:sp>
        <p:nvSpPr>
          <p:cNvPr id="92163" name="Rectangle 3"/>
          <p:cNvSpPr>
            <a:spLocks noGrp="1" noChangeArrowheads="1"/>
          </p:cNvSpPr>
          <p:nvPr>
            <p:ph type="body" idx="1"/>
          </p:nvPr>
        </p:nvSpPr>
        <p:spPr>
          <a:xfrm>
            <a:off x="467544" y="1844824"/>
            <a:ext cx="7992888" cy="4800600"/>
          </a:xfrm>
        </p:spPr>
        <p:txBody>
          <a:bodyPr/>
          <a:lstStyle/>
          <a:p>
            <a:pPr>
              <a:buNone/>
            </a:pPr>
            <a:r>
              <a:rPr lang="ru-RU" i="1" dirty="0" smtClean="0"/>
              <a:t>Доклад рабочей группы, Условия присоединения РФ - </a:t>
            </a:r>
            <a:r>
              <a:rPr lang="en-US" dirty="0" smtClean="0"/>
              <a:t>www.wto.org</a:t>
            </a:r>
            <a:endParaRPr lang="ru-RU" dirty="0" smtClean="0"/>
          </a:p>
          <a:p>
            <a:pPr>
              <a:buNone/>
            </a:pPr>
            <a:r>
              <a:rPr lang="en-US" i="1" dirty="0" smtClean="0"/>
              <a:t>Moderating </a:t>
            </a:r>
            <a:r>
              <a:rPr lang="en-US" i="1" dirty="0" smtClean="0"/>
              <a:t>Risks, Bolstering Growth  </a:t>
            </a:r>
            <a:r>
              <a:rPr lang="en-US" dirty="0" smtClean="0"/>
              <a:t>WB Russian Economic Report </a:t>
            </a:r>
            <a:r>
              <a:rPr lang="ru-RU" dirty="0" smtClean="0"/>
              <a:t>№ 27</a:t>
            </a:r>
            <a:r>
              <a:rPr lang="en-US" dirty="0" smtClean="0"/>
              <a:t> April 2012</a:t>
            </a:r>
          </a:p>
          <a:p>
            <a:pPr>
              <a:buFont typeface="Monotype Sorts" pitchFamily="2" charset="2"/>
              <a:buNone/>
            </a:pPr>
            <a:r>
              <a:rPr lang="en-US" i="1" dirty="0" smtClean="0"/>
              <a:t>Russia’s </a:t>
            </a:r>
            <a:r>
              <a:rPr lang="en-US" i="1" dirty="0" smtClean="0"/>
              <a:t>Accession to the WTO: Major Commitments, Possible Implications</a:t>
            </a:r>
            <a:r>
              <a:rPr lang="en-US" dirty="0" smtClean="0"/>
              <a:t>. Ed. by Sergei </a:t>
            </a:r>
            <a:r>
              <a:rPr lang="en-US" dirty="0" err="1" smtClean="0"/>
              <a:t>Sutyrin</a:t>
            </a:r>
            <a:r>
              <a:rPr lang="en-US" dirty="0" smtClean="0"/>
              <a:t>  Geneva. 2012 http://www.intracen.org/Preparing-Russias-businesses-for-WTO-challenges/</a:t>
            </a:r>
            <a:endParaRPr lang="ru-RU" dirty="0" smtClean="0"/>
          </a:p>
          <a:p>
            <a:pPr>
              <a:lnSpc>
                <a:spcPct val="80000"/>
              </a:lnSpc>
              <a:buFont typeface="Monotype Sorts" pitchFamily="2" charset="2"/>
              <a:buNone/>
            </a:pPr>
            <a:endParaRPr lang="en-GB" sz="1800" b="1" dirty="0" smtClean="0"/>
          </a:p>
          <a:p>
            <a:pPr>
              <a:lnSpc>
                <a:spcPct val="80000"/>
              </a:lnSpc>
              <a:buFont typeface="Monotype Sorts" pitchFamily="2" charset="2"/>
              <a:buNone/>
            </a:pPr>
            <a:endParaRPr lang="en-GB"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box(out)">
                                      <p:cBhvr>
                                        <p:cTn id="7" dur="500"/>
                                        <p:tgtEl>
                                          <p:spTgt spid="92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Effect transition="in" filter="box(out)">
                                      <p:cBhvr>
                                        <p:cTn id="12" dur="500"/>
                                        <p:tgtEl>
                                          <p:spTgt spid="921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92163">
                                            <p:txEl>
                                              <p:pRg st="2" end="2"/>
                                            </p:txEl>
                                          </p:spTgt>
                                        </p:tgtEl>
                                        <p:attrNameLst>
                                          <p:attrName>style.visibility</p:attrName>
                                        </p:attrNameLst>
                                      </p:cBhvr>
                                      <p:to>
                                        <p:strVal val="visible"/>
                                      </p:to>
                                    </p:set>
                                    <p:animEffect transition="in" filter="box(out)">
                                      <p:cBhvr>
                                        <p:cTn id="17" dur="500"/>
                                        <p:tgtEl>
                                          <p:spTgt spid="921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r>
              <a:rPr lang="ru-RU" sz="4000" dirty="0" smtClean="0"/>
              <a:t>Обязательства РФ</a:t>
            </a:r>
          </a:p>
        </p:txBody>
      </p:sp>
      <p:graphicFrame>
        <p:nvGraphicFramePr>
          <p:cNvPr id="6" name="Содержимое 5"/>
          <p:cNvGraphicFramePr>
            <a:graphicFrameLocks noGrp="1"/>
          </p:cNvGraphicFramePr>
          <p:nvPr>
            <p:ph idx="1"/>
          </p:nvPr>
        </p:nvGraphicFramePr>
        <p:xfrm>
          <a:off x="539750" y="1700213"/>
          <a:ext cx="8352927" cy="4787414"/>
        </p:xfrm>
        <a:graphic>
          <a:graphicData uri="http://schemas.openxmlformats.org/drawingml/2006/table">
            <a:tbl>
              <a:tblPr firstRow="1" bandRow="1">
                <a:tableStyleId>{5C22544A-7EE6-4342-B048-85BDC9FD1C3A}</a:tableStyleId>
              </a:tblPr>
              <a:tblGrid>
                <a:gridCol w="2834029"/>
                <a:gridCol w="1774483"/>
                <a:gridCol w="1944216"/>
                <a:gridCol w="1800199"/>
              </a:tblGrid>
              <a:tr h="621962">
                <a:tc rowSpan="2">
                  <a:txBody>
                    <a:bodyPr/>
                    <a:lstStyle/>
                    <a:p>
                      <a:endParaRPr lang="ru-RU" sz="2800" dirty="0"/>
                    </a:p>
                  </a:txBody>
                  <a:tcPr/>
                </a:tc>
                <a:tc rowSpan="2">
                  <a:txBody>
                    <a:bodyPr/>
                    <a:lstStyle/>
                    <a:p>
                      <a:r>
                        <a:rPr lang="ru-RU" sz="2800" dirty="0" smtClean="0"/>
                        <a:t>ЕТТ: </a:t>
                      </a:r>
                      <a:r>
                        <a:rPr lang="ru-RU" sz="2800" dirty="0" err="1" smtClean="0"/>
                        <a:t>средне-взвешен-ная</a:t>
                      </a:r>
                      <a:endParaRPr lang="ru-RU" sz="2800" dirty="0"/>
                    </a:p>
                  </a:txBody>
                  <a:tcPr/>
                </a:tc>
                <a:tc gridSpan="2">
                  <a:txBody>
                    <a:bodyPr/>
                    <a:lstStyle/>
                    <a:p>
                      <a:r>
                        <a:rPr lang="ru-RU" sz="2800" dirty="0" smtClean="0"/>
                        <a:t>ВТО: средневзвешенная</a:t>
                      </a:r>
                      <a:endParaRPr lang="ru-RU" sz="2800" dirty="0"/>
                    </a:p>
                  </a:txBody>
                  <a:tcPr/>
                </a:tc>
                <a:tc hMerge="1">
                  <a:txBody>
                    <a:bodyPr/>
                    <a:lstStyle/>
                    <a:p>
                      <a:endParaRPr lang="ru-RU" dirty="0"/>
                    </a:p>
                  </a:txBody>
                  <a:tcPr/>
                </a:tc>
              </a:tr>
              <a:tr h="1073524">
                <a:tc vMerge="1">
                  <a:txBody>
                    <a:bodyPr/>
                    <a:lstStyle/>
                    <a:p>
                      <a:endParaRPr lang="ru-RU" dirty="0"/>
                    </a:p>
                  </a:txBody>
                  <a:tcPr/>
                </a:tc>
                <a:tc vMerge="1">
                  <a:txBody>
                    <a:bodyPr/>
                    <a:lstStyle/>
                    <a:p>
                      <a:endParaRPr lang="ru-RU" dirty="0"/>
                    </a:p>
                  </a:txBody>
                  <a:tcPr/>
                </a:tc>
                <a:tc>
                  <a:txBody>
                    <a:bodyPr/>
                    <a:lstStyle/>
                    <a:p>
                      <a:r>
                        <a:rPr lang="ru-RU" sz="2800" dirty="0" smtClean="0">
                          <a:solidFill>
                            <a:srgbClr val="1B0579"/>
                          </a:solidFill>
                        </a:rPr>
                        <a:t>Начальный уровень</a:t>
                      </a:r>
                      <a:endParaRPr lang="ru-RU" sz="2800" dirty="0">
                        <a:solidFill>
                          <a:srgbClr val="1B0579"/>
                        </a:solidFill>
                      </a:endParaRPr>
                    </a:p>
                  </a:txBody>
                  <a:tcPr/>
                </a:tc>
                <a:tc>
                  <a:txBody>
                    <a:bodyPr/>
                    <a:lstStyle/>
                    <a:p>
                      <a:r>
                        <a:rPr lang="ru-RU" sz="2800" dirty="0" smtClean="0">
                          <a:solidFill>
                            <a:srgbClr val="1B0579"/>
                          </a:solidFill>
                        </a:rPr>
                        <a:t>Конечный уровень</a:t>
                      </a:r>
                      <a:endParaRPr lang="ru-RU" sz="2800" dirty="0">
                        <a:solidFill>
                          <a:srgbClr val="1B0579"/>
                        </a:solidFill>
                      </a:endParaRPr>
                    </a:p>
                  </a:txBody>
                  <a:tcPr/>
                </a:tc>
              </a:tr>
              <a:tr h="1073524">
                <a:tc>
                  <a:txBody>
                    <a:bodyPr/>
                    <a:lstStyle/>
                    <a:p>
                      <a:r>
                        <a:rPr lang="ru-RU" sz="2800" dirty="0" smtClean="0">
                          <a:solidFill>
                            <a:srgbClr val="1B0579"/>
                          </a:solidFill>
                        </a:rPr>
                        <a:t>Вся номенклатура</a:t>
                      </a:r>
                      <a:endParaRPr lang="ru-RU" sz="2800" dirty="0">
                        <a:solidFill>
                          <a:srgbClr val="1B0579"/>
                        </a:solidFill>
                      </a:endParaRPr>
                    </a:p>
                  </a:txBody>
                  <a:tcPr/>
                </a:tc>
                <a:tc>
                  <a:txBody>
                    <a:bodyPr/>
                    <a:lstStyle/>
                    <a:p>
                      <a:r>
                        <a:rPr lang="ru-RU" sz="2800" dirty="0" smtClean="0">
                          <a:solidFill>
                            <a:srgbClr val="1B0579"/>
                          </a:solidFill>
                        </a:rPr>
                        <a:t>10,293</a:t>
                      </a:r>
                      <a:endParaRPr lang="ru-RU" sz="2800" dirty="0">
                        <a:solidFill>
                          <a:srgbClr val="1B0579"/>
                        </a:solidFill>
                      </a:endParaRPr>
                    </a:p>
                  </a:txBody>
                  <a:tcPr/>
                </a:tc>
                <a:tc>
                  <a:txBody>
                    <a:bodyPr/>
                    <a:lstStyle/>
                    <a:p>
                      <a:r>
                        <a:rPr lang="ru-RU" sz="2800" dirty="0" smtClean="0">
                          <a:solidFill>
                            <a:srgbClr val="1B0579"/>
                          </a:solidFill>
                        </a:rPr>
                        <a:t>11,850</a:t>
                      </a:r>
                      <a:endParaRPr lang="ru-RU" sz="2800" dirty="0">
                        <a:solidFill>
                          <a:srgbClr val="1B0579"/>
                        </a:solidFill>
                      </a:endParaRPr>
                    </a:p>
                  </a:txBody>
                  <a:tcPr/>
                </a:tc>
                <a:tc>
                  <a:txBody>
                    <a:bodyPr/>
                    <a:lstStyle/>
                    <a:p>
                      <a:r>
                        <a:rPr lang="ru-RU" sz="2800" dirty="0" smtClean="0">
                          <a:solidFill>
                            <a:srgbClr val="1B0579"/>
                          </a:solidFill>
                        </a:rPr>
                        <a:t>7,147</a:t>
                      </a:r>
                      <a:endParaRPr lang="ru-RU" sz="2800" dirty="0">
                        <a:solidFill>
                          <a:srgbClr val="1B0579"/>
                        </a:solidFill>
                      </a:endParaRPr>
                    </a:p>
                  </a:txBody>
                  <a:tcPr/>
                </a:tc>
              </a:tr>
              <a:tr h="621962">
                <a:tc>
                  <a:txBody>
                    <a:bodyPr/>
                    <a:lstStyle/>
                    <a:p>
                      <a:r>
                        <a:rPr lang="ru-RU" sz="2800" dirty="0" smtClean="0">
                          <a:solidFill>
                            <a:srgbClr val="1B0579"/>
                          </a:solidFill>
                        </a:rPr>
                        <a:t>С/</a:t>
                      </a:r>
                      <a:r>
                        <a:rPr lang="ru-RU" sz="2800" dirty="0" err="1" smtClean="0">
                          <a:solidFill>
                            <a:srgbClr val="1B0579"/>
                          </a:solidFill>
                        </a:rPr>
                        <a:t>х</a:t>
                      </a:r>
                      <a:r>
                        <a:rPr lang="ru-RU" sz="2800" baseline="0" dirty="0" smtClean="0">
                          <a:solidFill>
                            <a:srgbClr val="1B0579"/>
                          </a:solidFill>
                        </a:rPr>
                        <a:t> товары</a:t>
                      </a:r>
                      <a:endParaRPr lang="ru-RU" sz="2800" dirty="0">
                        <a:solidFill>
                          <a:srgbClr val="1B0579"/>
                        </a:solidFill>
                      </a:endParaRPr>
                    </a:p>
                  </a:txBody>
                  <a:tcPr/>
                </a:tc>
                <a:tc>
                  <a:txBody>
                    <a:bodyPr/>
                    <a:lstStyle/>
                    <a:p>
                      <a:r>
                        <a:rPr lang="ru-RU" sz="2800" dirty="0" smtClean="0">
                          <a:solidFill>
                            <a:srgbClr val="1B0579"/>
                          </a:solidFill>
                        </a:rPr>
                        <a:t>15,634</a:t>
                      </a:r>
                      <a:endParaRPr lang="ru-RU" sz="2800" dirty="0">
                        <a:solidFill>
                          <a:srgbClr val="1B0579"/>
                        </a:solidFill>
                      </a:endParaRPr>
                    </a:p>
                  </a:txBody>
                  <a:tcPr/>
                </a:tc>
                <a:tc>
                  <a:txBody>
                    <a:bodyPr/>
                    <a:lstStyle/>
                    <a:p>
                      <a:r>
                        <a:rPr lang="ru-RU" sz="2800" dirty="0" smtClean="0">
                          <a:solidFill>
                            <a:srgbClr val="1B0579"/>
                          </a:solidFill>
                        </a:rPr>
                        <a:t>15,178</a:t>
                      </a:r>
                      <a:endParaRPr lang="ru-RU" sz="2800" dirty="0">
                        <a:solidFill>
                          <a:srgbClr val="1B0579"/>
                        </a:solidFill>
                      </a:endParaRPr>
                    </a:p>
                  </a:txBody>
                  <a:tcPr/>
                </a:tc>
                <a:tc>
                  <a:txBody>
                    <a:bodyPr/>
                    <a:lstStyle/>
                    <a:p>
                      <a:r>
                        <a:rPr lang="ru-RU" sz="2800" dirty="0" smtClean="0">
                          <a:solidFill>
                            <a:srgbClr val="1B0579"/>
                          </a:solidFill>
                        </a:rPr>
                        <a:t>11,275</a:t>
                      </a:r>
                      <a:endParaRPr lang="ru-RU" sz="2800" dirty="0">
                        <a:solidFill>
                          <a:srgbClr val="1B0579"/>
                        </a:solidFill>
                      </a:endParaRPr>
                    </a:p>
                  </a:txBody>
                  <a:tcPr/>
                </a:tc>
              </a:tr>
              <a:tr h="1073524">
                <a:tc>
                  <a:txBody>
                    <a:bodyPr/>
                    <a:lstStyle/>
                    <a:p>
                      <a:r>
                        <a:rPr lang="ru-RU" sz="2800" dirty="0" smtClean="0">
                          <a:solidFill>
                            <a:srgbClr val="1B0579"/>
                          </a:solidFill>
                        </a:rPr>
                        <a:t>Промышленные товары</a:t>
                      </a:r>
                      <a:endParaRPr lang="ru-RU" sz="2800" dirty="0">
                        <a:solidFill>
                          <a:srgbClr val="1B0579"/>
                        </a:solidFill>
                      </a:endParaRPr>
                    </a:p>
                  </a:txBody>
                  <a:tcPr/>
                </a:tc>
                <a:tc>
                  <a:txBody>
                    <a:bodyPr/>
                    <a:lstStyle/>
                    <a:p>
                      <a:r>
                        <a:rPr lang="ru-RU" sz="2800" dirty="0" smtClean="0">
                          <a:solidFill>
                            <a:srgbClr val="1B0579"/>
                          </a:solidFill>
                        </a:rPr>
                        <a:t>9,387</a:t>
                      </a:r>
                      <a:endParaRPr lang="ru-RU" sz="2800" dirty="0">
                        <a:solidFill>
                          <a:srgbClr val="1B0579"/>
                        </a:solidFill>
                      </a:endParaRPr>
                    </a:p>
                  </a:txBody>
                  <a:tcPr/>
                </a:tc>
                <a:tc>
                  <a:txBody>
                    <a:bodyPr/>
                    <a:lstStyle/>
                    <a:p>
                      <a:r>
                        <a:rPr lang="ru-RU" sz="2800" dirty="0" smtClean="0">
                          <a:solidFill>
                            <a:srgbClr val="1B0579"/>
                          </a:solidFill>
                        </a:rPr>
                        <a:t>11,256</a:t>
                      </a:r>
                      <a:endParaRPr lang="ru-RU" sz="2800" dirty="0">
                        <a:solidFill>
                          <a:srgbClr val="1B0579"/>
                        </a:solidFill>
                      </a:endParaRPr>
                    </a:p>
                  </a:txBody>
                  <a:tcPr/>
                </a:tc>
                <a:tc>
                  <a:txBody>
                    <a:bodyPr/>
                    <a:lstStyle/>
                    <a:p>
                      <a:r>
                        <a:rPr lang="ru-RU" sz="2800" dirty="0" smtClean="0">
                          <a:solidFill>
                            <a:srgbClr val="1B0579"/>
                          </a:solidFill>
                        </a:rPr>
                        <a:t>6,410</a:t>
                      </a:r>
                      <a:endParaRPr lang="ru-RU" sz="2800" dirty="0">
                        <a:solidFill>
                          <a:srgbClr val="1B0579"/>
                        </a:solidFill>
                      </a:endParaRPr>
                    </a:p>
                  </a:txBody>
                  <a:tcPr/>
                </a:tc>
              </a:tr>
            </a:tbl>
          </a:graphicData>
        </a:graphic>
      </p:graphicFrame>
      <p:sp>
        <p:nvSpPr>
          <p:cNvPr id="4" name="Нижний колонтитул 3"/>
          <p:cNvSpPr>
            <a:spLocks noGrp="1"/>
          </p:cNvSpPr>
          <p:nvPr>
            <p:ph type="ftr" sz="quarter" idx="11"/>
          </p:nvPr>
        </p:nvSpPr>
        <p:spPr/>
        <p:txBody>
          <a:bodyPr/>
          <a:lstStyle/>
          <a:p>
            <a:pPr>
              <a:defRPr/>
            </a:pPr>
            <a:r>
              <a:rPr lang="en-GB" smtClean="0"/>
              <a:t>Russia and WTO</a:t>
            </a:r>
            <a:endParaRPr lang="ru-RU"/>
          </a:p>
        </p:txBody>
      </p:sp>
      <p:sp>
        <p:nvSpPr>
          <p:cNvPr id="5" name="Номер слайда 4"/>
          <p:cNvSpPr>
            <a:spLocks noGrp="1"/>
          </p:cNvSpPr>
          <p:nvPr>
            <p:ph type="sldNum" sz="quarter" idx="12"/>
          </p:nvPr>
        </p:nvSpPr>
        <p:spPr/>
        <p:txBody>
          <a:bodyPr/>
          <a:lstStyle/>
          <a:p>
            <a:pPr>
              <a:defRPr/>
            </a:pPr>
            <a:fld id="{884C0F25-2743-420E-8929-9B5007AACF99}" type="slidenum">
              <a:rPr lang="ru-RU" smtClean="0"/>
              <a:pPr>
                <a:defRPr/>
              </a:pPr>
              <a:t>20</a:t>
            </a:fld>
            <a:endParaRPr lang="ru-RU"/>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ru-RU" sz="4000" dirty="0" smtClean="0"/>
              <a:t>Обязательства РФ</a:t>
            </a:r>
          </a:p>
        </p:txBody>
      </p:sp>
      <p:sp>
        <p:nvSpPr>
          <p:cNvPr id="62467" name="Содержимое 2"/>
          <p:cNvSpPr>
            <a:spLocks noGrp="1"/>
          </p:cNvSpPr>
          <p:nvPr>
            <p:ph idx="1"/>
          </p:nvPr>
        </p:nvSpPr>
        <p:spPr>
          <a:xfrm>
            <a:off x="684213" y="2000250"/>
            <a:ext cx="7991475" cy="4857750"/>
          </a:xfrm>
        </p:spPr>
        <p:txBody>
          <a:bodyPr/>
          <a:lstStyle/>
          <a:p>
            <a:pPr>
              <a:buFont typeface="Wingdings" pitchFamily="2" charset="2"/>
              <a:buNone/>
              <a:defRPr/>
            </a:pPr>
            <a:r>
              <a:rPr lang="en-US" sz="3200" dirty="0" smtClean="0"/>
              <a:t>On average, the final binding tariff will be 7.8% (in 2011 - 10% for all products)</a:t>
            </a:r>
            <a:endParaRPr lang="ru-RU" sz="3200" dirty="0" smtClean="0"/>
          </a:p>
          <a:p>
            <a:pPr>
              <a:buFont typeface="Wingdings" pitchFamily="2" charset="2"/>
              <a:buNone/>
              <a:defRPr/>
            </a:pPr>
            <a:r>
              <a:rPr lang="en-US" sz="3200" dirty="0" smtClean="0"/>
              <a:t>For agriculture products -10.8%,</a:t>
            </a:r>
          </a:p>
          <a:p>
            <a:pPr>
              <a:buFont typeface="Wingdings" pitchFamily="2" charset="2"/>
              <a:buNone/>
              <a:defRPr/>
            </a:pPr>
            <a:r>
              <a:rPr lang="en-US" sz="3200" dirty="0" smtClean="0"/>
              <a:t> (current average -13.2%) </a:t>
            </a:r>
          </a:p>
          <a:p>
            <a:pPr>
              <a:buFont typeface="Wingdings" pitchFamily="2" charset="2"/>
              <a:buNone/>
              <a:defRPr/>
            </a:pPr>
            <a:r>
              <a:rPr lang="en-US" sz="3200" dirty="0" smtClean="0"/>
              <a:t>For manufactured goods -  7.3% </a:t>
            </a:r>
          </a:p>
          <a:p>
            <a:pPr>
              <a:buFont typeface="Wingdings" pitchFamily="2" charset="2"/>
              <a:buNone/>
              <a:defRPr/>
            </a:pPr>
            <a:r>
              <a:rPr lang="en-US" sz="3200" dirty="0" smtClean="0"/>
              <a:t>(current average 9.5%)</a:t>
            </a:r>
            <a:endParaRPr lang="en-US" sz="3200" kern="1200" dirty="0" smtClean="0">
              <a:solidFill>
                <a:srgbClr val="002060"/>
              </a:solidFill>
            </a:endParaRPr>
          </a:p>
          <a:p>
            <a:pPr>
              <a:buFont typeface="Wingdings" pitchFamily="2" charset="2"/>
              <a:buNone/>
              <a:defRPr/>
            </a:pPr>
            <a:endParaRPr lang="en-US" sz="3200" kern="1200" dirty="0" smtClean="0">
              <a:solidFill>
                <a:srgbClr val="002060"/>
              </a:solidFill>
            </a:endParaRPr>
          </a:p>
        </p:txBody>
      </p:sp>
      <p:sp>
        <p:nvSpPr>
          <p:cNvPr id="4" name="Нижний колонтитул 3"/>
          <p:cNvSpPr>
            <a:spLocks noGrp="1"/>
          </p:cNvSpPr>
          <p:nvPr>
            <p:ph type="ftr" sz="quarter" idx="11"/>
          </p:nvPr>
        </p:nvSpPr>
        <p:spPr/>
        <p:txBody>
          <a:bodyPr/>
          <a:lstStyle/>
          <a:p>
            <a:pPr>
              <a:defRPr/>
            </a:pPr>
            <a:r>
              <a:rPr lang="en-GB" dirty="0" smtClean="0"/>
              <a:t>Russia and WTO</a:t>
            </a:r>
            <a:endParaRPr lang="ru-RU" dirty="0" smtClean="0"/>
          </a:p>
          <a:p>
            <a:pPr>
              <a:defRPr/>
            </a:pPr>
            <a:endParaRPr lang="ru-RU" dirty="0"/>
          </a:p>
        </p:txBody>
      </p:sp>
      <p:sp>
        <p:nvSpPr>
          <p:cNvPr id="5" name="Номер слайда 4"/>
          <p:cNvSpPr>
            <a:spLocks noGrp="1"/>
          </p:cNvSpPr>
          <p:nvPr>
            <p:ph type="sldNum" sz="quarter" idx="12"/>
          </p:nvPr>
        </p:nvSpPr>
        <p:spPr/>
        <p:txBody>
          <a:bodyPr/>
          <a:lstStyle/>
          <a:p>
            <a:pPr>
              <a:defRPr/>
            </a:pPr>
            <a:fld id="{3A3574C9-B774-4E51-9DBA-E3D353EC73C1}" type="slidenum">
              <a:rPr lang="ru-RU" smtClean="0"/>
              <a:pPr>
                <a:defRPr/>
              </a:pPr>
              <a:t>21</a:t>
            </a:fld>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2467">
                                            <p:txEl>
                                              <p:pRg st="2" end="2"/>
                                            </p:txEl>
                                          </p:spTgt>
                                        </p:tgtEl>
                                        <p:attrNameLst>
                                          <p:attrName>style.visibility</p:attrName>
                                        </p:attrNameLst>
                                      </p:cBhvr>
                                      <p:to>
                                        <p:strVal val="visible"/>
                                      </p:to>
                                    </p:set>
                                    <p:anim calcmode="lin" valueType="num">
                                      <p:cBhvr additive="base">
                                        <p:cTn id="19"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467">
                                            <p:txEl>
                                              <p:pRg st="3" end="3"/>
                                            </p:txEl>
                                          </p:spTgt>
                                        </p:tgtEl>
                                        <p:attrNameLst>
                                          <p:attrName>style.visibility</p:attrName>
                                        </p:attrNameLst>
                                      </p:cBhvr>
                                      <p:to>
                                        <p:strVal val="visible"/>
                                      </p:to>
                                    </p:set>
                                    <p:anim calcmode="lin" valueType="num">
                                      <p:cBhvr additive="base">
                                        <p:cTn id="25" dur="5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2467">
                                            <p:txEl>
                                              <p:pRg st="4" end="4"/>
                                            </p:txEl>
                                          </p:spTgt>
                                        </p:tgtEl>
                                        <p:attrNameLst>
                                          <p:attrName>style.visibility</p:attrName>
                                        </p:attrNameLst>
                                      </p:cBhvr>
                                      <p:to>
                                        <p:strVal val="visible"/>
                                      </p:to>
                                    </p:set>
                                    <p:anim calcmode="lin" valueType="num">
                                      <p:cBhvr additive="base">
                                        <p:cTn id="31" dur="500" fill="hold"/>
                                        <p:tgtEl>
                                          <p:spTgt spid="6246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24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r>
              <a:rPr lang="ru-RU" sz="4000" dirty="0" smtClean="0"/>
              <a:t>Обязательства РФ</a:t>
            </a:r>
          </a:p>
        </p:txBody>
      </p:sp>
      <p:sp>
        <p:nvSpPr>
          <p:cNvPr id="62467" name="Содержимое 2"/>
          <p:cNvSpPr>
            <a:spLocks noGrp="1"/>
          </p:cNvSpPr>
          <p:nvPr>
            <p:ph idx="1"/>
          </p:nvPr>
        </p:nvSpPr>
        <p:spPr>
          <a:xfrm>
            <a:off x="285720" y="1557338"/>
            <a:ext cx="8643998" cy="4857750"/>
          </a:xfrm>
        </p:spPr>
        <p:txBody>
          <a:bodyPr/>
          <a:lstStyle/>
          <a:p>
            <a:pPr>
              <a:buFont typeface="Wingdings" pitchFamily="2" charset="2"/>
              <a:buNone/>
              <a:defRPr/>
            </a:pPr>
            <a:r>
              <a:rPr lang="ru-RU" sz="3200" dirty="0" smtClean="0"/>
              <a:t>Конечный уровень связывания для примерно трети тарифных линий устанавливается непосредственно с момента присоединения</a:t>
            </a:r>
            <a:endParaRPr lang="en-US" sz="3200" dirty="0" smtClean="0"/>
          </a:p>
          <a:p>
            <a:pPr>
              <a:buFont typeface="Wingdings" pitchFamily="2" charset="2"/>
              <a:buNone/>
              <a:defRPr/>
            </a:pPr>
            <a:r>
              <a:rPr lang="ru-RU" sz="3200" dirty="0" smtClean="0"/>
              <a:t>Для еще примерно четверти тарифных линий выход на конечный уровень связывания должен быть завершен в течение 3 лет</a:t>
            </a:r>
            <a:r>
              <a:rPr lang="en-US" sz="3200" dirty="0" smtClean="0"/>
              <a:t> </a:t>
            </a:r>
          </a:p>
          <a:p>
            <a:pPr>
              <a:buFont typeface="Wingdings" pitchFamily="2" charset="2"/>
              <a:buNone/>
              <a:defRPr/>
            </a:pPr>
            <a:r>
              <a:rPr lang="ru-RU" sz="3200" dirty="0" smtClean="0"/>
              <a:t>Самый продолжительный переходный период установлен для свинины (8 лет), автомобилей, вертолетов и гражданской авиатехники</a:t>
            </a:r>
            <a:r>
              <a:rPr lang="en-US" sz="3200" dirty="0" smtClean="0"/>
              <a:t>.</a:t>
            </a:r>
            <a:endParaRPr lang="en-US" sz="3200" dirty="0" smtClean="0">
              <a:hlinkClick r:id="rId3"/>
            </a:endParaRPr>
          </a:p>
          <a:p>
            <a:pPr>
              <a:buFont typeface="Wingdings" pitchFamily="2" charset="2"/>
              <a:buNone/>
              <a:defRPr/>
            </a:pPr>
            <a:endParaRPr lang="en-US" sz="3200" kern="1200" dirty="0" smtClean="0">
              <a:solidFill>
                <a:srgbClr val="002060"/>
              </a:solidFill>
            </a:endParaRPr>
          </a:p>
        </p:txBody>
      </p:sp>
      <p:sp>
        <p:nvSpPr>
          <p:cNvPr id="4" name="Нижний колонтитул 3"/>
          <p:cNvSpPr>
            <a:spLocks noGrp="1"/>
          </p:cNvSpPr>
          <p:nvPr>
            <p:ph type="ftr" sz="quarter" idx="11"/>
          </p:nvPr>
        </p:nvSpPr>
        <p:spPr/>
        <p:txBody>
          <a:bodyPr/>
          <a:lstStyle/>
          <a:p>
            <a:pPr>
              <a:defRPr/>
            </a:pPr>
            <a:r>
              <a:rPr lang="en-GB" dirty="0" smtClean="0"/>
              <a:t>Russia and WTO</a:t>
            </a:r>
            <a:endParaRPr lang="ru-RU" dirty="0" smtClean="0"/>
          </a:p>
          <a:p>
            <a:pPr>
              <a:defRPr/>
            </a:pPr>
            <a:endParaRPr lang="ru-RU" dirty="0"/>
          </a:p>
        </p:txBody>
      </p:sp>
      <p:sp>
        <p:nvSpPr>
          <p:cNvPr id="5" name="Номер слайда 4"/>
          <p:cNvSpPr>
            <a:spLocks noGrp="1"/>
          </p:cNvSpPr>
          <p:nvPr>
            <p:ph type="sldNum" sz="quarter" idx="12"/>
          </p:nvPr>
        </p:nvSpPr>
        <p:spPr/>
        <p:txBody>
          <a:bodyPr/>
          <a:lstStyle/>
          <a:p>
            <a:pPr>
              <a:defRPr/>
            </a:pPr>
            <a:fld id="{F80B878D-9B28-4504-96CF-A2FA0D0B9C62}" type="slidenum">
              <a:rPr lang="ru-RU" smtClean="0"/>
              <a:pPr>
                <a:defRPr/>
              </a:pPr>
              <a:t>22</a:t>
            </a:fld>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2467">
                                            <p:txEl>
                                              <p:pRg st="2" end="2"/>
                                            </p:txEl>
                                          </p:spTgt>
                                        </p:tgtEl>
                                        <p:attrNameLst>
                                          <p:attrName>style.visibility</p:attrName>
                                        </p:attrNameLst>
                                      </p:cBhvr>
                                      <p:to>
                                        <p:strVal val="visible"/>
                                      </p:to>
                                    </p:set>
                                    <p:anim calcmode="lin" valueType="num">
                                      <p:cBhvr additive="base">
                                        <p:cTn id="19"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r>
              <a:rPr lang="ru-RU" sz="4000" dirty="0" smtClean="0"/>
              <a:t>Обязательства РФ</a:t>
            </a:r>
          </a:p>
        </p:txBody>
      </p:sp>
      <p:sp>
        <p:nvSpPr>
          <p:cNvPr id="62467" name="Содержимое 2"/>
          <p:cNvSpPr>
            <a:spLocks noGrp="1"/>
          </p:cNvSpPr>
          <p:nvPr>
            <p:ph idx="1"/>
          </p:nvPr>
        </p:nvSpPr>
        <p:spPr>
          <a:xfrm>
            <a:off x="357158" y="1571612"/>
            <a:ext cx="8501122" cy="4857750"/>
          </a:xfrm>
        </p:spPr>
        <p:txBody>
          <a:bodyPr/>
          <a:lstStyle/>
          <a:p>
            <a:pPr>
              <a:lnSpc>
                <a:spcPts val="3000"/>
              </a:lnSpc>
              <a:buFont typeface="Wingdings" pitchFamily="2" charset="2"/>
              <a:buNone/>
              <a:defRPr/>
            </a:pPr>
            <a:r>
              <a:rPr lang="ru-RU" sz="3200" dirty="0" smtClean="0"/>
              <a:t>Агрегированный показатель поддержки в сельском хозяйстве в 2012 не может превышать уровня в </a:t>
            </a:r>
            <a:r>
              <a:rPr lang="en-US" sz="3200" dirty="0" smtClean="0"/>
              <a:t>USD 9 </a:t>
            </a:r>
            <a:r>
              <a:rPr lang="ru-RU" sz="3200" dirty="0" smtClean="0"/>
              <a:t>млрд.</a:t>
            </a:r>
            <a:endParaRPr lang="en-US" sz="3200" dirty="0" smtClean="0"/>
          </a:p>
          <a:p>
            <a:pPr>
              <a:lnSpc>
                <a:spcPts val="3000"/>
              </a:lnSpc>
              <a:buFont typeface="Wingdings" pitchFamily="2" charset="2"/>
              <a:buNone/>
              <a:defRPr/>
            </a:pPr>
            <a:r>
              <a:rPr lang="ru-RU" sz="3200" dirty="0" smtClean="0"/>
              <a:t>В дальнейшем предусмотрено его постепенное сокращение до </a:t>
            </a:r>
            <a:r>
              <a:rPr lang="en-US" sz="3200" dirty="0" smtClean="0"/>
              <a:t>USD 4.4 </a:t>
            </a:r>
            <a:r>
              <a:rPr lang="ru-RU" sz="3200" dirty="0" smtClean="0"/>
              <a:t>млрд. к</a:t>
            </a:r>
            <a:r>
              <a:rPr lang="en-US" sz="3200" dirty="0" smtClean="0"/>
              <a:t> 2018.</a:t>
            </a:r>
          </a:p>
          <a:p>
            <a:pPr>
              <a:lnSpc>
                <a:spcPts val="3000"/>
              </a:lnSpc>
              <a:buFont typeface="Wingdings" pitchFamily="2" charset="2"/>
              <a:buNone/>
              <a:defRPr/>
            </a:pPr>
            <a:r>
              <a:rPr lang="en-US" sz="3200" dirty="0" smtClean="0"/>
              <a:t> </a:t>
            </a:r>
            <a:r>
              <a:rPr lang="ru-RU" sz="3200" dirty="0" smtClean="0"/>
              <a:t>Россия приняла на себя обязательства по либерализации в части 116 </a:t>
            </a:r>
            <a:r>
              <a:rPr lang="ru-RU" sz="3200" dirty="0" err="1" smtClean="0"/>
              <a:t>под-секторов</a:t>
            </a:r>
            <a:r>
              <a:rPr lang="ru-RU" sz="3200" dirty="0" smtClean="0"/>
              <a:t> из 11 выделяемых ВТО секторов услуг</a:t>
            </a:r>
            <a:r>
              <a:rPr lang="en-US" sz="3200" dirty="0" smtClean="0"/>
              <a:t>.</a:t>
            </a:r>
          </a:p>
          <a:p>
            <a:pPr>
              <a:lnSpc>
                <a:spcPts val="3000"/>
              </a:lnSpc>
              <a:buFont typeface="Wingdings" pitchFamily="2" charset="2"/>
              <a:buNone/>
              <a:defRPr/>
            </a:pPr>
            <a:r>
              <a:rPr lang="ru-RU" sz="3200" dirty="0" smtClean="0"/>
              <a:t>Россия намерена присоединиться к Соглашению о государственных закупках и начнет переговоры по этому вопросу через 4 года после присоединения к ВТО</a:t>
            </a:r>
            <a:r>
              <a:rPr lang="en-US" sz="3200" dirty="0" smtClean="0"/>
              <a:t>. </a:t>
            </a:r>
          </a:p>
          <a:p>
            <a:pPr>
              <a:buFont typeface="Wingdings" pitchFamily="2" charset="2"/>
              <a:buNone/>
              <a:defRPr/>
            </a:pPr>
            <a:endParaRPr lang="en-US" sz="3200" kern="1200" dirty="0" smtClean="0">
              <a:solidFill>
                <a:srgbClr val="002060"/>
              </a:solidFill>
            </a:endParaRPr>
          </a:p>
        </p:txBody>
      </p:sp>
      <p:sp>
        <p:nvSpPr>
          <p:cNvPr id="4" name="Нижний колонтитул 3"/>
          <p:cNvSpPr>
            <a:spLocks noGrp="1"/>
          </p:cNvSpPr>
          <p:nvPr>
            <p:ph type="ftr" sz="quarter" idx="11"/>
          </p:nvPr>
        </p:nvSpPr>
        <p:spPr/>
        <p:txBody>
          <a:bodyPr/>
          <a:lstStyle/>
          <a:p>
            <a:pPr>
              <a:defRPr/>
            </a:pPr>
            <a:r>
              <a:rPr lang="en-GB" dirty="0" smtClean="0"/>
              <a:t>Russia and WTO</a:t>
            </a:r>
            <a:endParaRPr lang="ru-RU" dirty="0" smtClean="0"/>
          </a:p>
          <a:p>
            <a:pPr>
              <a:defRPr/>
            </a:pPr>
            <a:endParaRPr lang="ru-RU" dirty="0"/>
          </a:p>
        </p:txBody>
      </p:sp>
      <p:sp>
        <p:nvSpPr>
          <p:cNvPr id="5" name="Номер слайда 4"/>
          <p:cNvSpPr>
            <a:spLocks noGrp="1"/>
          </p:cNvSpPr>
          <p:nvPr>
            <p:ph type="sldNum" sz="quarter" idx="12"/>
          </p:nvPr>
        </p:nvSpPr>
        <p:spPr/>
        <p:txBody>
          <a:bodyPr/>
          <a:lstStyle/>
          <a:p>
            <a:pPr>
              <a:defRPr/>
            </a:pPr>
            <a:fld id="{8B7EF3C8-4723-4D1E-A435-AB04C9427AAA}" type="slidenum">
              <a:rPr lang="ru-RU" smtClean="0"/>
              <a:pPr>
                <a:defRPr/>
              </a:pPr>
              <a:t>23</a:t>
            </a:fld>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2467">
                                            <p:txEl>
                                              <p:pRg st="2" end="2"/>
                                            </p:txEl>
                                          </p:spTgt>
                                        </p:tgtEl>
                                        <p:attrNameLst>
                                          <p:attrName>style.visibility</p:attrName>
                                        </p:attrNameLst>
                                      </p:cBhvr>
                                      <p:to>
                                        <p:strVal val="visible"/>
                                      </p:to>
                                    </p:set>
                                    <p:anim calcmode="lin" valueType="num">
                                      <p:cBhvr additive="base">
                                        <p:cTn id="19"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467">
                                            <p:txEl>
                                              <p:pRg st="3" end="3"/>
                                            </p:txEl>
                                          </p:spTgt>
                                        </p:tgtEl>
                                        <p:attrNameLst>
                                          <p:attrName>style.visibility</p:attrName>
                                        </p:attrNameLst>
                                      </p:cBhvr>
                                      <p:to>
                                        <p:strVal val="visible"/>
                                      </p:to>
                                    </p:set>
                                    <p:anim calcmode="lin" valueType="num">
                                      <p:cBhvr additive="base">
                                        <p:cTn id="25" dur="5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1331913" y="260350"/>
            <a:ext cx="7812087" cy="1050925"/>
          </a:xfrm>
        </p:spPr>
        <p:txBody>
          <a:bodyPr/>
          <a:lstStyle/>
          <a:p>
            <a:pPr algn="l"/>
            <a:r>
              <a:rPr lang="ru-RU" sz="4000" dirty="0" smtClean="0"/>
              <a:t>Выгоды присоединения</a:t>
            </a:r>
          </a:p>
        </p:txBody>
      </p:sp>
      <p:sp>
        <p:nvSpPr>
          <p:cNvPr id="6147" name="Содержимое 2"/>
          <p:cNvSpPr>
            <a:spLocks noGrp="1"/>
          </p:cNvSpPr>
          <p:nvPr>
            <p:ph idx="1"/>
          </p:nvPr>
        </p:nvSpPr>
        <p:spPr>
          <a:xfrm>
            <a:off x="179388" y="1628775"/>
            <a:ext cx="8713787" cy="4681538"/>
          </a:xfrm>
        </p:spPr>
        <p:txBody>
          <a:bodyPr/>
          <a:lstStyle/>
          <a:p>
            <a:pPr>
              <a:lnSpc>
                <a:spcPts val="4200"/>
              </a:lnSpc>
              <a:buFont typeface="Wingdings" pitchFamily="2" charset="2"/>
              <a:buNone/>
            </a:pPr>
            <a:r>
              <a:rPr lang="ru-RU" sz="3000" smtClean="0"/>
              <a:t>Участие в </a:t>
            </a:r>
            <a:r>
              <a:rPr lang="en-GB" sz="3000" smtClean="0"/>
              <a:t> </a:t>
            </a:r>
            <a:r>
              <a:rPr lang="ru-RU" sz="3000" smtClean="0"/>
              <a:t>определении «переговорной повестки» и принятии решений о нормах и правилах международной торговли</a:t>
            </a:r>
            <a:r>
              <a:rPr lang="en-GB" sz="3000" smtClean="0"/>
              <a:t>;</a:t>
            </a:r>
            <a:endParaRPr lang="ru-RU" sz="3000" smtClean="0"/>
          </a:p>
          <a:p>
            <a:pPr>
              <a:lnSpc>
                <a:spcPts val="4200"/>
              </a:lnSpc>
              <a:buFont typeface="Wingdings" pitchFamily="2" charset="2"/>
              <a:buNone/>
            </a:pPr>
            <a:r>
              <a:rPr lang="ru-RU" sz="3000" smtClean="0"/>
              <a:t>Более прозрачная и предсказуемая среда функционирования; </a:t>
            </a:r>
            <a:endParaRPr lang="en-GB" sz="3000" smtClean="0"/>
          </a:p>
          <a:p>
            <a:pPr>
              <a:lnSpc>
                <a:spcPts val="4200"/>
              </a:lnSpc>
              <a:buFontTx/>
              <a:buNone/>
            </a:pPr>
            <a:r>
              <a:rPr lang="ru-RU" sz="3000" smtClean="0"/>
              <a:t>Улучшение доступа на зарубежные рынки для российских товаров и услуг (РНБ</a:t>
            </a:r>
            <a:r>
              <a:rPr lang="en-US" sz="3000" smtClean="0"/>
              <a:t> + </a:t>
            </a:r>
            <a:r>
              <a:rPr lang="ru-RU" sz="3000" smtClean="0"/>
              <a:t>НР</a:t>
            </a:r>
            <a:r>
              <a:rPr lang="en-US" sz="3000" smtClean="0"/>
              <a:t>)</a:t>
            </a:r>
            <a:r>
              <a:rPr lang="en-GB" sz="3000" smtClean="0"/>
              <a:t>;</a:t>
            </a:r>
            <a:endParaRPr lang="ru-RU" sz="3000" smtClean="0"/>
          </a:p>
          <a:p>
            <a:pPr>
              <a:lnSpc>
                <a:spcPts val="4200"/>
              </a:lnSpc>
              <a:buFontTx/>
              <a:buNone/>
            </a:pPr>
            <a:r>
              <a:rPr lang="ru-RU" sz="3000" smtClean="0"/>
              <a:t>Увеличение притока ПИИ;</a:t>
            </a:r>
            <a:endParaRPr lang="en-GB" sz="3000" smtClean="0"/>
          </a:p>
          <a:p>
            <a:pPr>
              <a:buFont typeface="Wingdings" pitchFamily="2" charset="2"/>
              <a:buNone/>
            </a:pPr>
            <a:endParaRPr lang="ru-RU"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1331913" y="260350"/>
            <a:ext cx="7812087" cy="1050925"/>
          </a:xfrm>
        </p:spPr>
        <p:txBody>
          <a:bodyPr/>
          <a:lstStyle/>
          <a:p>
            <a:pPr algn="l"/>
            <a:r>
              <a:rPr lang="ru-RU" sz="4000" dirty="0" smtClean="0"/>
              <a:t>Выгоды присоединения</a:t>
            </a:r>
          </a:p>
        </p:txBody>
      </p:sp>
      <p:sp>
        <p:nvSpPr>
          <p:cNvPr id="7171" name="Содержимое 2"/>
          <p:cNvSpPr>
            <a:spLocks noGrp="1"/>
          </p:cNvSpPr>
          <p:nvPr>
            <p:ph idx="1"/>
          </p:nvPr>
        </p:nvSpPr>
        <p:spPr>
          <a:xfrm>
            <a:off x="285721" y="1960563"/>
            <a:ext cx="8429684" cy="4897437"/>
          </a:xfrm>
        </p:spPr>
        <p:txBody>
          <a:bodyPr/>
          <a:lstStyle/>
          <a:p>
            <a:pPr>
              <a:lnSpc>
                <a:spcPts val="3100"/>
              </a:lnSpc>
              <a:buFont typeface="Monotype Sorts" pitchFamily="2" charset="2"/>
              <a:buNone/>
            </a:pPr>
            <a:r>
              <a:rPr lang="ru-RU" sz="3000" dirty="0" smtClean="0"/>
              <a:t>Доступ к механизму урегулирования споров</a:t>
            </a:r>
            <a:r>
              <a:rPr lang="en-GB" sz="3000" dirty="0" smtClean="0"/>
              <a:t>; </a:t>
            </a:r>
          </a:p>
          <a:p>
            <a:pPr>
              <a:lnSpc>
                <a:spcPts val="3100"/>
              </a:lnSpc>
              <a:buFont typeface="Wingdings" pitchFamily="2" charset="2"/>
              <a:buNone/>
            </a:pPr>
            <a:r>
              <a:rPr lang="ru-RU" sz="3000" dirty="0" smtClean="0"/>
              <a:t>Снижение цен на импортируемые товары и услуги;</a:t>
            </a:r>
          </a:p>
          <a:p>
            <a:pPr>
              <a:lnSpc>
                <a:spcPts val="3100"/>
              </a:lnSpc>
              <a:buFontTx/>
              <a:buNone/>
            </a:pPr>
            <a:r>
              <a:rPr lang="ru-RU" sz="3000" dirty="0" smtClean="0"/>
              <a:t>Расширение номенклатуры и повышение качества товаров и услуг для российских потребителей</a:t>
            </a:r>
            <a:r>
              <a:rPr lang="en-US" sz="3000" dirty="0" smtClean="0"/>
              <a:t>;</a:t>
            </a:r>
          </a:p>
          <a:p>
            <a:pPr>
              <a:lnSpc>
                <a:spcPts val="3100"/>
              </a:lnSpc>
              <a:buFont typeface="Wingdings" pitchFamily="2" charset="2"/>
              <a:buNone/>
            </a:pPr>
            <a:r>
              <a:rPr lang="ru-RU" sz="3000" dirty="0" smtClean="0"/>
              <a:t>Дополнительный стимул для государства осуществлять необходимые для экономики реформ</a:t>
            </a:r>
            <a:r>
              <a:rPr lang="en-US" sz="3000" dirty="0" smtClean="0"/>
              <a:t>;</a:t>
            </a:r>
          </a:p>
          <a:p>
            <a:pPr>
              <a:lnSpc>
                <a:spcPts val="3100"/>
              </a:lnSpc>
              <a:buFont typeface="Wingdings" pitchFamily="2" charset="2"/>
              <a:buNone/>
            </a:pPr>
            <a:r>
              <a:rPr lang="ru-RU" sz="3000" dirty="0" smtClean="0"/>
              <a:t>Дополнительный стимул для компаний повышать свою конкурентоспособность</a:t>
            </a:r>
            <a:r>
              <a:rPr lang="en-US" sz="3000" dirty="0" smtClean="0"/>
              <a:t>. </a:t>
            </a:r>
            <a:endParaRPr lang="ru-RU" sz="3000" dirty="0" smtClean="0"/>
          </a:p>
          <a:p>
            <a:pPr>
              <a:lnSpc>
                <a:spcPts val="3400"/>
              </a:lnSpc>
              <a:buFont typeface="Wingdings" pitchFamily="2" charset="2"/>
              <a:buNone/>
            </a:pPr>
            <a:endParaRPr lang="ru-RU" dirty="0" smtClean="0"/>
          </a:p>
          <a:p>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1571604" y="285728"/>
            <a:ext cx="7812087" cy="1050925"/>
          </a:xfrm>
        </p:spPr>
        <p:txBody>
          <a:bodyPr/>
          <a:lstStyle/>
          <a:p>
            <a:pPr algn="l"/>
            <a:r>
              <a:rPr lang="ru-RU" sz="4000" dirty="0" smtClean="0"/>
              <a:t>Выгоды присоединения</a:t>
            </a:r>
          </a:p>
        </p:txBody>
      </p:sp>
      <p:sp>
        <p:nvSpPr>
          <p:cNvPr id="7171" name="Содержимое 2"/>
          <p:cNvSpPr>
            <a:spLocks noGrp="1"/>
          </p:cNvSpPr>
          <p:nvPr>
            <p:ph idx="1"/>
          </p:nvPr>
        </p:nvSpPr>
        <p:spPr>
          <a:xfrm>
            <a:off x="285721" y="1960563"/>
            <a:ext cx="8429684" cy="4897437"/>
          </a:xfrm>
        </p:spPr>
        <p:txBody>
          <a:bodyPr/>
          <a:lstStyle/>
          <a:p>
            <a:pPr>
              <a:lnSpc>
                <a:spcPts val="4000"/>
              </a:lnSpc>
              <a:buNone/>
            </a:pPr>
            <a:r>
              <a:rPr lang="ru-RU" dirty="0" smtClean="0"/>
              <a:t>Модель </a:t>
            </a:r>
            <a:r>
              <a:rPr lang="ru-RU" dirty="0" err="1" smtClean="0"/>
              <a:t>Гэри</a:t>
            </a:r>
            <a:r>
              <a:rPr lang="ru-RU" dirty="0" smtClean="0"/>
              <a:t> </a:t>
            </a:r>
            <a:r>
              <a:rPr lang="ru-RU" dirty="0" err="1" smtClean="0"/>
              <a:t>Бекера</a:t>
            </a:r>
            <a:r>
              <a:rPr lang="en-US" dirty="0" smtClean="0"/>
              <a:t>:</a:t>
            </a:r>
          </a:p>
          <a:p>
            <a:pPr algn="just">
              <a:lnSpc>
                <a:spcPts val="4000"/>
              </a:lnSpc>
              <a:buNone/>
            </a:pPr>
            <a:r>
              <a:rPr lang="en-US" dirty="0" smtClean="0"/>
              <a:t>             </a:t>
            </a:r>
            <a:r>
              <a:rPr lang="ru-RU" dirty="0" smtClean="0"/>
              <a:t>(1 – </a:t>
            </a:r>
            <a:r>
              <a:rPr lang="ru-RU" dirty="0" err="1" smtClean="0"/>
              <a:t>р</a:t>
            </a:r>
            <a:r>
              <a:rPr lang="ru-RU" dirty="0" smtClean="0"/>
              <a:t>)</a:t>
            </a:r>
            <a:r>
              <a:rPr lang="en-US" dirty="0" smtClean="0"/>
              <a:t>b</a:t>
            </a:r>
            <a:r>
              <a:rPr lang="ru-RU" dirty="0" smtClean="0"/>
              <a:t> </a:t>
            </a:r>
            <a:r>
              <a:rPr lang="en-US" dirty="0" smtClean="0">
                <a:cs typeface="Times New Roman" pitchFamily="18" charset="0"/>
              </a:rPr>
              <a:t>&gt;</a:t>
            </a:r>
            <a:r>
              <a:rPr lang="ru-RU" dirty="0" smtClean="0">
                <a:cs typeface="Times New Roman" pitchFamily="18" charset="0"/>
              </a:rPr>
              <a:t> </a:t>
            </a:r>
            <a:r>
              <a:rPr lang="en-US" dirty="0" err="1" smtClean="0">
                <a:cs typeface="Times New Roman" pitchFamily="18" charset="0"/>
              </a:rPr>
              <a:t>pfu</a:t>
            </a:r>
            <a:r>
              <a:rPr lang="en-US" dirty="0" smtClean="0">
                <a:cs typeface="Times New Roman" pitchFamily="18" charset="0"/>
              </a:rPr>
              <a:t> (1),</a:t>
            </a:r>
          </a:p>
          <a:p>
            <a:pPr algn="just">
              <a:lnSpc>
                <a:spcPts val="4000"/>
              </a:lnSpc>
              <a:buNone/>
            </a:pPr>
            <a:r>
              <a:rPr lang="ru-RU" dirty="0" smtClean="0">
                <a:cs typeface="Times New Roman" pitchFamily="18" charset="0"/>
              </a:rPr>
              <a:t>где</a:t>
            </a:r>
            <a:r>
              <a:rPr lang="en-US" dirty="0" smtClean="0">
                <a:cs typeface="Times New Roman" pitchFamily="18" charset="0"/>
              </a:rPr>
              <a:t> p – </a:t>
            </a:r>
            <a:r>
              <a:rPr lang="ru-RU" dirty="0" smtClean="0">
                <a:cs typeface="Times New Roman" pitchFamily="18" charset="0"/>
              </a:rPr>
              <a:t>вероятность задержания</a:t>
            </a:r>
            <a:r>
              <a:rPr lang="en-US" dirty="0" smtClean="0">
                <a:cs typeface="Times New Roman" pitchFamily="18" charset="0"/>
              </a:rPr>
              <a:t>; </a:t>
            </a:r>
          </a:p>
          <a:p>
            <a:pPr algn="just">
              <a:lnSpc>
                <a:spcPts val="4000"/>
              </a:lnSpc>
              <a:buNone/>
            </a:pPr>
            <a:r>
              <a:rPr lang="en-US" dirty="0" smtClean="0">
                <a:cs typeface="Times New Roman" pitchFamily="18" charset="0"/>
              </a:rPr>
              <a:t>u – </a:t>
            </a:r>
            <a:r>
              <a:rPr lang="ru-RU" dirty="0" smtClean="0">
                <a:cs typeface="Times New Roman" pitchFamily="18" charset="0"/>
              </a:rPr>
              <a:t>полезность легальной деятельности</a:t>
            </a:r>
            <a:r>
              <a:rPr lang="en-US" dirty="0" smtClean="0">
                <a:cs typeface="Times New Roman" pitchFamily="18" charset="0"/>
              </a:rPr>
              <a:t>; </a:t>
            </a:r>
          </a:p>
          <a:p>
            <a:pPr algn="just">
              <a:lnSpc>
                <a:spcPts val="4000"/>
              </a:lnSpc>
              <a:buNone/>
            </a:pPr>
            <a:r>
              <a:rPr lang="en-US" dirty="0" smtClean="0">
                <a:cs typeface="Times New Roman" pitchFamily="18" charset="0"/>
              </a:rPr>
              <a:t>b – </a:t>
            </a:r>
            <a:r>
              <a:rPr lang="ru-RU" dirty="0" smtClean="0">
                <a:cs typeface="Times New Roman" pitchFamily="18" charset="0"/>
              </a:rPr>
              <a:t>полезность нелегальной деятельности</a:t>
            </a:r>
            <a:r>
              <a:rPr lang="en-US" dirty="0" smtClean="0">
                <a:cs typeface="Times New Roman" pitchFamily="18" charset="0"/>
              </a:rPr>
              <a:t>; </a:t>
            </a:r>
          </a:p>
          <a:p>
            <a:pPr algn="just">
              <a:lnSpc>
                <a:spcPts val="4000"/>
              </a:lnSpc>
              <a:buNone/>
            </a:pPr>
            <a:r>
              <a:rPr lang="en-US" dirty="0" smtClean="0">
                <a:cs typeface="Times New Roman" pitchFamily="18" charset="0"/>
              </a:rPr>
              <a:t>fu – </a:t>
            </a:r>
            <a:r>
              <a:rPr lang="ru-RU" dirty="0" smtClean="0">
                <a:cs typeface="Times New Roman" pitchFamily="18" charset="0"/>
              </a:rPr>
              <a:t>доля «легальной полезности», теряемой в результате задержания и наказания</a:t>
            </a:r>
            <a:endParaRPr lang="en-US" dirty="0" smtClean="0">
              <a:cs typeface="Times New Roman" pitchFamily="18" charset="0"/>
            </a:endParaRPr>
          </a:p>
          <a:p>
            <a:pPr>
              <a:lnSpc>
                <a:spcPts val="3400"/>
              </a:lnSpc>
              <a:buFont typeface="Wingdings" pitchFamily="2" charset="2"/>
              <a:buNone/>
            </a:pPr>
            <a:endParaRPr lang="ru-RU" dirty="0" smtClean="0"/>
          </a:p>
          <a:p>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1331913" y="260350"/>
            <a:ext cx="7812087" cy="1050925"/>
          </a:xfrm>
        </p:spPr>
        <p:txBody>
          <a:bodyPr/>
          <a:lstStyle/>
          <a:p>
            <a:pPr algn="l"/>
            <a:r>
              <a:rPr lang="ru-RU" sz="4000" dirty="0" smtClean="0"/>
              <a:t>Выгоды присоединения</a:t>
            </a:r>
          </a:p>
        </p:txBody>
      </p:sp>
      <p:sp>
        <p:nvSpPr>
          <p:cNvPr id="7171" name="Содержимое 2"/>
          <p:cNvSpPr>
            <a:spLocks noGrp="1"/>
          </p:cNvSpPr>
          <p:nvPr>
            <p:ph idx="1"/>
          </p:nvPr>
        </p:nvSpPr>
        <p:spPr>
          <a:xfrm>
            <a:off x="285721" y="1714488"/>
            <a:ext cx="8215370" cy="4897437"/>
          </a:xfrm>
        </p:spPr>
        <p:txBody>
          <a:bodyPr/>
          <a:lstStyle/>
          <a:p>
            <a:pPr>
              <a:lnSpc>
                <a:spcPts val="3300"/>
              </a:lnSpc>
              <a:buNone/>
            </a:pPr>
            <a:r>
              <a:rPr lang="ru-RU" dirty="0" smtClean="0"/>
              <a:t>Модель </a:t>
            </a:r>
            <a:r>
              <a:rPr lang="ru-RU" dirty="0" err="1" smtClean="0"/>
              <a:t>Гэри</a:t>
            </a:r>
            <a:r>
              <a:rPr lang="ru-RU" dirty="0" smtClean="0"/>
              <a:t> </a:t>
            </a:r>
            <a:r>
              <a:rPr lang="ru-RU" dirty="0" err="1" smtClean="0"/>
              <a:t>Бекера</a:t>
            </a:r>
            <a:r>
              <a:rPr lang="ru-RU" dirty="0" smtClean="0"/>
              <a:t> </a:t>
            </a:r>
            <a:r>
              <a:rPr lang="en-US" dirty="0" smtClean="0"/>
              <a:t>(</a:t>
            </a:r>
            <a:r>
              <a:rPr lang="ru-RU" dirty="0" smtClean="0"/>
              <a:t>модификация</a:t>
            </a:r>
            <a:r>
              <a:rPr lang="en-US" dirty="0" smtClean="0"/>
              <a:t> 1):</a:t>
            </a:r>
          </a:p>
          <a:p>
            <a:pPr algn="just">
              <a:lnSpc>
                <a:spcPts val="3300"/>
              </a:lnSpc>
              <a:spcBef>
                <a:spcPct val="30000"/>
              </a:spcBef>
              <a:buClrTx/>
              <a:buSzTx/>
              <a:buNone/>
            </a:pPr>
            <a:r>
              <a:rPr lang="en-US" dirty="0" smtClean="0"/>
              <a:t>                  </a:t>
            </a:r>
            <a:r>
              <a:rPr lang="ru-RU" dirty="0" smtClean="0"/>
              <a:t>(1 – </a:t>
            </a:r>
            <a:r>
              <a:rPr lang="ru-RU" dirty="0" err="1" smtClean="0"/>
              <a:t>р</a:t>
            </a:r>
            <a:r>
              <a:rPr lang="ru-RU" dirty="0" smtClean="0"/>
              <a:t>)</a:t>
            </a:r>
            <a:r>
              <a:rPr lang="en-US" dirty="0" smtClean="0"/>
              <a:t>b</a:t>
            </a:r>
            <a:r>
              <a:rPr lang="ru-RU" dirty="0" smtClean="0"/>
              <a:t> </a:t>
            </a:r>
            <a:r>
              <a:rPr lang="en-US" dirty="0" smtClean="0">
                <a:cs typeface="Times New Roman" pitchFamily="18" charset="0"/>
              </a:rPr>
              <a:t>&gt;?&lt;</a:t>
            </a:r>
            <a:r>
              <a:rPr lang="ru-RU" dirty="0" smtClean="0">
                <a:cs typeface="Times New Roman" pitchFamily="18" charset="0"/>
              </a:rPr>
              <a:t> </a:t>
            </a:r>
            <a:r>
              <a:rPr lang="en-US" dirty="0" err="1" smtClean="0">
                <a:cs typeface="Times New Roman" pitchFamily="18" charset="0"/>
              </a:rPr>
              <a:t>pfu</a:t>
            </a:r>
            <a:r>
              <a:rPr lang="en-US" dirty="0" smtClean="0">
                <a:cs typeface="Times New Roman" pitchFamily="18" charset="0"/>
              </a:rPr>
              <a:t> (2), </a:t>
            </a:r>
          </a:p>
          <a:p>
            <a:pPr algn="just">
              <a:lnSpc>
                <a:spcPts val="3300"/>
              </a:lnSpc>
              <a:spcBef>
                <a:spcPct val="30000"/>
              </a:spcBef>
              <a:buClrTx/>
              <a:buSzTx/>
              <a:buNone/>
            </a:pPr>
            <a:r>
              <a:rPr lang="ru-RU" dirty="0" smtClean="0">
                <a:cs typeface="Times New Roman" pitchFamily="18" charset="0"/>
              </a:rPr>
              <a:t>где</a:t>
            </a:r>
            <a:r>
              <a:rPr lang="en-US" dirty="0" smtClean="0">
                <a:cs typeface="Times New Roman" pitchFamily="18" charset="0"/>
              </a:rPr>
              <a:t> p – </a:t>
            </a:r>
            <a:r>
              <a:rPr lang="ru-RU" dirty="0" smtClean="0">
                <a:cs typeface="Times New Roman" pitchFamily="18" charset="0"/>
              </a:rPr>
              <a:t>вероятность неудачи лоббирования</a:t>
            </a:r>
            <a:r>
              <a:rPr lang="en-US" dirty="0" smtClean="0">
                <a:cs typeface="Times New Roman" pitchFamily="18" charset="0"/>
              </a:rPr>
              <a:t>; </a:t>
            </a:r>
          </a:p>
          <a:p>
            <a:pPr algn="just">
              <a:lnSpc>
                <a:spcPts val="3300"/>
              </a:lnSpc>
              <a:spcBef>
                <a:spcPct val="30000"/>
              </a:spcBef>
              <a:buClrTx/>
              <a:buSzTx/>
              <a:buNone/>
            </a:pPr>
            <a:r>
              <a:rPr lang="en-US" dirty="0" smtClean="0">
                <a:cs typeface="Times New Roman" pitchFamily="18" charset="0"/>
              </a:rPr>
              <a:t>b – </a:t>
            </a:r>
            <a:r>
              <a:rPr lang="ru-RU" dirty="0" smtClean="0">
                <a:cs typeface="Times New Roman" pitchFamily="18" charset="0"/>
              </a:rPr>
              <a:t>полезность протекционистских мер</a:t>
            </a:r>
            <a:r>
              <a:rPr lang="en-US" dirty="0" smtClean="0">
                <a:cs typeface="Times New Roman" pitchFamily="18" charset="0"/>
              </a:rPr>
              <a:t>; </a:t>
            </a:r>
          </a:p>
          <a:p>
            <a:pPr algn="just">
              <a:lnSpc>
                <a:spcPts val="3300"/>
              </a:lnSpc>
              <a:spcBef>
                <a:spcPct val="30000"/>
              </a:spcBef>
              <a:buClrTx/>
              <a:buSzTx/>
              <a:buNone/>
            </a:pPr>
            <a:r>
              <a:rPr lang="en-US" dirty="0" smtClean="0">
                <a:cs typeface="Times New Roman" pitchFamily="18" charset="0"/>
              </a:rPr>
              <a:t>u – </a:t>
            </a:r>
            <a:r>
              <a:rPr lang="ru-RU" dirty="0" smtClean="0">
                <a:cs typeface="Times New Roman" pitchFamily="18" charset="0"/>
              </a:rPr>
              <a:t>полезность собственных мер по повышению конкурентоспособности</a:t>
            </a:r>
            <a:r>
              <a:rPr lang="en-US" dirty="0" smtClean="0">
                <a:cs typeface="Times New Roman" pitchFamily="18" charset="0"/>
              </a:rPr>
              <a:t>; </a:t>
            </a:r>
          </a:p>
          <a:p>
            <a:pPr algn="just">
              <a:lnSpc>
                <a:spcPts val="3300"/>
              </a:lnSpc>
              <a:spcBef>
                <a:spcPct val="30000"/>
              </a:spcBef>
              <a:buClrTx/>
              <a:buSzTx/>
              <a:buNone/>
            </a:pPr>
            <a:r>
              <a:rPr lang="en-US" dirty="0" smtClean="0">
                <a:cs typeface="Times New Roman" pitchFamily="18" charset="0"/>
              </a:rPr>
              <a:t>fu – </a:t>
            </a:r>
            <a:r>
              <a:rPr lang="ru-RU" dirty="0" smtClean="0">
                <a:cs typeface="Times New Roman" pitchFamily="18" charset="0"/>
              </a:rPr>
              <a:t>доля «полезности собственных мер», теряемой в результате введения протекционистских мер</a:t>
            </a:r>
            <a:r>
              <a:rPr lang="en-US" dirty="0" smtClean="0">
                <a:cs typeface="Times New Roman" pitchFamily="18" charset="0"/>
              </a:rPr>
              <a:t>.</a:t>
            </a:r>
          </a:p>
          <a:p>
            <a:pPr>
              <a:lnSpc>
                <a:spcPts val="3400"/>
              </a:lnSpc>
              <a:buFont typeface="Wingdings" pitchFamily="2" charset="2"/>
              <a:buNone/>
            </a:pPr>
            <a:endParaRPr lang="ru-RU" dirty="0" smtClean="0"/>
          </a:p>
          <a:p>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1571604" y="285728"/>
            <a:ext cx="7812087" cy="1050925"/>
          </a:xfrm>
        </p:spPr>
        <p:txBody>
          <a:bodyPr/>
          <a:lstStyle/>
          <a:p>
            <a:pPr algn="l"/>
            <a:r>
              <a:rPr lang="ru-RU" sz="4000" dirty="0" smtClean="0"/>
              <a:t>Выгоды присоединения</a:t>
            </a:r>
          </a:p>
        </p:txBody>
      </p:sp>
      <p:sp>
        <p:nvSpPr>
          <p:cNvPr id="7171" name="Содержимое 2"/>
          <p:cNvSpPr>
            <a:spLocks noGrp="1"/>
          </p:cNvSpPr>
          <p:nvPr>
            <p:ph idx="1"/>
          </p:nvPr>
        </p:nvSpPr>
        <p:spPr>
          <a:xfrm>
            <a:off x="323850" y="1557338"/>
            <a:ext cx="8569325" cy="4897437"/>
          </a:xfrm>
        </p:spPr>
        <p:txBody>
          <a:bodyPr/>
          <a:lstStyle/>
          <a:p>
            <a:pPr>
              <a:buNone/>
            </a:pPr>
            <a:r>
              <a:rPr lang="ru-RU" dirty="0" smtClean="0"/>
              <a:t>Модель </a:t>
            </a:r>
            <a:r>
              <a:rPr lang="ru-RU" dirty="0" err="1" smtClean="0"/>
              <a:t>Гэри</a:t>
            </a:r>
            <a:r>
              <a:rPr lang="ru-RU" dirty="0" smtClean="0"/>
              <a:t> </a:t>
            </a:r>
            <a:r>
              <a:rPr lang="ru-RU" dirty="0" err="1" smtClean="0"/>
              <a:t>Бекера</a:t>
            </a:r>
            <a:r>
              <a:rPr lang="ru-RU" dirty="0" smtClean="0"/>
              <a:t> </a:t>
            </a:r>
            <a:r>
              <a:rPr lang="en-US" dirty="0" smtClean="0"/>
              <a:t>(</a:t>
            </a:r>
            <a:r>
              <a:rPr lang="ru-RU" dirty="0" smtClean="0"/>
              <a:t>модификация</a:t>
            </a:r>
            <a:r>
              <a:rPr lang="en-US" dirty="0" smtClean="0"/>
              <a:t> 2):</a:t>
            </a:r>
          </a:p>
          <a:p>
            <a:pPr algn="just">
              <a:spcBef>
                <a:spcPct val="30000"/>
              </a:spcBef>
              <a:buClrTx/>
              <a:buSzTx/>
              <a:buNone/>
            </a:pPr>
            <a:r>
              <a:rPr lang="en-US" sz="3200" dirty="0" smtClean="0">
                <a:cs typeface="Times New Roman" pitchFamily="18" charset="0"/>
              </a:rPr>
              <a:t>             C(lob.)</a:t>
            </a:r>
          </a:p>
          <a:p>
            <a:pPr algn="just">
              <a:spcBef>
                <a:spcPct val="30000"/>
              </a:spcBef>
              <a:buClrTx/>
              <a:buSzTx/>
              <a:buNone/>
            </a:pPr>
            <a:r>
              <a:rPr lang="en-US" dirty="0" smtClean="0">
                <a:cs typeface="Times New Roman" pitchFamily="18" charset="0"/>
              </a:rPr>
              <a:t>       ---------------- </a:t>
            </a:r>
            <a:r>
              <a:rPr lang="en-US" dirty="0" smtClean="0">
                <a:cs typeface="Times New Roman" pitchFamily="18" charset="0"/>
              </a:rPr>
              <a:t>&gt;?&lt;</a:t>
            </a:r>
            <a:r>
              <a:rPr lang="en-US" sz="3200" dirty="0" smtClean="0">
                <a:cs typeface="Times New Roman" pitchFamily="18" charset="0"/>
              </a:rPr>
              <a:t> </a:t>
            </a:r>
            <a:r>
              <a:rPr lang="en-US" dirty="0" smtClean="0">
                <a:cs typeface="Times New Roman" pitchFamily="18" charset="0"/>
              </a:rPr>
              <a:t> </a:t>
            </a:r>
            <a:r>
              <a:rPr lang="en-US" dirty="0" smtClean="0">
                <a:cs typeface="Times New Roman" pitchFamily="18" charset="0"/>
              </a:rPr>
              <a:t>C(“int.”) (3),  </a:t>
            </a:r>
          </a:p>
          <a:p>
            <a:pPr algn="just">
              <a:spcBef>
                <a:spcPct val="30000"/>
              </a:spcBef>
              <a:buClrTx/>
              <a:buSzTx/>
              <a:buNone/>
            </a:pPr>
            <a:r>
              <a:rPr lang="en-US" dirty="0" smtClean="0">
                <a:cs typeface="Times New Roman" pitchFamily="18" charset="0"/>
              </a:rPr>
              <a:t>                 P</a:t>
            </a:r>
          </a:p>
          <a:p>
            <a:pPr algn="just">
              <a:spcBef>
                <a:spcPct val="30000"/>
              </a:spcBef>
              <a:buClrTx/>
              <a:buSzTx/>
              <a:buNone/>
            </a:pPr>
            <a:r>
              <a:rPr lang="ru-RU" dirty="0" smtClean="0">
                <a:cs typeface="Times New Roman" pitchFamily="18" charset="0"/>
              </a:rPr>
              <a:t>где</a:t>
            </a:r>
            <a:r>
              <a:rPr lang="en-US" dirty="0" smtClean="0">
                <a:cs typeface="Times New Roman" pitchFamily="18" charset="0"/>
              </a:rPr>
              <a:t> C(lob.) – </a:t>
            </a:r>
            <a:r>
              <a:rPr lang="ru-RU" dirty="0" smtClean="0">
                <a:cs typeface="Times New Roman" pitchFamily="18" charset="0"/>
              </a:rPr>
              <a:t>затраты на лоббирование</a:t>
            </a:r>
            <a:r>
              <a:rPr lang="en-US" dirty="0" smtClean="0">
                <a:cs typeface="Times New Roman" pitchFamily="18" charset="0"/>
              </a:rPr>
              <a:t>; </a:t>
            </a:r>
          </a:p>
          <a:p>
            <a:pPr algn="just">
              <a:spcBef>
                <a:spcPct val="30000"/>
              </a:spcBef>
              <a:buClrTx/>
              <a:buSzTx/>
              <a:buNone/>
            </a:pPr>
            <a:r>
              <a:rPr lang="en-US" dirty="0" smtClean="0">
                <a:cs typeface="Times New Roman" pitchFamily="18" charset="0"/>
              </a:rPr>
              <a:t>C(“int.”) – </a:t>
            </a:r>
            <a:r>
              <a:rPr lang="ru-RU" dirty="0" smtClean="0">
                <a:cs typeface="Times New Roman" pitchFamily="18" charset="0"/>
              </a:rPr>
              <a:t>затраты на собственные меры по повышению конкурентоспособности</a:t>
            </a:r>
            <a:r>
              <a:rPr lang="en-US" dirty="0" smtClean="0">
                <a:cs typeface="Times New Roman" pitchFamily="18" charset="0"/>
              </a:rPr>
              <a:t>; </a:t>
            </a:r>
          </a:p>
          <a:p>
            <a:pPr algn="just">
              <a:spcBef>
                <a:spcPct val="30000"/>
              </a:spcBef>
              <a:buClrTx/>
              <a:buSzTx/>
              <a:buNone/>
            </a:pPr>
            <a:r>
              <a:rPr lang="en-US" dirty="0" smtClean="0">
                <a:cs typeface="Times New Roman" pitchFamily="18" charset="0"/>
              </a:rPr>
              <a:t>P – </a:t>
            </a:r>
            <a:r>
              <a:rPr lang="ru-RU" dirty="0" smtClean="0">
                <a:cs typeface="Times New Roman" pitchFamily="18" charset="0"/>
              </a:rPr>
              <a:t>вероятность успеха лоббирования</a:t>
            </a:r>
            <a:r>
              <a:rPr lang="en-US" dirty="0" smtClean="0">
                <a:cs typeface="Times New Roman" pitchFamily="18" charset="0"/>
              </a:rPr>
              <a:t>. </a:t>
            </a:r>
          </a:p>
          <a:p>
            <a:pPr>
              <a:lnSpc>
                <a:spcPts val="3400"/>
              </a:lnSpc>
              <a:buFont typeface="Wingdings" pitchFamily="2" charset="2"/>
              <a:buNone/>
            </a:pPr>
            <a:endParaRPr lang="ru-RU" dirty="0" smtClean="0"/>
          </a:p>
          <a:p>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 calcmode="lin" valueType="num">
                                      <p:cBhvr additive="base">
                                        <p:cTn id="1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 calcmode="lin" valueType="num">
                                      <p:cBhvr additive="base">
                                        <p:cTn id="21"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 calcmode="lin" valueType="num">
                                      <p:cBhvr additive="base">
                                        <p:cTn id="27"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171">
                                            <p:txEl>
                                              <p:pRg st="5" end="5"/>
                                            </p:txEl>
                                          </p:spTgt>
                                        </p:tgtEl>
                                        <p:attrNameLst>
                                          <p:attrName>style.visibility</p:attrName>
                                        </p:attrNameLst>
                                      </p:cBhvr>
                                      <p:to>
                                        <p:strVal val="visible"/>
                                      </p:to>
                                    </p:set>
                                    <p:anim calcmode="lin" valueType="num">
                                      <p:cBhvr additive="base">
                                        <p:cTn id="33"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7171">
                                            <p:txEl>
                                              <p:pRg st="6" end="6"/>
                                            </p:txEl>
                                          </p:spTgt>
                                        </p:tgtEl>
                                        <p:attrNameLst>
                                          <p:attrName>style.visibility</p:attrName>
                                        </p:attrNameLst>
                                      </p:cBhvr>
                                      <p:to>
                                        <p:strVal val="visible"/>
                                      </p:to>
                                    </p:set>
                                    <p:anim calcmode="lin" valueType="num">
                                      <p:cBhvr additive="base">
                                        <p:cTn id="39"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1331913" y="260350"/>
            <a:ext cx="7812087" cy="1050925"/>
          </a:xfrm>
        </p:spPr>
        <p:txBody>
          <a:bodyPr/>
          <a:lstStyle/>
          <a:p>
            <a:pPr algn="l"/>
            <a:r>
              <a:rPr lang="ru-RU" sz="4000" dirty="0" smtClean="0"/>
              <a:t>Выгоды присоединения</a:t>
            </a:r>
          </a:p>
        </p:txBody>
      </p:sp>
      <p:sp>
        <p:nvSpPr>
          <p:cNvPr id="13315" name="Содержимое 2"/>
          <p:cNvSpPr>
            <a:spLocks noGrp="1"/>
          </p:cNvSpPr>
          <p:nvPr>
            <p:ph idx="1"/>
          </p:nvPr>
        </p:nvSpPr>
        <p:spPr>
          <a:xfrm>
            <a:off x="539750" y="1484313"/>
            <a:ext cx="8064500" cy="5113337"/>
          </a:xfrm>
        </p:spPr>
        <p:txBody>
          <a:bodyPr/>
          <a:lstStyle/>
          <a:p>
            <a:pPr>
              <a:lnSpc>
                <a:spcPct val="150000"/>
              </a:lnSpc>
              <a:buFont typeface="Wingdings" pitchFamily="2" charset="2"/>
              <a:buNone/>
            </a:pPr>
            <a:r>
              <a:rPr lang="en-US" sz="3000" dirty="0" smtClean="0"/>
              <a:t>∑ </a:t>
            </a:r>
            <a:r>
              <a:rPr lang="ru-RU" sz="3000" dirty="0" smtClean="0"/>
              <a:t>улучшение общих макроэкономических показателей</a:t>
            </a:r>
            <a:endParaRPr lang="ru-RU" sz="3000" dirty="0" smtClean="0">
              <a:cs typeface="Times New Roman" pitchFamily="18" charset="0"/>
            </a:endParaRPr>
          </a:p>
          <a:p>
            <a:pPr>
              <a:lnSpc>
                <a:spcPct val="150000"/>
              </a:lnSpc>
              <a:buFont typeface="Wingdings" pitchFamily="2" charset="2"/>
              <a:buNone/>
            </a:pPr>
            <a:r>
              <a:rPr lang="en-US" sz="3000" dirty="0" smtClean="0">
                <a:cs typeface="Times New Roman" pitchFamily="18" charset="0"/>
              </a:rPr>
              <a:t>=&gt;</a:t>
            </a:r>
            <a:r>
              <a:rPr lang="ru-RU" sz="3000" dirty="0" smtClean="0">
                <a:cs typeface="Times New Roman" pitchFamily="18" charset="0"/>
              </a:rPr>
              <a:t> повышение спроса на продукцию отечественных производителей</a:t>
            </a:r>
          </a:p>
          <a:p>
            <a:pPr eaLnBrk="1" hangingPunct="1">
              <a:lnSpc>
                <a:spcPct val="150000"/>
              </a:lnSpc>
              <a:buFont typeface="Wingdings" pitchFamily="2" charset="2"/>
              <a:buNone/>
            </a:pPr>
            <a:r>
              <a:rPr lang="ru-RU" sz="3000" dirty="0" smtClean="0"/>
              <a:t>Для РФ в результате присоединения к ВТО прогнозируется рост ВВП</a:t>
            </a:r>
          </a:p>
          <a:p>
            <a:pPr>
              <a:buFont typeface="Wingdings" pitchFamily="2" charset="2"/>
              <a:buNone/>
            </a:pPr>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6" name="Номер слайда 5"/>
          <p:cNvSpPr>
            <a:spLocks noGrp="1"/>
          </p:cNvSpPr>
          <p:nvPr>
            <p:ph type="sldNum" sz="quarter" idx="12"/>
          </p:nvPr>
        </p:nvSpPr>
        <p:spPr/>
        <p:txBody>
          <a:bodyPr/>
          <a:lstStyle/>
          <a:p>
            <a:pPr>
              <a:defRPr/>
            </a:pPr>
            <a:fld id="{C9623D8F-0CD4-458E-BDE9-CA9A57DF2222}" type="slidenum">
              <a:rPr lang="ru-RU" smtClean="0"/>
              <a:pPr>
                <a:defRPr/>
              </a:pPr>
              <a:t>3</a:t>
            </a:fld>
            <a:endParaRPr lang="ru-RU" smtClean="0"/>
          </a:p>
        </p:txBody>
      </p:sp>
      <p:sp>
        <p:nvSpPr>
          <p:cNvPr id="4099" name="Rectangle 2"/>
          <p:cNvSpPr>
            <a:spLocks noGrp="1" noChangeArrowheads="1"/>
          </p:cNvSpPr>
          <p:nvPr>
            <p:ph type="title"/>
          </p:nvPr>
        </p:nvSpPr>
        <p:spPr>
          <a:xfrm>
            <a:off x="1428750" y="228600"/>
            <a:ext cx="7103690" cy="1143000"/>
          </a:xfrm>
        </p:spPr>
        <p:txBody>
          <a:bodyPr/>
          <a:lstStyle/>
          <a:p>
            <a:r>
              <a:rPr lang="ru-RU" sz="4000" dirty="0" smtClean="0"/>
              <a:t>Хронология завершения переговоров</a:t>
            </a:r>
            <a:endParaRPr lang="en-GB" sz="4000" dirty="0" smtClean="0"/>
          </a:p>
        </p:txBody>
      </p:sp>
      <p:sp>
        <p:nvSpPr>
          <p:cNvPr id="2" name="Rectangle 3"/>
          <p:cNvSpPr>
            <a:spLocks noGrp="1" noChangeArrowheads="1"/>
          </p:cNvSpPr>
          <p:nvPr>
            <p:ph type="body" idx="1"/>
          </p:nvPr>
        </p:nvSpPr>
        <p:spPr>
          <a:xfrm>
            <a:off x="-756592" y="1772816"/>
            <a:ext cx="9900592" cy="4171950"/>
          </a:xfrm>
        </p:spPr>
        <p:txBody>
          <a:bodyPr/>
          <a:lstStyle/>
          <a:p>
            <a:pPr marL="1428750" lvl="2" indent="-514350">
              <a:buNone/>
              <a:defRPr/>
            </a:pPr>
            <a:r>
              <a:rPr lang="ru-RU" sz="3000" dirty="0" smtClean="0"/>
              <a:t>10 ноября 2011 г. Рабочая группа единогласно одобрила определяющий обязательства, принимаемые на себя РФ, пакет документов. </a:t>
            </a:r>
          </a:p>
          <a:p>
            <a:pPr marL="1428750" lvl="2" indent="-514350">
              <a:buNone/>
              <a:defRPr/>
            </a:pPr>
            <a:r>
              <a:rPr lang="ru-RU" sz="3000" dirty="0" smtClean="0"/>
              <a:t>16 декабря 2011 г. 8-ая Министерская конференция ВТО также единогласно вынесла решение о принятии России в члены организации. </a:t>
            </a:r>
          </a:p>
          <a:p>
            <a:pPr lvl="2">
              <a:lnSpc>
                <a:spcPct val="80000"/>
              </a:lnSpc>
              <a:buFont typeface="Monotype Sorts" pitchFamily="2" charset="2"/>
              <a:buNone/>
              <a:defRPr/>
            </a:pPr>
            <a:endParaRPr lang="en-GB" sz="3400" dirty="0" smtClean="0"/>
          </a:p>
          <a:p>
            <a:pPr>
              <a:defRPr/>
            </a:pPr>
            <a:endParaRPr lang="en-GB" sz="3400" dirty="0" smtClean="0"/>
          </a:p>
        </p:txBody>
      </p:sp>
      <p:sp>
        <p:nvSpPr>
          <p:cNvPr id="5" name="Нижний колонтитул 4"/>
          <p:cNvSpPr>
            <a:spLocks noGrp="1"/>
          </p:cNvSpPr>
          <p:nvPr>
            <p:ph type="ftr" sz="quarter" idx="11"/>
          </p:nvPr>
        </p:nvSpPr>
        <p:spPr/>
        <p:txBody>
          <a:bodyPr/>
          <a:lstStyle/>
          <a:p>
            <a:pPr>
              <a:defRPr/>
            </a:pPr>
            <a:r>
              <a:rPr lang="en-GB" dirty="0" smtClean="0"/>
              <a:t>Russia and WTO</a:t>
            </a:r>
            <a:endParaRPr lang="ru-RU" dirty="0" smtClean="0"/>
          </a:p>
          <a:p>
            <a:pPr>
              <a:defRPr/>
            </a:pPr>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1331913" y="260350"/>
            <a:ext cx="7812087" cy="1050925"/>
          </a:xfrm>
        </p:spPr>
        <p:txBody>
          <a:bodyPr/>
          <a:lstStyle/>
          <a:p>
            <a:pPr algn="l"/>
            <a:r>
              <a:rPr lang="ru-RU" sz="4000" dirty="0" smtClean="0"/>
              <a:t>Выгоды присоединения</a:t>
            </a:r>
          </a:p>
        </p:txBody>
      </p:sp>
      <p:sp>
        <p:nvSpPr>
          <p:cNvPr id="13315" name="Содержимое 2"/>
          <p:cNvSpPr>
            <a:spLocks noGrp="1"/>
          </p:cNvSpPr>
          <p:nvPr>
            <p:ph idx="1"/>
          </p:nvPr>
        </p:nvSpPr>
        <p:spPr>
          <a:xfrm>
            <a:off x="285720" y="1744663"/>
            <a:ext cx="8496300" cy="5113337"/>
          </a:xfrm>
        </p:spPr>
        <p:txBody>
          <a:bodyPr/>
          <a:lstStyle/>
          <a:p>
            <a:pPr>
              <a:buFont typeface="Wingdings" pitchFamily="2" charset="2"/>
              <a:buNone/>
            </a:pPr>
            <a:r>
              <a:rPr lang="ru-RU" sz="3200" dirty="0" smtClean="0"/>
              <a:t>Мы вступили туда</a:t>
            </a:r>
            <a:r>
              <a:rPr lang="en-US" sz="3200" dirty="0" smtClean="0"/>
              <a:t> (</a:t>
            </a:r>
            <a:r>
              <a:rPr lang="ru-RU" sz="3200" i="1" dirty="0" smtClean="0"/>
              <a:t>в ВТО – С.С.</a:t>
            </a:r>
            <a:r>
              <a:rPr lang="ru-RU" sz="3200" dirty="0" smtClean="0"/>
              <a:t>) именно потому, что имеем экономику, сильно зависимую от внешнего рынка и в производстве, и в потреблении. Но высокие импортные пошлины оплачивают наши граждане и наши предприятия. Чрезмерный протекционизм всегда приводит к застою, низкому качеству и к высоким ценам.</a:t>
            </a:r>
          </a:p>
          <a:p>
            <a:pPr algn="r">
              <a:buFont typeface="Wingdings" pitchFamily="2" charset="2"/>
              <a:buNone/>
            </a:pPr>
            <a:r>
              <a:rPr lang="ru-RU" sz="3200" dirty="0" smtClean="0"/>
              <a:t>В.В.Путин</a:t>
            </a:r>
          </a:p>
          <a:p>
            <a:pPr>
              <a:buFont typeface="Wingdings" pitchFamily="2" charset="2"/>
              <a:buNone/>
            </a:pPr>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614748BC-4794-4182-9E9B-FD402C4D9E24}" type="slidenum">
              <a:rPr lang="ru-RU" sz="1400">
                <a:solidFill>
                  <a:srgbClr val="003399"/>
                </a:solidFill>
                <a:latin typeface="+mn-lt"/>
              </a:rPr>
              <a:pPr algn="r">
                <a:defRPr/>
              </a:pPr>
              <a:t>31</a:t>
            </a:fld>
            <a:endParaRPr lang="ru-RU" sz="1400">
              <a:solidFill>
                <a:srgbClr val="003399"/>
              </a:solidFill>
              <a:latin typeface="+mn-lt"/>
            </a:endParaRPr>
          </a:p>
        </p:txBody>
      </p:sp>
      <p:sp>
        <p:nvSpPr>
          <p:cNvPr id="16387"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1268" name="Rectangle 3"/>
          <p:cNvSpPr>
            <a:spLocks noGrp="1" noChangeArrowheads="1"/>
          </p:cNvSpPr>
          <p:nvPr>
            <p:ph type="body" idx="4294967295"/>
          </p:nvPr>
        </p:nvSpPr>
        <p:spPr>
          <a:xfrm>
            <a:off x="304800" y="2017713"/>
            <a:ext cx="8650288" cy="4535487"/>
          </a:xfrm>
        </p:spPr>
        <p:txBody>
          <a:bodyPr/>
          <a:lstStyle/>
          <a:p>
            <a:pPr>
              <a:lnSpc>
                <a:spcPct val="120000"/>
              </a:lnSpc>
              <a:buFont typeface="Wingdings" pitchFamily="2" charset="2"/>
              <a:buNone/>
            </a:pPr>
            <a:r>
              <a:rPr lang="ru-RU" sz="3000" smtClean="0"/>
              <a:t>Увеличение доли рынка, занимаемой зарубежными товарами и услугами</a:t>
            </a:r>
            <a:r>
              <a:rPr lang="en-GB" sz="3000" smtClean="0"/>
              <a:t>;</a:t>
            </a:r>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1CCB666E-8725-481D-8A04-CD4C25C0901E}" type="slidenum">
              <a:rPr lang="ru-RU" sz="1400">
                <a:solidFill>
                  <a:srgbClr val="003399"/>
                </a:solidFill>
                <a:latin typeface="+mn-lt"/>
              </a:rPr>
              <a:pPr algn="r">
                <a:defRPr/>
              </a:pPr>
              <a:t>32</a:t>
            </a:fld>
            <a:endParaRPr lang="ru-RU" sz="1400">
              <a:solidFill>
                <a:srgbClr val="003399"/>
              </a:solidFill>
              <a:latin typeface="+mn-lt"/>
            </a:endParaRPr>
          </a:p>
        </p:txBody>
      </p:sp>
      <p:sp>
        <p:nvSpPr>
          <p:cNvPr id="17411"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2292" name="Rectangle 3"/>
          <p:cNvSpPr>
            <a:spLocks noGrp="1" noChangeArrowheads="1"/>
          </p:cNvSpPr>
          <p:nvPr>
            <p:ph type="body" idx="4294967295"/>
          </p:nvPr>
        </p:nvSpPr>
        <p:spPr>
          <a:xfrm>
            <a:off x="611188" y="1700213"/>
            <a:ext cx="7561262" cy="4535487"/>
          </a:xfrm>
        </p:spPr>
        <p:txBody>
          <a:bodyPr/>
          <a:lstStyle/>
          <a:p>
            <a:pPr>
              <a:buFont typeface="Monotype Sorts" pitchFamily="2" charset="2"/>
              <a:buNone/>
            </a:pPr>
            <a:r>
              <a:rPr lang="ru-RU" sz="3000" smtClean="0"/>
              <a:t>Украина:</a:t>
            </a:r>
          </a:p>
          <a:p>
            <a:pPr>
              <a:buFont typeface="Monotype Sorts" pitchFamily="2" charset="2"/>
              <a:buNone/>
            </a:pPr>
            <a:r>
              <a:rPr lang="ru-RU" sz="3000" smtClean="0"/>
              <a:t>Либерализация рынка сахара </a:t>
            </a:r>
            <a:r>
              <a:rPr lang="en-US" sz="3000" smtClean="0">
                <a:cs typeface="Times New Roman" pitchFamily="18" charset="0"/>
              </a:rPr>
              <a:t>=&gt;</a:t>
            </a:r>
            <a:endParaRPr lang="ru-RU" sz="3000" smtClean="0">
              <a:cs typeface="Times New Roman" pitchFamily="18" charset="0"/>
            </a:endParaRPr>
          </a:p>
          <a:p>
            <a:pPr>
              <a:buFont typeface="Monotype Sorts" pitchFamily="2" charset="2"/>
              <a:buNone/>
            </a:pPr>
            <a:r>
              <a:rPr lang="ru-RU" sz="3000" smtClean="0"/>
              <a:t>потеря 11% объемов внутреннего рынка</a:t>
            </a:r>
          </a:p>
          <a:p>
            <a:pPr>
              <a:buFont typeface="Monotype Sorts" pitchFamily="2" charset="2"/>
              <a:buNone/>
            </a:pPr>
            <a:r>
              <a:rPr lang="ru-RU" sz="3000" smtClean="0"/>
              <a:t>Снижение импортных пошлин на легковые автомобили с 25% до10% </a:t>
            </a:r>
            <a:r>
              <a:rPr lang="en-US" sz="3000" smtClean="0">
                <a:cs typeface="Times New Roman" pitchFamily="18" charset="0"/>
              </a:rPr>
              <a:t>=&gt;</a:t>
            </a:r>
            <a:r>
              <a:rPr lang="ru-RU" sz="3000" smtClean="0">
                <a:cs typeface="Times New Roman" pitchFamily="18" charset="0"/>
              </a:rPr>
              <a:t> </a:t>
            </a:r>
          </a:p>
          <a:p>
            <a:pPr>
              <a:buFont typeface="Monotype Sorts" pitchFamily="2" charset="2"/>
              <a:buNone/>
            </a:pPr>
            <a:r>
              <a:rPr lang="ru-RU" sz="3000" smtClean="0">
                <a:cs typeface="Times New Roman" pitchFamily="18" charset="0"/>
              </a:rPr>
              <a:t>в 2010 объем производства отечественных автомобилей сократился по сравнению с 2008г.в 6 раз.</a:t>
            </a:r>
            <a:endParaRPr lang="en-US" sz="3000" smtClean="0">
              <a:cs typeface="Times New Roman" pitchFamily="18" charset="0"/>
            </a:endParaRPr>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3753DEA2-ECA4-44DC-8331-6640329EDE3D}" type="slidenum">
              <a:rPr lang="ru-RU" sz="1400">
                <a:solidFill>
                  <a:srgbClr val="003399"/>
                </a:solidFill>
                <a:latin typeface="+mn-lt"/>
              </a:rPr>
              <a:pPr algn="r">
                <a:defRPr/>
              </a:pPr>
              <a:t>33</a:t>
            </a:fld>
            <a:endParaRPr lang="ru-RU" sz="1400">
              <a:solidFill>
                <a:srgbClr val="003399"/>
              </a:solidFill>
              <a:latin typeface="+mn-lt"/>
            </a:endParaRPr>
          </a:p>
        </p:txBody>
      </p:sp>
      <p:sp>
        <p:nvSpPr>
          <p:cNvPr id="18435"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3316" name="Rectangle 3"/>
          <p:cNvSpPr>
            <a:spLocks noGrp="1" noChangeArrowheads="1"/>
          </p:cNvSpPr>
          <p:nvPr>
            <p:ph type="body" idx="4294967295"/>
          </p:nvPr>
        </p:nvSpPr>
        <p:spPr>
          <a:xfrm>
            <a:off x="468313" y="1700213"/>
            <a:ext cx="8064500" cy="4535487"/>
          </a:xfrm>
        </p:spPr>
        <p:txBody>
          <a:bodyPr/>
          <a:lstStyle/>
          <a:p>
            <a:pPr>
              <a:lnSpc>
                <a:spcPct val="150000"/>
              </a:lnSpc>
              <a:buFont typeface="Wingdings" pitchFamily="2" charset="2"/>
              <a:buNone/>
            </a:pPr>
            <a:r>
              <a:rPr lang="ru-RU" sz="3000" smtClean="0"/>
              <a:t>Увеличение доли рынка, занимаемой зарубежными товарами и услугами</a:t>
            </a:r>
            <a:r>
              <a:rPr lang="en-GB" sz="3000" smtClean="0"/>
              <a:t>;</a:t>
            </a:r>
          </a:p>
          <a:p>
            <a:pPr>
              <a:lnSpc>
                <a:spcPct val="150000"/>
              </a:lnSpc>
              <a:buFont typeface="Wingdings" pitchFamily="2" charset="2"/>
              <a:buNone/>
            </a:pPr>
            <a:r>
              <a:rPr lang="ru-RU" sz="3000" smtClean="0"/>
              <a:t>Повышение конкурентоспособности зарубежных компаний, импортируемых товаров и услуг</a:t>
            </a:r>
            <a:r>
              <a:rPr lang="en-GB" sz="3000" smtClean="0"/>
              <a:t>;</a:t>
            </a:r>
          </a:p>
          <a:p>
            <a:pPr>
              <a:lnSpc>
                <a:spcPct val="150000"/>
              </a:lnSpc>
              <a:buFont typeface="Wingdings" pitchFamily="2" charset="2"/>
              <a:buNone/>
            </a:pPr>
            <a:r>
              <a:rPr lang="ru-RU" sz="3000" smtClean="0"/>
              <a:t>Рост безработицы</a:t>
            </a:r>
            <a:r>
              <a:rPr lang="en-GB" sz="3000" smtClean="0"/>
              <a:t>;</a:t>
            </a:r>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1EF51725-9733-4CF9-A2F5-C6485B9D033F}" type="slidenum">
              <a:rPr lang="ru-RU" sz="1400">
                <a:solidFill>
                  <a:srgbClr val="003399"/>
                </a:solidFill>
                <a:latin typeface="+mn-lt"/>
              </a:rPr>
              <a:pPr algn="r">
                <a:defRPr/>
              </a:pPr>
              <a:t>34</a:t>
            </a:fld>
            <a:endParaRPr lang="ru-RU" sz="1400">
              <a:solidFill>
                <a:srgbClr val="003399"/>
              </a:solidFill>
              <a:latin typeface="+mn-lt"/>
            </a:endParaRPr>
          </a:p>
        </p:txBody>
      </p:sp>
      <p:sp>
        <p:nvSpPr>
          <p:cNvPr id="19459"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4340" name="Rectangle 3"/>
          <p:cNvSpPr>
            <a:spLocks noGrp="1" noChangeArrowheads="1"/>
          </p:cNvSpPr>
          <p:nvPr>
            <p:ph type="body" idx="4294967295"/>
          </p:nvPr>
        </p:nvSpPr>
        <p:spPr>
          <a:xfrm>
            <a:off x="611188" y="1412875"/>
            <a:ext cx="7705725" cy="4535488"/>
          </a:xfrm>
        </p:spPr>
        <p:txBody>
          <a:bodyPr/>
          <a:lstStyle/>
          <a:p>
            <a:pPr>
              <a:lnSpc>
                <a:spcPct val="200000"/>
              </a:lnSpc>
              <a:buFont typeface="Monotype Sorts" pitchFamily="2" charset="2"/>
              <a:buNone/>
            </a:pPr>
            <a:r>
              <a:rPr lang="ru-RU" sz="3000" smtClean="0"/>
              <a:t>Украина: </a:t>
            </a:r>
          </a:p>
          <a:p>
            <a:pPr>
              <a:lnSpc>
                <a:spcPct val="200000"/>
              </a:lnSpc>
              <a:buFont typeface="Monotype Sorts" pitchFamily="2" charset="2"/>
              <a:buNone/>
            </a:pPr>
            <a:r>
              <a:rPr lang="ru-RU" sz="3000" smtClean="0"/>
              <a:t>Занятость в автомобилестроении за период с 2008 по 2010 годы сократилась почти в 2 раза</a:t>
            </a:r>
          </a:p>
          <a:p>
            <a:pPr>
              <a:lnSpc>
                <a:spcPct val="200000"/>
              </a:lnSpc>
              <a:buFont typeface="Monotype Sorts" pitchFamily="2" charset="2"/>
              <a:buNone/>
            </a:pPr>
            <a:r>
              <a:rPr lang="ru-RU" sz="3000" smtClean="0"/>
              <a:t>с 36,2 тыс. чел. до 18,3 тыс. чел</a:t>
            </a:r>
            <a:endParaRPr lang="en-GB" sz="3000"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9A26A85E-3E76-4E13-BF8F-896D87EAB357}" type="slidenum">
              <a:rPr lang="ru-RU" sz="1400">
                <a:solidFill>
                  <a:srgbClr val="003399"/>
                </a:solidFill>
                <a:latin typeface="+mn-lt"/>
              </a:rPr>
              <a:pPr algn="r">
                <a:defRPr/>
              </a:pPr>
              <a:t>35</a:t>
            </a:fld>
            <a:endParaRPr lang="ru-RU" sz="1400">
              <a:solidFill>
                <a:srgbClr val="003399"/>
              </a:solidFill>
              <a:latin typeface="+mn-lt"/>
            </a:endParaRPr>
          </a:p>
        </p:txBody>
      </p:sp>
      <p:sp>
        <p:nvSpPr>
          <p:cNvPr id="20483"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5364" name="Rectangle 3"/>
          <p:cNvSpPr>
            <a:spLocks noGrp="1" noChangeArrowheads="1"/>
          </p:cNvSpPr>
          <p:nvPr>
            <p:ph type="body" idx="4294967295"/>
          </p:nvPr>
        </p:nvSpPr>
        <p:spPr>
          <a:xfrm>
            <a:off x="323850" y="1844675"/>
            <a:ext cx="8424863" cy="4464050"/>
          </a:xfrm>
        </p:spPr>
        <p:txBody>
          <a:bodyPr/>
          <a:lstStyle/>
          <a:p>
            <a:pPr>
              <a:lnSpc>
                <a:spcPct val="150000"/>
              </a:lnSpc>
              <a:buFont typeface="Wingdings" pitchFamily="2" charset="2"/>
              <a:buNone/>
            </a:pPr>
            <a:r>
              <a:rPr lang="ru-RU" sz="3000" dirty="0" smtClean="0"/>
              <a:t>- повышение цен на отдельные товары и услуги</a:t>
            </a:r>
            <a:r>
              <a:rPr lang="en-GB" sz="3000" dirty="0" smtClean="0"/>
              <a:t>;</a:t>
            </a:r>
            <a:endParaRPr lang="ru-RU" sz="3000" dirty="0" smtClean="0"/>
          </a:p>
          <a:p>
            <a:pPr>
              <a:lnSpc>
                <a:spcPct val="150000"/>
              </a:lnSpc>
              <a:buNone/>
            </a:pPr>
            <a:r>
              <a:rPr lang="ru-RU" sz="3000" dirty="0" smtClean="0"/>
              <a:t>- издержки адаптации к функционированию в новых условиях хозяйствования (в краткосрочной перспективе?)</a:t>
            </a:r>
            <a:r>
              <a:rPr lang="en-GB" sz="3000" dirty="0" smtClean="0"/>
              <a:t>;</a:t>
            </a:r>
          </a:p>
          <a:p>
            <a:pPr>
              <a:lnSpc>
                <a:spcPct val="150000"/>
              </a:lnSpc>
              <a:buFontTx/>
              <a:buChar char="-"/>
            </a:pPr>
            <a:r>
              <a:rPr lang="ru-RU" dirty="0" smtClean="0"/>
              <a:t>сокращение бюджетных доходов</a:t>
            </a:r>
            <a:endParaRPr lang="en-GB" sz="3000" dirty="0" smtClean="0"/>
          </a:p>
          <a:p>
            <a:pPr>
              <a:lnSpc>
                <a:spcPct val="90000"/>
              </a:lnSpc>
              <a:buFontTx/>
              <a:buChar char="-"/>
            </a:pPr>
            <a:endParaRPr lang="en-GB" dirty="0" smtClean="0"/>
          </a:p>
          <a:p>
            <a:pPr>
              <a:lnSpc>
                <a:spcPct val="90000"/>
              </a:lnSpc>
              <a:buFont typeface="Monotype Sorts" pitchFamily="2" charset="2"/>
              <a:buNone/>
            </a:pPr>
            <a:endParaRPr lang="ru-RU" dirty="0"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9A26A85E-3E76-4E13-BF8F-896D87EAB357}" type="slidenum">
              <a:rPr lang="ru-RU" sz="1400">
                <a:solidFill>
                  <a:srgbClr val="003399"/>
                </a:solidFill>
                <a:latin typeface="+mn-lt"/>
              </a:rPr>
              <a:pPr algn="r">
                <a:defRPr/>
              </a:pPr>
              <a:t>36</a:t>
            </a:fld>
            <a:endParaRPr lang="ru-RU" sz="1400">
              <a:solidFill>
                <a:srgbClr val="003399"/>
              </a:solidFill>
              <a:latin typeface="+mn-lt"/>
            </a:endParaRPr>
          </a:p>
        </p:txBody>
      </p:sp>
      <p:sp>
        <p:nvSpPr>
          <p:cNvPr id="20483"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5364" name="Rectangle 3"/>
          <p:cNvSpPr>
            <a:spLocks noGrp="1" noChangeArrowheads="1"/>
          </p:cNvSpPr>
          <p:nvPr>
            <p:ph type="body" idx="4294967295"/>
          </p:nvPr>
        </p:nvSpPr>
        <p:spPr>
          <a:xfrm>
            <a:off x="395536" y="1556792"/>
            <a:ext cx="8424863" cy="4464050"/>
          </a:xfrm>
        </p:spPr>
        <p:txBody>
          <a:bodyPr/>
          <a:lstStyle/>
          <a:p>
            <a:pPr>
              <a:lnSpc>
                <a:spcPct val="90000"/>
              </a:lnSpc>
              <a:buNone/>
            </a:pPr>
            <a:r>
              <a:rPr lang="ru-RU" sz="3200" kern="1200" dirty="0" smtClean="0">
                <a:solidFill>
                  <a:srgbClr val="002060"/>
                </a:solidFill>
              </a:rPr>
              <a:t>Федеральный бюджет РФ в последний год семилетнего переходного периода может недополучить около 230-240 миллиардов рублей из-за понижения таможенных пошлин в связи со вступлением России в ВТО</a:t>
            </a:r>
          </a:p>
          <a:p>
            <a:pPr>
              <a:lnSpc>
                <a:spcPct val="90000"/>
              </a:lnSpc>
              <a:buNone/>
            </a:pPr>
            <a:r>
              <a:rPr lang="ru-RU" sz="3200" kern="1200" dirty="0" smtClean="0">
                <a:solidFill>
                  <a:srgbClr val="002060"/>
                </a:solidFill>
              </a:rPr>
              <a:t>Такие потери возможны при условии сохранения нынешних объемов торговли</a:t>
            </a:r>
          </a:p>
          <a:p>
            <a:pPr>
              <a:lnSpc>
                <a:spcPct val="90000"/>
              </a:lnSpc>
              <a:buNone/>
            </a:pPr>
            <a:r>
              <a:rPr lang="ru-RU" sz="3200" kern="1200" dirty="0" smtClean="0">
                <a:solidFill>
                  <a:srgbClr val="002060"/>
                </a:solidFill>
              </a:rPr>
              <a:t>Опыт тарифной реформы 2002г.</a:t>
            </a:r>
          </a:p>
          <a:p>
            <a:pPr>
              <a:lnSpc>
                <a:spcPct val="90000"/>
              </a:lnSpc>
              <a:buNone/>
            </a:pPr>
            <a:r>
              <a:rPr lang="ru-RU" dirty="0" smtClean="0">
                <a:solidFill>
                  <a:srgbClr val="002060"/>
                </a:solidFill>
              </a:rPr>
              <a:t>Перспективы роста товарооборота</a:t>
            </a:r>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additive="base">
                                        <p:cTn id="7" dur="500" fill="hold"/>
                                        <p:tgtEl>
                                          <p:spTgt spid="1536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364">
                                            <p:txEl>
                                              <p:pRg st="1" end="1"/>
                                            </p:txEl>
                                          </p:spTgt>
                                        </p:tgtEl>
                                        <p:attrNameLst>
                                          <p:attrName>style.visibility</p:attrName>
                                        </p:attrNameLst>
                                      </p:cBhvr>
                                      <p:to>
                                        <p:strVal val="visible"/>
                                      </p:to>
                                    </p:set>
                                    <p:anim calcmode="lin" valueType="num">
                                      <p:cBhvr additive="base">
                                        <p:cTn id="13" dur="500" fill="hold"/>
                                        <p:tgtEl>
                                          <p:spTgt spid="1536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5364">
                                            <p:txEl>
                                              <p:pRg st="2" end="2"/>
                                            </p:txEl>
                                          </p:spTgt>
                                        </p:tgtEl>
                                        <p:attrNameLst>
                                          <p:attrName>style.visibility</p:attrName>
                                        </p:attrNameLst>
                                      </p:cBhvr>
                                      <p:to>
                                        <p:strVal val="visible"/>
                                      </p:to>
                                    </p:set>
                                    <p:anim calcmode="lin" valueType="num">
                                      <p:cBhvr additive="base">
                                        <p:cTn id="17" dur="500" fill="hold"/>
                                        <p:tgtEl>
                                          <p:spTgt spid="1536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36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5364">
                                            <p:txEl>
                                              <p:pRg st="3" end="3"/>
                                            </p:txEl>
                                          </p:spTgt>
                                        </p:tgtEl>
                                        <p:attrNameLst>
                                          <p:attrName>style.visibility</p:attrName>
                                        </p:attrNameLst>
                                      </p:cBhvr>
                                      <p:to>
                                        <p:strVal val="visible"/>
                                      </p:to>
                                    </p:set>
                                    <p:anim calcmode="lin" valueType="num">
                                      <p:cBhvr additive="base">
                                        <p:cTn id="23" dur="500" fill="hold"/>
                                        <p:tgtEl>
                                          <p:spTgt spid="1536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536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9A26A85E-3E76-4E13-BF8F-896D87EAB357}" type="slidenum">
              <a:rPr lang="ru-RU" sz="1400">
                <a:solidFill>
                  <a:srgbClr val="003399"/>
                </a:solidFill>
                <a:latin typeface="+mn-lt"/>
              </a:rPr>
              <a:pPr algn="r">
                <a:defRPr/>
              </a:pPr>
              <a:t>37</a:t>
            </a:fld>
            <a:endParaRPr lang="ru-RU" sz="1400">
              <a:solidFill>
                <a:srgbClr val="003399"/>
              </a:solidFill>
              <a:latin typeface="+mn-lt"/>
            </a:endParaRPr>
          </a:p>
        </p:txBody>
      </p:sp>
      <p:sp>
        <p:nvSpPr>
          <p:cNvPr id="20483" name="Rectangle 2"/>
          <p:cNvSpPr>
            <a:spLocks noGrp="1" noChangeArrowheads="1"/>
          </p:cNvSpPr>
          <p:nvPr>
            <p:ph type="title" idx="4294967295"/>
          </p:nvPr>
        </p:nvSpPr>
        <p:spPr>
          <a:xfrm>
            <a:off x="1524000" y="333375"/>
            <a:ext cx="7405688" cy="790575"/>
          </a:xfrm>
        </p:spPr>
        <p:txBody>
          <a:bodyPr/>
          <a:lstStyle/>
          <a:p>
            <a:pPr algn="l"/>
            <a:r>
              <a:rPr lang="ru-RU" sz="4000" dirty="0" smtClean="0"/>
              <a:t>Основные угрозы</a:t>
            </a:r>
          </a:p>
        </p:txBody>
      </p:sp>
      <p:sp>
        <p:nvSpPr>
          <p:cNvPr id="15364" name="Rectangle 3"/>
          <p:cNvSpPr>
            <a:spLocks noGrp="1" noChangeArrowheads="1"/>
          </p:cNvSpPr>
          <p:nvPr>
            <p:ph type="body" idx="4294967295"/>
          </p:nvPr>
        </p:nvSpPr>
        <p:spPr>
          <a:xfrm>
            <a:off x="323850" y="1844675"/>
            <a:ext cx="8424863" cy="4464050"/>
          </a:xfrm>
        </p:spPr>
        <p:txBody>
          <a:bodyPr/>
          <a:lstStyle/>
          <a:p>
            <a:pPr>
              <a:lnSpc>
                <a:spcPct val="150000"/>
              </a:lnSpc>
              <a:buFont typeface="Wingdings" pitchFamily="2" charset="2"/>
              <a:buNone/>
            </a:pPr>
            <a:r>
              <a:rPr lang="ru-RU" sz="3000" dirty="0" smtClean="0"/>
              <a:t>- повышение цен на отдельные товары и услуги</a:t>
            </a:r>
            <a:r>
              <a:rPr lang="en-GB" sz="3000" dirty="0" smtClean="0"/>
              <a:t>;</a:t>
            </a:r>
            <a:endParaRPr lang="ru-RU" sz="3000" dirty="0" smtClean="0"/>
          </a:p>
          <a:p>
            <a:pPr>
              <a:lnSpc>
                <a:spcPct val="150000"/>
              </a:lnSpc>
              <a:buNone/>
            </a:pPr>
            <a:r>
              <a:rPr lang="ru-RU" sz="3000" dirty="0" smtClean="0"/>
              <a:t>- издержки адаптации к функционированию в новых условиях хозяйствования (в краткосрочной перспективе?)</a:t>
            </a:r>
            <a:r>
              <a:rPr lang="en-GB" sz="3000" dirty="0" smtClean="0"/>
              <a:t>;</a:t>
            </a:r>
          </a:p>
          <a:p>
            <a:pPr>
              <a:lnSpc>
                <a:spcPct val="150000"/>
              </a:lnSpc>
              <a:buNone/>
            </a:pPr>
            <a:r>
              <a:rPr lang="ru-RU" dirty="0" smtClean="0"/>
              <a:t>- сокращение бюджетных доходов</a:t>
            </a:r>
            <a:endParaRPr lang="en-GB" sz="3000" dirty="0" smtClean="0"/>
          </a:p>
          <a:p>
            <a:pPr>
              <a:lnSpc>
                <a:spcPct val="150000"/>
              </a:lnSpc>
              <a:buFont typeface="Wingdings" pitchFamily="2" charset="2"/>
              <a:buNone/>
            </a:pPr>
            <a:r>
              <a:rPr lang="en-GB" sz="3000" dirty="0" smtClean="0"/>
              <a:t>- </a:t>
            </a:r>
            <a:r>
              <a:rPr lang="ru-RU" sz="3000" dirty="0" smtClean="0"/>
              <a:t>рост межрегиональных различий</a:t>
            </a:r>
            <a:endParaRPr lang="en-GB" sz="3000" dirty="0" smtClean="0"/>
          </a:p>
          <a:p>
            <a:pPr>
              <a:lnSpc>
                <a:spcPct val="90000"/>
              </a:lnSpc>
              <a:buFont typeface="Wingdings" pitchFamily="2" charset="2"/>
              <a:buNone/>
            </a:pPr>
            <a:endParaRPr lang="en-GB" dirty="0" smtClean="0"/>
          </a:p>
          <a:p>
            <a:pPr>
              <a:lnSpc>
                <a:spcPct val="90000"/>
              </a:lnSpc>
              <a:buFont typeface="Monotype Sorts" pitchFamily="2" charset="2"/>
              <a:buNone/>
            </a:pPr>
            <a:endParaRPr lang="ru-RU" dirty="0"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20F768A1-5AB3-4A1D-B43D-77D2AB19C613}" type="slidenum">
              <a:rPr lang="ru-RU" sz="1400">
                <a:solidFill>
                  <a:srgbClr val="003399"/>
                </a:solidFill>
                <a:latin typeface="+mn-lt"/>
              </a:rPr>
              <a:pPr algn="r">
                <a:defRPr/>
              </a:pPr>
              <a:t>38</a:t>
            </a:fld>
            <a:endParaRPr lang="ru-RU" sz="1400">
              <a:solidFill>
                <a:srgbClr val="003399"/>
              </a:solidFill>
              <a:latin typeface="+mn-lt"/>
            </a:endParaRPr>
          </a:p>
        </p:txBody>
      </p:sp>
      <p:sp>
        <p:nvSpPr>
          <p:cNvPr id="21507" name="Rectangle 2"/>
          <p:cNvSpPr>
            <a:spLocks noGrp="1" noChangeArrowheads="1"/>
          </p:cNvSpPr>
          <p:nvPr>
            <p:ph type="title" idx="4294967295"/>
          </p:nvPr>
        </p:nvSpPr>
        <p:spPr>
          <a:xfrm>
            <a:off x="1524000" y="333375"/>
            <a:ext cx="7405688" cy="790575"/>
          </a:xfrm>
        </p:spPr>
        <p:txBody>
          <a:bodyPr/>
          <a:lstStyle/>
          <a:p>
            <a:pPr marL="609600" indent="-609600" algn="l">
              <a:lnSpc>
                <a:spcPts val="4200"/>
              </a:lnSpc>
            </a:pPr>
            <a:r>
              <a:rPr lang="ru-RU" sz="4000" dirty="0" smtClean="0"/>
              <a:t>Важность «регионального измерения»</a:t>
            </a:r>
            <a:endParaRPr lang="en-US" sz="4000" dirty="0" smtClean="0"/>
          </a:p>
        </p:txBody>
      </p:sp>
      <p:sp>
        <p:nvSpPr>
          <p:cNvPr id="4100" name="Rectangle 3"/>
          <p:cNvSpPr>
            <a:spLocks noGrp="1" noChangeArrowheads="1"/>
          </p:cNvSpPr>
          <p:nvPr>
            <p:ph type="body" idx="4294967295"/>
          </p:nvPr>
        </p:nvSpPr>
        <p:spPr>
          <a:xfrm>
            <a:off x="395288" y="1916113"/>
            <a:ext cx="8748712" cy="4941887"/>
          </a:xfrm>
        </p:spPr>
        <p:txBody>
          <a:bodyPr/>
          <a:lstStyle/>
          <a:p>
            <a:pPr marL="609600" indent="-609600">
              <a:lnSpc>
                <a:spcPts val="4300"/>
              </a:lnSpc>
              <a:buFont typeface="Wingdings" pitchFamily="2" charset="2"/>
              <a:buNone/>
            </a:pPr>
            <a:r>
              <a:rPr lang="ru-RU" sz="3000" dirty="0" smtClean="0"/>
              <a:t>Существующие масштабы межрегиональных различий</a:t>
            </a:r>
            <a:endParaRPr lang="en-US" sz="3000" dirty="0" smtClean="0"/>
          </a:p>
          <a:p>
            <a:pPr marL="609600" indent="-609600">
              <a:buFont typeface="Monotype Sorts" pitchFamily="2" charset="2"/>
              <a:buNone/>
            </a:pPr>
            <a:endParaRPr lang="ru-RU" dirty="0"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r>
              <a:rPr lang="en-GB" sz="4000" dirty="0" smtClean="0"/>
              <a:t>Cross-regional differences</a:t>
            </a:r>
          </a:p>
        </p:txBody>
      </p:sp>
      <p:sp>
        <p:nvSpPr>
          <p:cNvPr id="3" name="Содержимое 2"/>
          <p:cNvSpPr>
            <a:spLocks noGrp="1"/>
          </p:cNvSpPr>
          <p:nvPr>
            <p:ph idx="1"/>
          </p:nvPr>
        </p:nvSpPr>
        <p:spPr>
          <a:xfrm>
            <a:off x="395536" y="1556792"/>
            <a:ext cx="8429625" cy="4441131"/>
          </a:xfrm>
        </p:spPr>
        <p:txBody>
          <a:bodyPr/>
          <a:lstStyle/>
          <a:p>
            <a:pPr algn="ctr">
              <a:buFont typeface="Wingdings" pitchFamily="2" charset="2"/>
              <a:buNone/>
            </a:pPr>
            <a:r>
              <a:rPr lang="en-GB" dirty="0" smtClean="0"/>
              <a:t>GRP per capita in 2004, 2007, 2010 (RUR) </a:t>
            </a:r>
            <a:endParaRPr lang="ru-RU" dirty="0" smtClean="0"/>
          </a:p>
        </p:txBody>
      </p:sp>
      <p:sp>
        <p:nvSpPr>
          <p:cNvPr id="4" name="Номер слайда 3"/>
          <p:cNvSpPr>
            <a:spLocks noGrp="1"/>
          </p:cNvSpPr>
          <p:nvPr>
            <p:ph type="sldNum" sz="quarter" idx="12"/>
          </p:nvPr>
        </p:nvSpPr>
        <p:spPr/>
        <p:txBody>
          <a:bodyPr/>
          <a:lstStyle/>
          <a:p>
            <a:pPr>
              <a:defRPr/>
            </a:pPr>
            <a:fld id="{ED456863-FB83-4D76-9168-795AC83AF180}" type="slidenum">
              <a:rPr lang="ru-RU" smtClean="0"/>
              <a:pPr>
                <a:defRPr/>
              </a:pPr>
              <a:t>39</a:t>
            </a:fld>
            <a:endParaRPr lang="ru-RU"/>
          </a:p>
        </p:txBody>
      </p:sp>
      <p:graphicFrame>
        <p:nvGraphicFramePr>
          <p:cNvPr id="6" name="Таблица 5"/>
          <p:cNvGraphicFramePr>
            <a:graphicFrameLocks noGrp="1"/>
          </p:cNvGraphicFramePr>
          <p:nvPr/>
        </p:nvGraphicFramePr>
        <p:xfrm>
          <a:off x="395536" y="2060848"/>
          <a:ext cx="8280919" cy="4480560"/>
        </p:xfrm>
        <a:graphic>
          <a:graphicData uri="http://schemas.openxmlformats.org/drawingml/2006/table">
            <a:tbl>
              <a:tblPr firstRow="1" bandRow="1">
                <a:tableStyleId>{5C22544A-7EE6-4342-B048-85BDC9FD1C3A}</a:tableStyleId>
              </a:tblPr>
              <a:tblGrid>
                <a:gridCol w="2619264"/>
                <a:gridCol w="1480631"/>
                <a:gridCol w="2090512"/>
                <a:gridCol w="2090512"/>
              </a:tblGrid>
              <a:tr h="926307">
                <a:tc>
                  <a:txBody>
                    <a:bodyPr/>
                    <a:lstStyle/>
                    <a:p>
                      <a:r>
                        <a:rPr lang="en-US" sz="2800" dirty="0" smtClean="0">
                          <a:solidFill>
                            <a:srgbClr val="002060"/>
                          </a:solidFill>
                        </a:rPr>
                        <a:t>Russian</a:t>
                      </a:r>
                      <a:r>
                        <a:rPr lang="en-US" sz="2800" baseline="0" dirty="0" smtClean="0">
                          <a:solidFill>
                            <a:srgbClr val="002060"/>
                          </a:solidFill>
                        </a:rPr>
                        <a:t> Federation</a:t>
                      </a:r>
                      <a:endParaRPr lang="ru-RU" sz="2800" dirty="0">
                        <a:solidFill>
                          <a:srgbClr val="002060"/>
                        </a:solidFill>
                      </a:endParaRPr>
                    </a:p>
                  </a:txBody>
                  <a:tcPr/>
                </a:tc>
                <a:tc>
                  <a:txBody>
                    <a:bodyPr/>
                    <a:lstStyle/>
                    <a:p>
                      <a:pPr algn="ctr"/>
                      <a:r>
                        <a:rPr lang="en-US" sz="2800" dirty="0" smtClean="0">
                          <a:solidFill>
                            <a:srgbClr val="002060"/>
                          </a:solidFill>
                        </a:rPr>
                        <a:t>97865</a:t>
                      </a:r>
                      <a:endParaRPr lang="ru-RU" sz="2800" dirty="0">
                        <a:solidFill>
                          <a:srgbClr val="002060"/>
                        </a:solidFill>
                      </a:endParaRPr>
                    </a:p>
                  </a:txBody>
                  <a:tcPr/>
                </a:tc>
                <a:tc>
                  <a:txBody>
                    <a:bodyPr/>
                    <a:lstStyle/>
                    <a:p>
                      <a:pPr algn="ctr"/>
                      <a:r>
                        <a:rPr lang="en-US" sz="2800" dirty="0" smtClean="0">
                          <a:solidFill>
                            <a:srgbClr val="002060"/>
                          </a:solidFill>
                        </a:rPr>
                        <a:t>198817</a:t>
                      </a:r>
                      <a:endParaRPr lang="ru-RU" sz="2800" dirty="0">
                        <a:solidFill>
                          <a:srgbClr val="002060"/>
                        </a:solidFill>
                      </a:endParaRPr>
                    </a:p>
                  </a:txBody>
                  <a:tcPr/>
                </a:tc>
                <a:tc>
                  <a:txBody>
                    <a:bodyPr/>
                    <a:lstStyle/>
                    <a:p>
                      <a:pPr algn="ctr"/>
                      <a:r>
                        <a:rPr lang="en-US" sz="2800" dirty="0" smtClean="0">
                          <a:solidFill>
                            <a:srgbClr val="002060"/>
                          </a:solidFill>
                        </a:rPr>
                        <a:t>261730</a:t>
                      </a:r>
                      <a:endParaRPr lang="ru-RU" sz="2800" dirty="0">
                        <a:solidFill>
                          <a:srgbClr val="002060"/>
                        </a:solidFill>
                      </a:endParaRPr>
                    </a:p>
                  </a:txBody>
                  <a:tcPr/>
                </a:tc>
              </a:tr>
              <a:tr h="926307">
                <a:tc>
                  <a:txBody>
                    <a:bodyPr/>
                    <a:lstStyle/>
                    <a:p>
                      <a:r>
                        <a:rPr lang="en-GB" sz="2800" dirty="0" err="1" smtClean="0">
                          <a:solidFill>
                            <a:srgbClr val="002060"/>
                          </a:solidFill>
                        </a:rPr>
                        <a:t>T’jumenskaja</a:t>
                      </a:r>
                      <a:r>
                        <a:rPr lang="en-GB" sz="2800" dirty="0" smtClean="0">
                          <a:solidFill>
                            <a:srgbClr val="002060"/>
                          </a:solidFill>
                        </a:rPr>
                        <a:t> province</a:t>
                      </a:r>
                      <a:endParaRPr lang="ru-RU" sz="2800" dirty="0">
                        <a:solidFill>
                          <a:srgbClr val="002060"/>
                        </a:solidFill>
                      </a:endParaRPr>
                    </a:p>
                  </a:txBody>
                  <a:tcPr/>
                </a:tc>
                <a:tc>
                  <a:txBody>
                    <a:bodyPr/>
                    <a:lstStyle/>
                    <a:p>
                      <a:pPr algn="ctr"/>
                      <a:r>
                        <a:rPr lang="en-US" sz="2800" dirty="0" smtClean="0">
                          <a:solidFill>
                            <a:srgbClr val="002060"/>
                          </a:solidFill>
                        </a:rPr>
                        <a:t>465849</a:t>
                      </a:r>
                      <a:endParaRPr lang="ru-RU" sz="2800" dirty="0">
                        <a:solidFill>
                          <a:srgbClr val="002060"/>
                        </a:solidFill>
                      </a:endParaRPr>
                    </a:p>
                  </a:txBody>
                  <a:tcPr/>
                </a:tc>
                <a:tc>
                  <a:txBody>
                    <a:bodyPr/>
                    <a:lstStyle/>
                    <a:p>
                      <a:pPr algn="ctr"/>
                      <a:r>
                        <a:rPr lang="en-US" sz="2800" dirty="0" smtClean="0">
                          <a:solidFill>
                            <a:srgbClr val="002060"/>
                          </a:solidFill>
                        </a:rPr>
                        <a:t>829155</a:t>
                      </a:r>
                      <a:endParaRPr lang="ru-RU" sz="2800" dirty="0">
                        <a:solidFill>
                          <a:srgbClr val="002060"/>
                        </a:solidFill>
                      </a:endParaRPr>
                    </a:p>
                  </a:txBody>
                  <a:tcPr/>
                </a:tc>
                <a:tc>
                  <a:txBody>
                    <a:bodyPr/>
                    <a:lstStyle/>
                    <a:p>
                      <a:pPr algn="ctr"/>
                      <a:r>
                        <a:rPr lang="en-US" sz="2800" dirty="0" smtClean="0">
                          <a:solidFill>
                            <a:srgbClr val="002060"/>
                          </a:solidFill>
                        </a:rPr>
                        <a:t>971764</a:t>
                      </a:r>
                      <a:endParaRPr lang="ru-RU" sz="2800" dirty="0">
                        <a:solidFill>
                          <a:srgbClr val="002060"/>
                        </a:solidFill>
                      </a:endParaRPr>
                    </a:p>
                  </a:txBody>
                  <a:tcPr/>
                </a:tc>
              </a:tr>
              <a:tr h="507975">
                <a:tc>
                  <a:txBody>
                    <a:bodyPr/>
                    <a:lstStyle/>
                    <a:p>
                      <a:r>
                        <a:rPr lang="en-GB" sz="2800" dirty="0" smtClean="0">
                          <a:solidFill>
                            <a:srgbClr val="002060"/>
                          </a:solidFill>
                        </a:rPr>
                        <a:t>Moscow</a:t>
                      </a:r>
                      <a:endParaRPr lang="ru-RU" sz="2800" dirty="0">
                        <a:solidFill>
                          <a:srgbClr val="002060"/>
                        </a:solidFill>
                      </a:endParaRPr>
                    </a:p>
                  </a:txBody>
                  <a:tcPr/>
                </a:tc>
                <a:tc>
                  <a:txBody>
                    <a:bodyPr/>
                    <a:lstStyle/>
                    <a:p>
                      <a:pPr algn="ctr"/>
                      <a:r>
                        <a:rPr lang="en-US" sz="2800" dirty="0" smtClean="0">
                          <a:solidFill>
                            <a:srgbClr val="002060"/>
                          </a:solidFill>
                        </a:rPr>
                        <a:t>274379</a:t>
                      </a:r>
                      <a:endParaRPr lang="ru-RU" sz="2800" dirty="0">
                        <a:solidFill>
                          <a:srgbClr val="002060"/>
                        </a:solidFill>
                      </a:endParaRPr>
                    </a:p>
                  </a:txBody>
                  <a:tcPr/>
                </a:tc>
                <a:tc>
                  <a:txBody>
                    <a:bodyPr/>
                    <a:lstStyle/>
                    <a:p>
                      <a:pPr algn="ctr"/>
                      <a:r>
                        <a:rPr lang="en-US" sz="2800" dirty="0" smtClean="0">
                          <a:solidFill>
                            <a:srgbClr val="002060"/>
                          </a:solidFill>
                        </a:rPr>
                        <a:t>643733</a:t>
                      </a:r>
                      <a:endParaRPr lang="ru-RU" sz="2800" dirty="0">
                        <a:solidFill>
                          <a:srgbClr val="002060"/>
                        </a:solidFill>
                      </a:endParaRPr>
                    </a:p>
                  </a:txBody>
                  <a:tcPr/>
                </a:tc>
                <a:tc>
                  <a:txBody>
                    <a:bodyPr/>
                    <a:lstStyle/>
                    <a:p>
                      <a:pPr algn="ctr"/>
                      <a:r>
                        <a:rPr lang="en-US" sz="2800" dirty="0" smtClean="0">
                          <a:solidFill>
                            <a:srgbClr val="002060"/>
                          </a:solidFill>
                        </a:rPr>
                        <a:t>730643</a:t>
                      </a:r>
                      <a:endParaRPr lang="ru-RU" sz="2800" dirty="0">
                        <a:solidFill>
                          <a:srgbClr val="002060"/>
                        </a:solidFill>
                      </a:endParaRPr>
                    </a:p>
                  </a:txBody>
                  <a:tcPr/>
                </a:tc>
              </a:tr>
              <a:tr h="507975">
                <a:tc>
                  <a:txBody>
                    <a:bodyPr/>
                    <a:lstStyle/>
                    <a:p>
                      <a:r>
                        <a:rPr lang="en-GB" sz="2800" dirty="0" err="1" smtClean="0">
                          <a:solidFill>
                            <a:srgbClr val="002060"/>
                          </a:solidFill>
                        </a:rPr>
                        <a:t>Tyva</a:t>
                      </a:r>
                      <a:endParaRPr lang="ru-RU" sz="2800" dirty="0">
                        <a:solidFill>
                          <a:srgbClr val="002060"/>
                        </a:solidFill>
                      </a:endParaRPr>
                    </a:p>
                  </a:txBody>
                  <a:tcPr/>
                </a:tc>
                <a:tc>
                  <a:txBody>
                    <a:bodyPr/>
                    <a:lstStyle/>
                    <a:p>
                      <a:pPr algn="ctr"/>
                      <a:r>
                        <a:rPr lang="en-US" sz="2800" dirty="0" smtClean="0">
                          <a:solidFill>
                            <a:srgbClr val="002060"/>
                          </a:solidFill>
                        </a:rPr>
                        <a:t>32042</a:t>
                      </a:r>
                      <a:endParaRPr lang="ru-RU" sz="2800" dirty="0">
                        <a:solidFill>
                          <a:srgbClr val="002060"/>
                        </a:solidFill>
                      </a:endParaRPr>
                    </a:p>
                  </a:txBody>
                  <a:tcPr/>
                </a:tc>
                <a:tc>
                  <a:txBody>
                    <a:bodyPr/>
                    <a:lstStyle/>
                    <a:p>
                      <a:pPr algn="ctr"/>
                      <a:r>
                        <a:rPr lang="en-US" sz="2800" dirty="0" smtClean="0">
                          <a:solidFill>
                            <a:srgbClr val="002060"/>
                          </a:solidFill>
                        </a:rPr>
                        <a:t>63686</a:t>
                      </a:r>
                      <a:endParaRPr lang="ru-RU" sz="2800" dirty="0">
                        <a:solidFill>
                          <a:srgbClr val="002060"/>
                        </a:solidFill>
                      </a:endParaRPr>
                    </a:p>
                  </a:txBody>
                  <a:tcPr/>
                </a:tc>
                <a:tc>
                  <a:txBody>
                    <a:bodyPr/>
                    <a:lstStyle/>
                    <a:p>
                      <a:pPr algn="ctr"/>
                      <a:r>
                        <a:rPr lang="en-US" sz="2800" dirty="0" smtClean="0">
                          <a:solidFill>
                            <a:srgbClr val="002060"/>
                          </a:solidFill>
                        </a:rPr>
                        <a:t>99783</a:t>
                      </a:r>
                      <a:endParaRPr lang="ru-RU" sz="2800" dirty="0">
                        <a:solidFill>
                          <a:srgbClr val="002060"/>
                        </a:solidFill>
                      </a:endParaRPr>
                    </a:p>
                  </a:txBody>
                  <a:tcPr/>
                </a:tc>
              </a:tr>
              <a:tr h="507975">
                <a:tc>
                  <a:txBody>
                    <a:bodyPr/>
                    <a:lstStyle/>
                    <a:p>
                      <a:r>
                        <a:rPr lang="en-GB" sz="2800" dirty="0" err="1" smtClean="0">
                          <a:solidFill>
                            <a:srgbClr val="002060"/>
                          </a:solidFill>
                        </a:rPr>
                        <a:t>Ingushetija</a:t>
                      </a:r>
                      <a:endParaRPr lang="ru-RU" sz="2800" dirty="0">
                        <a:solidFill>
                          <a:srgbClr val="002060"/>
                        </a:solidFill>
                      </a:endParaRPr>
                    </a:p>
                  </a:txBody>
                  <a:tcPr/>
                </a:tc>
                <a:tc>
                  <a:txBody>
                    <a:bodyPr/>
                    <a:lstStyle/>
                    <a:p>
                      <a:pPr algn="ctr"/>
                      <a:r>
                        <a:rPr lang="en-US" sz="2800" dirty="0" smtClean="0">
                          <a:solidFill>
                            <a:srgbClr val="002060"/>
                          </a:solidFill>
                        </a:rPr>
                        <a:t>12976</a:t>
                      </a:r>
                      <a:endParaRPr lang="ru-RU" sz="2800" dirty="0">
                        <a:solidFill>
                          <a:srgbClr val="002060"/>
                        </a:solidFill>
                      </a:endParaRPr>
                    </a:p>
                  </a:txBody>
                  <a:tcPr/>
                </a:tc>
                <a:tc>
                  <a:txBody>
                    <a:bodyPr/>
                    <a:lstStyle/>
                    <a:p>
                      <a:pPr algn="ctr"/>
                      <a:r>
                        <a:rPr lang="en-US" sz="2800" dirty="0" smtClean="0">
                          <a:solidFill>
                            <a:srgbClr val="002060"/>
                          </a:solidFill>
                        </a:rPr>
                        <a:t>29904</a:t>
                      </a:r>
                      <a:endParaRPr lang="ru-RU" sz="2800" dirty="0">
                        <a:solidFill>
                          <a:srgbClr val="002060"/>
                        </a:solidFill>
                      </a:endParaRPr>
                    </a:p>
                  </a:txBody>
                  <a:tcPr/>
                </a:tc>
                <a:tc>
                  <a:txBody>
                    <a:bodyPr/>
                    <a:lstStyle/>
                    <a:p>
                      <a:pPr algn="ctr"/>
                      <a:r>
                        <a:rPr lang="en-US" sz="2800" dirty="0" smtClean="0">
                          <a:solidFill>
                            <a:srgbClr val="002060"/>
                          </a:solidFill>
                        </a:rPr>
                        <a:t>52657</a:t>
                      </a:r>
                      <a:endParaRPr lang="ru-RU" sz="2800" dirty="0">
                        <a:solidFill>
                          <a:srgbClr val="002060"/>
                        </a:solidFill>
                      </a:endParaRPr>
                    </a:p>
                  </a:txBody>
                  <a:tcPr/>
                </a:tc>
              </a:tr>
              <a:tr h="507975">
                <a:tc>
                  <a:txBody>
                    <a:bodyPr/>
                    <a:lstStyle/>
                    <a:p>
                      <a:r>
                        <a:rPr lang="en-US" sz="2800" dirty="0" smtClean="0">
                          <a:solidFill>
                            <a:srgbClr val="002060"/>
                          </a:solidFill>
                        </a:rPr>
                        <a:t>St.Petersburg</a:t>
                      </a:r>
                      <a:endParaRPr lang="ru-RU" sz="2800" dirty="0">
                        <a:solidFill>
                          <a:srgbClr val="002060"/>
                        </a:solidFill>
                      </a:endParaRPr>
                    </a:p>
                  </a:txBody>
                  <a:tcPr/>
                </a:tc>
                <a:tc>
                  <a:txBody>
                    <a:bodyPr/>
                    <a:lstStyle/>
                    <a:p>
                      <a:pPr algn="ctr"/>
                      <a:r>
                        <a:rPr lang="en-US" sz="2800" dirty="0" smtClean="0">
                          <a:solidFill>
                            <a:srgbClr val="002060"/>
                          </a:solidFill>
                        </a:rPr>
                        <a:t>117596</a:t>
                      </a:r>
                      <a:endParaRPr lang="ru-RU" sz="2800" dirty="0">
                        <a:solidFill>
                          <a:srgbClr val="002060"/>
                        </a:solidFill>
                      </a:endParaRPr>
                    </a:p>
                  </a:txBody>
                  <a:tcPr/>
                </a:tc>
                <a:tc>
                  <a:txBody>
                    <a:bodyPr/>
                    <a:lstStyle/>
                    <a:p>
                      <a:pPr algn="ctr"/>
                      <a:r>
                        <a:rPr lang="en-US" sz="2800" dirty="0" smtClean="0">
                          <a:solidFill>
                            <a:srgbClr val="002060"/>
                          </a:solidFill>
                        </a:rPr>
                        <a:t>245023</a:t>
                      </a:r>
                      <a:endParaRPr lang="ru-RU" sz="2800" dirty="0">
                        <a:solidFill>
                          <a:srgbClr val="002060"/>
                        </a:solidFill>
                      </a:endParaRPr>
                    </a:p>
                  </a:txBody>
                  <a:tcPr/>
                </a:tc>
                <a:tc>
                  <a:txBody>
                    <a:bodyPr/>
                    <a:lstStyle/>
                    <a:p>
                      <a:pPr algn="ctr"/>
                      <a:r>
                        <a:rPr lang="en-US" sz="2800" dirty="0" smtClean="0">
                          <a:solidFill>
                            <a:srgbClr val="002060"/>
                          </a:solidFill>
                        </a:rPr>
                        <a:t>342968</a:t>
                      </a:r>
                      <a:endParaRPr lang="ru-RU" sz="2800" dirty="0">
                        <a:solidFill>
                          <a:srgbClr val="002060"/>
                        </a:solidFill>
                      </a:endParaRPr>
                    </a:p>
                  </a:txBody>
                  <a:tcPr/>
                </a:tc>
              </a:tr>
              <a:tr h="507975">
                <a:tc>
                  <a:txBody>
                    <a:bodyPr/>
                    <a:lstStyle/>
                    <a:p>
                      <a:r>
                        <a:rPr lang="en-US" sz="2800" dirty="0" smtClean="0">
                          <a:solidFill>
                            <a:srgbClr val="002060"/>
                          </a:solidFill>
                        </a:rPr>
                        <a:t>Len. province</a:t>
                      </a:r>
                      <a:endParaRPr lang="ru-RU" sz="2800" dirty="0">
                        <a:solidFill>
                          <a:srgbClr val="002060"/>
                        </a:solidFill>
                      </a:endParaRPr>
                    </a:p>
                  </a:txBody>
                  <a:tcPr/>
                </a:tc>
                <a:tc>
                  <a:txBody>
                    <a:bodyPr/>
                    <a:lstStyle/>
                    <a:p>
                      <a:pPr algn="ctr"/>
                      <a:r>
                        <a:rPr lang="en-US" sz="2800" dirty="0" smtClean="0">
                          <a:solidFill>
                            <a:srgbClr val="002060"/>
                          </a:solidFill>
                        </a:rPr>
                        <a:t>100485</a:t>
                      </a:r>
                      <a:endParaRPr lang="ru-RU" sz="2800" dirty="0">
                        <a:solidFill>
                          <a:srgbClr val="002060"/>
                        </a:solidFill>
                      </a:endParaRPr>
                    </a:p>
                  </a:txBody>
                  <a:tcPr/>
                </a:tc>
                <a:tc>
                  <a:txBody>
                    <a:bodyPr/>
                    <a:lstStyle/>
                    <a:p>
                      <a:pPr algn="ctr"/>
                      <a:r>
                        <a:rPr lang="en-US" sz="2800" dirty="0" smtClean="0">
                          <a:solidFill>
                            <a:srgbClr val="002060"/>
                          </a:solidFill>
                        </a:rPr>
                        <a:t>188946</a:t>
                      </a:r>
                      <a:endParaRPr lang="ru-RU" sz="2800" dirty="0">
                        <a:solidFill>
                          <a:srgbClr val="002060"/>
                        </a:solidFill>
                      </a:endParaRPr>
                    </a:p>
                  </a:txBody>
                  <a:tcPr/>
                </a:tc>
                <a:tc>
                  <a:txBody>
                    <a:bodyPr/>
                    <a:lstStyle/>
                    <a:p>
                      <a:pPr algn="ctr"/>
                      <a:r>
                        <a:rPr lang="en-US" sz="2800" dirty="0" smtClean="0">
                          <a:solidFill>
                            <a:srgbClr val="002060"/>
                          </a:solidFill>
                        </a:rPr>
                        <a:t>200077</a:t>
                      </a:r>
                      <a:endParaRPr lang="ru-RU" sz="2800" dirty="0">
                        <a:solidFill>
                          <a:srgbClr val="002060"/>
                        </a:solidFill>
                      </a:endParaRPr>
                    </a:p>
                  </a:txBody>
                  <a:tcPr/>
                </a:tc>
              </a:tr>
            </a:tbl>
          </a:graphicData>
        </a:graphic>
      </p:graphicFrame>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8МК_ВТО_16 12 11 79.jpg"/>
          <p:cNvPicPr>
            <a:picLocks noGrp="1" noChangeAspect="1"/>
          </p:cNvPicPr>
          <p:nvPr>
            <p:ph idx="1"/>
          </p:nvPr>
        </p:nvPicPr>
        <p:blipFill>
          <a:blip r:embed="rId3" cstate="print"/>
          <a:srcRect l="4997" t="9828" r="-434" b="16682"/>
          <a:stretch>
            <a:fillRect/>
          </a:stretch>
        </p:blipFill>
        <p:spPr>
          <a:xfrm>
            <a:off x="0" y="-747464"/>
            <a:ext cx="9144000" cy="7605464"/>
          </a:xfrm>
        </p:spPr>
      </p:pic>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112BD359-2AAC-432F-BD6E-04F524776695}" type="slidenum">
              <a:rPr lang="ru-RU" smtClean="0"/>
              <a:pPr>
                <a:defRPr/>
              </a:pPr>
              <a:t>4</a:t>
            </a:fld>
            <a:endParaRPr lang="ru-RU"/>
          </a:p>
        </p:txBody>
      </p:sp>
    </p:spTree>
  </p:cSld>
  <p:clrMapOvr>
    <a:masterClrMapping/>
  </p:clrMapOvr>
  <p:transition>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xfrm>
            <a:off x="1524000" y="0"/>
            <a:ext cx="6954838" cy="950913"/>
          </a:xfrm>
        </p:spPr>
        <p:txBody>
          <a:bodyPr/>
          <a:lstStyle/>
          <a:p>
            <a:r>
              <a:rPr lang="en-US" sz="3200"/>
              <a:t>Trading Federal Okrugs  </a:t>
            </a:r>
            <a:endParaRPr lang="ru-RU" sz="3200"/>
          </a:p>
        </p:txBody>
      </p:sp>
      <p:graphicFrame>
        <p:nvGraphicFramePr>
          <p:cNvPr id="550989" name="Group 77"/>
          <p:cNvGraphicFramePr>
            <a:graphicFrameLocks noGrp="1"/>
          </p:cNvGraphicFramePr>
          <p:nvPr/>
        </p:nvGraphicFramePr>
        <p:xfrm>
          <a:off x="323528" y="1916832"/>
          <a:ext cx="8424935" cy="4620230"/>
        </p:xfrm>
        <a:graphic>
          <a:graphicData uri="http://schemas.openxmlformats.org/drawingml/2006/table">
            <a:tbl>
              <a:tblPr/>
              <a:tblGrid>
                <a:gridCol w="3690653"/>
                <a:gridCol w="1998709"/>
                <a:gridCol w="2735573"/>
              </a:tblGrid>
              <a:tr h="505430">
                <a:tc rowSpan="2">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2010</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Share in all-Russia foreign trade</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r>
              <a:tr h="436373">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Export</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Import</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North-west</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9.3</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17.4</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Central Region</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40.8</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57.6</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South</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2.7</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4.3</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charset="0"/>
                        </a:rPr>
                        <a:t>North-Caucasus</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0.2</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0.6</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Volga region</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11.8</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4.6</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Ural  </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15.0</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3.8</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Siberia</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9.5</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3.2</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373">
                <a:tc>
                  <a:txBody>
                    <a:bodyPr/>
                    <a:lstStyle/>
                    <a:p>
                      <a:pPr marL="0" marR="0" lvl="0" indent="0" algn="l"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rPr>
                        <a:t>Far East</a:t>
                      </a:r>
                      <a:endParaRPr kumimoji="0" lang="ru-RU" sz="2400" b="0" i="0" u="none" strike="noStrike" cap="none" normalizeH="0" baseline="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4.7</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8ABD"/>
                        </a:buClr>
                        <a:buSzPct val="70000"/>
                        <a:buFont typeface="Wingdings" pitchFamily="2" charset="2"/>
                        <a:buNone/>
                        <a:tabLst/>
                      </a:pPr>
                      <a:r>
                        <a:rPr kumimoji="0" lang="en-US"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rPr>
                        <a:t>3.4</a:t>
                      </a:r>
                      <a:endParaRPr kumimoji="0" lang="ru-RU" sz="2400" b="0" i="0" u="none" strike="noStrike" cap="none" normalizeH="0" baseline="0" dirty="0" smtClean="0">
                        <a:ln>
                          <a:noFill/>
                        </a:ln>
                        <a:solidFill>
                          <a:srgbClr val="002060"/>
                        </a:solidFill>
                        <a:effectLst/>
                        <a:latin typeface="Arial Unicode MS" pitchFamily="34" charset="-128"/>
                        <a:ea typeface="Arial Unicode MS" pitchFamily="34"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333375"/>
            <a:ext cx="7560840" cy="790575"/>
          </a:xfrm>
        </p:spPr>
        <p:txBody>
          <a:bodyPr/>
          <a:lstStyle/>
          <a:p>
            <a:r>
              <a:rPr lang="ru-RU" sz="2800" dirty="0" smtClean="0"/>
              <a:t>Объем иностранных инвестиций в </a:t>
            </a:r>
            <a:r>
              <a:rPr lang="ru-RU" sz="2800" dirty="0" smtClean="0"/>
              <a:t>расчете </a:t>
            </a:r>
            <a:r>
              <a:rPr lang="ru-RU" sz="2800" dirty="0" smtClean="0"/>
              <a:t>на 1 жителя субъекта </a:t>
            </a:r>
            <a:r>
              <a:rPr lang="ru-RU" sz="2800" dirty="0" smtClean="0"/>
              <a:t>РФ (2011, доллары </a:t>
            </a:r>
            <a:r>
              <a:rPr lang="ru-RU" sz="2800" dirty="0" smtClean="0"/>
              <a:t>США)</a:t>
            </a:r>
            <a:endParaRPr lang="ru-RU" sz="2800" dirty="0"/>
          </a:p>
        </p:txBody>
      </p:sp>
      <p:graphicFrame>
        <p:nvGraphicFramePr>
          <p:cNvPr id="6" name="Содержимое 5"/>
          <p:cNvGraphicFramePr>
            <a:graphicFrameLocks noGrp="1"/>
          </p:cNvGraphicFramePr>
          <p:nvPr>
            <p:ph idx="1"/>
          </p:nvPr>
        </p:nvGraphicFramePr>
        <p:xfrm>
          <a:off x="0" y="1628800"/>
          <a:ext cx="9144000" cy="5006780"/>
        </p:xfrm>
        <a:graphic>
          <a:graphicData uri="http://schemas.openxmlformats.org/drawingml/2006/table">
            <a:tbl>
              <a:tblPr firstRow="1" bandRow="1">
                <a:tableStyleId>{5C22544A-7EE6-4342-B048-85BDC9FD1C3A}</a:tableStyleId>
              </a:tblPr>
              <a:tblGrid>
                <a:gridCol w="3048000"/>
                <a:gridCol w="3048000"/>
                <a:gridCol w="3048000"/>
              </a:tblGrid>
              <a:tr h="397037">
                <a:tc>
                  <a:txBody>
                    <a:bodyPr/>
                    <a:lstStyle/>
                    <a:p>
                      <a:endParaRPr lang="ru-RU" dirty="0">
                        <a:solidFill>
                          <a:srgbClr val="002060"/>
                        </a:solidFill>
                      </a:endParaRPr>
                    </a:p>
                  </a:txBody>
                  <a:tcPr/>
                </a:tc>
                <a:tc>
                  <a:txBody>
                    <a:bodyPr/>
                    <a:lstStyle/>
                    <a:p>
                      <a:pPr algn="ctr"/>
                      <a:r>
                        <a:rPr lang="ru-RU" sz="2400" dirty="0" smtClean="0">
                          <a:solidFill>
                            <a:srgbClr val="002060"/>
                          </a:solidFill>
                        </a:rPr>
                        <a:t>Всего</a:t>
                      </a:r>
                      <a:endParaRPr lang="ru-RU" sz="2400" dirty="0">
                        <a:solidFill>
                          <a:srgbClr val="002060"/>
                        </a:solidFill>
                      </a:endParaRPr>
                    </a:p>
                  </a:txBody>
                  <a:tcPr/>
                </a:tc>
                <a:tc>
                  <a:txBody>
                    <a:bodyPr/>
                    <a:lstStyle/>
                    <a:p>
                      <a:pPr algn="ctr"/>
                      <a:r>
                        <a:rPr lang="ru-RU" sz="2400" dirty="0" smtClean="0">
                          <a:solidFill>
                            <a:srgbClr val="002060"/>
                          </a:solidFill>
                        </a:rPr>
                        <a:t>ПЗИ</a:t>
                      </a:r>
                      <a:endParaRPr lang="ru-RU" sz="2400" dirty="0">
                        <a:solidFill>
                          <a:srgbClr val="002060"/>
                        </a:solidFill>
                      </a:endParaRPr>
                    </a:p>
                  </a:txBody>
                  <a:tcPr/>
                </a:tc>
              </a:tr>
              <a:tr h="725915">
                <a:tc>
                  <a:txBody>
                    <a:bodyPr/>
                    <a:lstStyle/>
                    <a:p>
                      <a:r>
                        <a:rPr lang="ru-RU" sz="2400" dirty="0" smtClean="0">
                          <a:solidFill>
                            <a:srgbClr val="002060"/>
                          </a:solidFill>
                        </a:rPr>
                        <a:t>Москва</a:t>
                      </a:r>
                      <a:endParaRPr lang="ru-RU" sz="2400" dirty="0">
                        <a:solidFill>
                          <a:srgbClr val="002060"/>
                        </a:solidFill>
                      </a:endParaRPr>
                    </a:p>
                  </a:txBody>
                  <a:tcPr/>
                </a:tc>
                <a:tc>
                  <a:txBody>
                    <a:bodyPr/>
                    <a:lstStyle/>
                    <a:p>
                      <a:pPr algn="ctr"/>
                      <a:r>
                        <a:rPr lang="ru-RU" sz="2400" dirty="0" smtClean="0">
                          <a:solidFill>
                            <a:srgbClr val="002060"/>
                          </a:solidFill>
                        </a:rPr>
                        <a:t>10664,8</a:t>
                      </a:r>
                      <a:endParaRPr lang="ru-RU" sz="2400" dirty="0">
                        <a:solidFill>
                          <a:srgbClr val="002060"/>
                        </a:solidFill>
                      </a:endParaRPr>
                    </a:p>
                  </a:txBody>
                  <a:tcPr/>
                </a:tc>
                <a:tc>
                  <a:txBody>
                    <a:bodyPr/>
                    <a:lstStyle/>
                    <a:p>
                      <a:pPr algn="ctr"/>
                      <a:r>
                        <a:rPr lang="ru-RU" sz="2400" dirty="0" smtClean="0">
                          <a:solidFill>
                            <a:srgbClr val="002060"/>
                          </a:solidFill>
                        </a:rPr>
                        <a:t>346,4</a:t>
                      </a:r>
                      <a:endParaRPr lang="ru-RU" sz="2400" dirty="0">
                        <a:solidFill>
                          <a:srgbClr val="002060"/>
                        </a:solidFill>
                      </a:endParaRPr>
                    </a:p>
                  </a:txBody>
                  <a:tcPr/>
                </a:tc>
              </a:tr>
              <a:tr h="725915">
                <a:tc>
                  <a:txBody>
                    <a:bodyPr/>
                    <a:lstStyle/>
                    <a:p>
                      <a:r>
                        <a:rPr lang="ru-RU" sz="2400" dirty="0" smtClean="0">
                          <a:solidFill>
                            <a:srgbClr val="002060"/>
                          </a:solidFill>
                        </a:rPr>
                        <a:t>Орловская обл.</a:t>
                      </a:r>
                    </a:p>
                  </a:txBody>
                  <a:tcPr/>
                </a:tc>
                <a:tc>
                  <a:txBody>
                    <a:bodyPr/>
                    <a:lstStyle/>
                    <a:p>
                      <a:pPr algn="ctr"/>
                      <a:r>
                        <a:rPr lang="ru-RU" sz="2400" dirty="0" smtClean="0">
                          <a:solidFill>
                            <a:srgbClr val="002060"/>
                          </a:solidFill>
                        </a:rPr>
                        <a:t>20,3</a:t>
                      </a:r>
                      <a:endParaRPr lang="ru-RU" sz="2400" dirty="0">
                        <a:solidFill>
                          <a:srgbClr val="002060"/>
                        </a:solidFill>
                      </a:endParaRPr>
                    </a:p>
                  </a:txBody>
                  <a:tcPr/>
                </a:tc>
                <a:tc>
                  <a:txBody>
                    <a:bodyPr/>
                    <a:lstStyle/>
                    <a:p>
                      <a:pPr algn="ctr"/>
                      <a:r>
                        <a:rPr lang="ru-RU" sz="2400" dirty="0" smtClean="0">
                          <a:solidFill>
                            <a:srgbClr val="002060"/>
                          </a:solidFill>
                        </a:rPr>
                        <a:t>4,7</a:t>
                      </a:r>
                      <a:endParaRPr lang="ru-RU" sz="2400" dirty="0">
                        <a:solidFill>
                          <a:srgbClr val="002060"/>
                        </a:solidFill>
                      </a:endParaRPr>
                    </a:p>
                  </a:txBody>
                  <a:tcPr/>
                </a:tc>
              </a:tr>
              <a:tr h="7259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solidFill>
                            <a:srgbClr val="002060"/>
                          </a:solidFill>
                        </a:rPr>
                        <a:t>Санкт-Петербург</a:t>
                      </a:r>
                    </a:p>
                    <a:p>
                      <a:endParaRPr lang="ru-RU" sz="2400" dirty="0">
                        <a:solidFill>
                          <a:srgbClr val="002060"/>
                        </a:solidFill>
                      </a:endParaRPr>
                    </a:p>
                  </a:txBody>
                  <a:tcPr/>
                </a:tc>
                <a:tc>
                  <a:txBody>
                    <a:bodyPr/>
                    <a:lstStyle/>
                    <a:p>
                      <a:pPr algn="ctr"/>
                      <a:r>
                        <a:rPr lang="ru-RU" sz="2400" dirty="0" smtClean="0">
                          <a:solidFill>
                            <a:srgbClr val="002060"/>
                          </a:solidFill>
                        </a:rPr>
                        <a:t>1249,3</a:t>
                      </a:r>
                      <a:endParaRPr lang="ru-RU" sz="2400" dirty="0">
                        <a:solidFill>
                          <a:srgbClr val="002060"/>
                        </a:solidFill>
                      </a:endParaRPr>
                    </a:p>
                  </a:txBody>
                  <a:tcPr/>
                </a:tc>
                <a:tc>
                  <a:txBody>
                    <a:bodyPr/>
                    <a:lstStyle/>
                    <a:p>
                      <a:pPr algn="ctr"/>
                      <a:r>
                        <a:rPr lang="ru-RU" sz="2400" dirty="0" smtClean="0">
                          <a:solidFill>
                            <a:srgbClr val="002060"/>
                          </a:solidFill>
                        </a:rPr>
                        <a:t>219,2</a:t>
                      </a:r>
                      <a:endParaRPr lang="ru-RU" sz="2400" dirty="0">
                        <a:solidFill>
                          <a:srgbClr val="002060"/>
                        </a:solidFill>
                      </a:endParaRPr>
                    </a:p>
                  </a:txBody>
                  <a:tcPr/>
                </a:tc>
              </a:tr>
              <a:tr h="725915">
                <a:tc>
                  <a:txBody>
                    <a:bodyPr/>
                    <a:lstStyle/>
                    <a:p>
                      <a:r>
                        <a:rPr lang="ru-RU" sz="2400" dirty="0" smtClean="0">
                          <a:solidFill>
                            <a:srgbClr val="002060"/>
                          </a:solidFill>
                        </a:rPr>
                        <a:t>Ленинградская область</a:t>
                      </a:r>
                      <a:endParaRPr lang="ru-RU" sz="2400" dirty="0">
                        <a:solidFill>
                          <a:srgbClr val="002060"/>
                        </a:solidFill>
                      </a:endParaRPr>
                    </a:p>
                  </a:txBody>
                  <a:tcPr/>
                </a:tc>
                <a:tc>
                  <a:txBody>
                    <a:bodyPr/>
                    <a:lstStyle/>
                    <a:p>
                      <a:pPr algn="ctr"/>
                      <a:r>
                        <a:rPr lang="ru-RU" sz="2400" dirty="0" smtClean="0">
                          <a:solidFill>
                            <a:srgbClr val="002060"/>
                          </a:solidFill>
                        </a:rPr>
                        <a:t>431,2</a:t>
                      </a:r>
                      <a:endParaRPr lang="ru-RU" sz="2400" dirty="0">
                        <a:solidFill>
                          <a:srgbClr val="002060"/>
                        </a:solidFill>
                      </a:endParaRPr>
                    </a:p>
                  </a:txBody>
                  <a:tcPr/>
                </a:tc>
                <a:tc>
                  <a:txBody>
                    <a:bodyPr/>
                    <a:lstStyle/>
                    <a:p>
                      <a:pPr algn="ctr"/>
                      <a:r>
                        <a:rPr lang="ru-RU" sz="2400" dirty="0" smtClean="0">
                          <a:solidFill>
                            <a:srgbClr val="002060"/>
                          </a:solidFill>
                        </a:rPr>
                        <a:t>329,9</a:t>
                      </a:r>
                      <a:endParaRPr lang="ru-RU" sz="2400" dirty="0">
                        <a:solidFill>
                          <a:srgbClr val="002060"/>
                        </a:solidFill>
                      </a:endParaRPr>
                    </a:p>
                  </a:txBody>
                  <a:tcPr/>
                </a:tc>
              </a:tr>
              <a:tr h="725915">
                <a:tc>
                  <a:txBody>
                    <a:bodyPr/>
                    <a:lstStyle/>
                    <a:p>
                      <a:r>
                        <a:rPr lang="ru-RU" sz="2400" dirty="0" smtClean="0">
                          <a:solidFill>
                            <a:srgbClr val="002060"/>
                          </a:solidFill>
                        </a:rPr>
                        <a:t>Сахалинская область</a:t>
                      </a:r>
                      <a:endParaRPr lang="ru-RU" sz="2400" dirty="0">
                        <a:solidFill>
                          <a:srgbClr val="002060"/>
                        </a:solidFill>
                      </a:endParaRPr>
                    </a:p>
                  </a:txBody>
                  <a:tcPr/>
                </a:tc>
                <a:tc>
                  <a:txBody>
                    <a:bodyPr/>
                    <a:lstStyle/>
                    <a:p>
                      <a:pPr algn="ctr"/>
                      <a:r>
                        <a:rPr lang="ru-RU" sz="2400" dirty="0" smtClean="0">
                          <a:solidFill>
                            <a:srgbClr val="002060"/>
                          </a:solidFill>
                        </a:rPr>
                        <a:t>14262,6</a:t>
                      </a:r>
                      <a:endParaRPr lang="ru-RU" sz="2400" dirty="0">
                        <a:solidFill>
                          <a:srgbClr val="002060"/>
                        </a:solidFill>
                      </a:endParaRPr>
                    </a:p>
                  </a:txBody>
                  <a:tcPr/>
                </a:tc>
                <a:tc>
                  <a:txBody>
                    <a:bodyPr/>
                    <a:lstStyle/>
                    <a:p>
                      <a:pPr algn="ctr"/>
                      <a:r>
                        <a:rPr lang="ru-RU" sz="2400" dirty="0" smtClean="0">
                          <a:solidFill>
                            <a:srgbClr val="002060"/>
                          </a:solidFill>
                        </a:rPr>
                        <a:t>4468</a:t>
                      </a:r>
                      <a:endParaRPr lang="ru-RU" sz="2400" dirty="0">
                        <a:solidFill>
                          <a:srgbClr val="002060"/>
                        </a:solidFill>
                      </a:endParaRPr>
                    </a:p>
                  </a:txBody>
                  <a:tcPr/>
                </a:tc>
              </a:tr>
              <a:tr h="725915">
                <a:tc>
                  <a:txBody>
                    <a:bodyPr/>
                    <a:lstStyle/>
                    <a:p>
                      <a:r>
                        <a:rPr lang="ru-RU" sz="2400" dirty="0" smtClean="0">
                          <a:solidFill>
                            <a:srgbClr val="002060"/>
                          </a:solidFill>
                        </a:rPr>
                        <a:t>Приморский край</a:t>
                      </a:r>
                      <a:endParaRPr lang="ru-RU" sz="2400" dirty="0">
                        <a:solidFill>
                          <a:srgbClr val="002060"/>
                        </a:solidFill>
                      </a:endParaRPr>
                    </a:p>
                  </a:txBody>
                  <a:tcPr/>
                </a:tc>
                <a:tc>
                  <a:txBody>
                    <a:bodyPr/>
                    <a:lstStyle/>
                    <a:p>
                      <a:pPr algn="ctr"/>
                      <a:r>
                        <a:rPr lang="ru-RU" sz="2400" dirty="0" smtClean="0">
                          <a:solidFill>
                            <a:srgbClr val="002060"/>
                          </a:solidFill>
                        </a:rPr>
                        <a:t>41,4</a:t>
                      </a:r>
                      <a:endParaRPr lang="ru-RU" sz="2400" dirty="0">
                        <a:solidFill>
                          <a:srgbClr val="002060"/>
                        </a:solidFill>
                      </a:endParaRPr>
                    </a:p>
                  </a:txBody>
                  <a:tcPr/>
                </a:tc>
                <a:tc>
                  <a:txBody>
                    <a:bodyPr/>
                    <a:lstStyle/>
                    <a:p>
                      <a:pPr algn="ctr"/>
                      <a:r>
                        <a:rPr lang="ru-RU" sz="2400" dirty="0" smtClean="0">
                          <a:solidFill>
                            <a:srgbClr val="002060"/>
                          </a:solidFill>
                        </a:rPr>
                        <a:t>27,5</a:t>
                      </a:r>
                      <a:endParaRPr lang="ru-RU" sz="2400" dirty="0">
                        <a:solidFill>
                          <a:srgbClr val="002060"/>
                        </a:solidFill>
                      </a:endParaRPr>
                    </a:p>
                  </a:txBody>
                  <a:tcPr/>
                </a:tc>
              </a:tr>
            </a:tbl>
          </a:graphicData>
        </a:graphic>
      </p:graphicFrame>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112BD359-2AAC-432F-BD6E-04F524776695}" type="slidenum">
              <a:rPr lang="ru-RU" smtClean="0"/>
              <a:pPr>
                <a:defRPr/>
              </a:pPr>
              <a:t>41</a:t>
            </a:fld>
            <a:endParaRPr lang="ru-RU"/>
          </a:p>
        </p:txBody>
      </p:sp>
    </p:spTree>
  </p:cSld>
  <p:clrMapOvr>
    <a:masterClrMapping/>
  </p:clrMapOvr>
  <p:transition>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20F768A1-5AB3-4A1D-B43D-77D2AB19C613}" type="slidenum">
              <a:rPr lang="ru-RU" sz="1400">
                <a:solidFill>
                  <a:srgbClr val="003399"/>
                </a:solidFill>
                <a:latin typeface="+mn-lt"/>
              </a:rPr>
              <a:pPr algn="r">
                <a:defRPr/>
              </a:pPr>
              <a:t>42</a:t>
            </a:fld>
            <a:endParaRPr lang="ru-RU" sz="1400">
              <a:solidFill>
                <a:srgbClr val="003399"/>
              </a:solidFill>
              <a:latin typeface="+mn-lt"/>
            </a:endParaRPr>
          </a:p>
        </p:txBody>
      </p:sp>
      <p:sp>
        <p:nvSpPr>
          <p:cNvPr id="21507" name="Rectangle 2"/>
          <p:cNvSpPr>
            <a:spLocks noGrp="1" noChangeArrowheads="1"/>
          </p:cNvSpPr>
          <p:nvPr>
            <p:ph type="title" idx="4294967295"/>
          </p:nvPr>
        </p:nvSpPr>
        <p:spPr>
          <a:xfrm>
            <a:off x="1524000" y="333375"/>
            <a:ext cx="7405688" cy="790575"/>
          </a:xfrm>
        </p:spPr>
        <p:txBody>
          <a:bodyPr/>
          <a:lstStyle/>
          <a:p>
            <a:pPr marL="609600" indent="-609600" algn="l">
              <a:lnSpc>
                <a:spcPts val="4200"/>
              </a:lnSpc>
            </a:pPr>
            <a:r>
              <a:rPr lang="ru-RU" sz="4000" dirty="0" smtClean="0"/>
              <a:t>Важность «регионального измерения»</a:t>
            </a:r>
            <a:endParaRPr lang="en-US" sz="4000" dirty="0" smtClean="0"/>
          </a:p>
        </p:txBody>
      </p:sp>
      <p:sp>
        <p:nvSpPr>
          <p:cNvPr id="4100" name="Rectangle 3"/>
          <p:cNvSpPr>
            <a:spLocks noGrp="1" noChangeArrowheads="1"/>
          </p:cNvSpPr>
          <p:nvPr>
            <p:ph type="body" idx="4294967295"/>
          </p:nvPr>
        </p:nvSpPr>
        <p:spPr>
          <a:xfrm>
            <a:off x="395288" y="1916113"/>
            <a:ext cx="8748712" cy="4941887"/>
          </a:xfrm>
        </p:spPr>
        <p:txBody>
          <a:bodyPr/>
          <a:lstStyle/>
          <a:p>
            <a:pPr marL="609600" indent="-609600">
              <a:lnSpc>
                <a:spcPts val="4300"/>
              </a:lnSpc>
              <a:buFont typeface="Wingdings" pitchFamily="2" charset="2"/>
              <a:buNone/>
            </a:pPr>
            <a:r>
              <a:rPr lang="ru-RU" sz="3000" smtClean="0"/>
              <a:t>Существующие масштабы межрегиональных различий</a:t>
            </a:r>
            <a:endParaRPr lang="en-US" sz="3000" smtClean="0"/>
          </a:p>
          <a:p>
            <a:pPr marL="609600" indent="-609600">
              <a:lnSpc>
                <a:spcPts val="4300"/>
              </a:lnSpc>
              <a:buFont typeface="Wingdings" pitchFamily="2" charset="2"/>
              <a:buNone/>
            </a:pPr>
            <a:r>
              <a:rPr lang="ru-RU" sz="3000" smtClean="0"/>
              <a:t>Региональные власти имеют в своем распоряжении определенные рычаги торговой политики</a:t>
            </a:r>
            <a:endParaRPr lang="en-US" sz="3000" smtClean="0"/>
          </a:p>
          <a:p>
            <a:pPr marL="609600" indent="-609600">
              <a:lnSpc>
                <a:spcPts val="4300"/>
              </a:lnSpc>
              <a:buFont typeface="Wingdings" pitchFamily="2" charset="2"/>
              <a:buNone/>
            </a:pPr>
            <a:r>
              <a:rPr lang="ru-RU" sz="3000" smtClean="0"/>
              <a:t>ВТО «чувствительна» к действиям региональных властей</a:t>
            </a:r>
          </a:p>
          <a:p>
            <a:pPr marL="609600" indent="-609600">
              <a:buFont typeface="Monotype Sorts" pitchFamily="2" charset="2"/>
              <a:buNone/>
            </a:pPr>
            <a:endParaRPr lang="ru-RU"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F047CEF6-85EC-42B7-A785-E0ED2DE688AF}" type="slidenum">
              <a:rPr lang="ru-RU" sz="1400">
                <a:solidFill>
                  <a:srgbClr val="003399"/>
                </a:solidFill>
                <a:latin typeface="+mn-lt"/>
              </a:rPr>
              <a:pPr algn="r">
                <a:defRPr/>
              </a:pPr>
              <a:t>43</a:t>
            </a:fld>
            <a:endParaRPr lang="ru-RU" sz="1400">
              <a:solidFill>
                <a:srgbClr val="003399"/>
              </a:solidFill>
              <a:latin typeface="+mn-lt"/>
            </a:endParaRPr>
          </a:p>
        </p:txBody>
      </p:sp>
      <p:sp>
        <p:nvSpPr>
          <p:cNvPr id="1028" name="Rectangle 2"/>
          <p:cNvSpPr>
            <a:spLocks noGrp="1" noChangeArrowheads="1"/>
          </p:cNvSpPr>
          <p:nvPr>
            <p:ph type="title" idx="4294967295"/>
          </p:nvPr>
        </p:nvSpPr>
        <p:spPr>
          <a:xfrm>
            <a:off x="1331913" y="333375"/>
            <a:ext cx="7561262" cy="790575"/>
          </a:xfrm>
        </p:spPr>
        <p:txBody>
          <a:bodyPr/>
          <a:lstStyle/>
          <a:p>
            <a:pPr marL="609600" indent="-609600" algn="l">
              <a:lnSpc>
                <a:spcPts val="4200"/>
              </a:lnSpc>
            </a:pPr>
            <a:r>
              <a:rPr lang="ru-RU" sz="3600" dirty="0" smtClean="0"/>
              <a:t>Последствия присоединения на уровне ФО (%% роста ВРП)</a:t>
            </a:r>
            <a:endParaRPr lang="en-US" sz="3600" dirty="0" smtClean="0"/>
          </a:p>
        </p:txBody>
      </p:sp>
      <p:sp>
        <p:nvSpPr>
          <p:cNvPr id="4100" name="Rectangle 3"/>
          <p:cNvSpPr>
            <a:spLocks noGrp="1" noChangeArrowheads="1"/>
          </p:cNvSpPr>
          <p:nvPr>
            <p:ph type="body" idx="4294967295"/>
          </p:nvPr>
        </p:nvSpPr>
        <p:spPr>
          <a:xfrm>
            <a:off x="395288" y="1700213"/>
            <a:ext cx="8208962" cy="4752975"/>
          </a:xfrm>
        </p:spPr>
        <p:txBody>
          <a:bodyPr/>
          <a:lstStyle/>
          <a:p>
            <a:pPr marL="609600" indent="-609600">
              <a:buFont typeface="Monotype Sorts" pitchFamily="2" charset="2"/>
              <a:buNone/>
            </a:pPr>
            <a:endParaRPr lang="ru-RU"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graphicFrame>
        <p:nvGraphicFramePr>
          <p:cNvPr id="1026" name="Object 2"/>
          <p:cNvGraphicFramePr>
            <a:graphicFrameLocks noChangeAspect="1"/>
          </p:cNvGraphicFramePr>
          <p:nvPr/>
        </p:nvGraphicFramePr>
        <p:xfrm>
          <a:off x="468313" y="1700213"/>
          <a:ext cx="8135937" cy="4752975"/>
        </p:xfrm>
        <a:graphic>
          <a:graphicData uri="http://schemas.openxmlformats.org/presentationml/2006/ole">
            <p:oleObj spid="_x0000_s1026" name="Слайд" r:id="rId4" imgW="2514574" imgH="1883496" progId="PowerPoint.Slide.12">
              <p:embed/>
            </p:oleObj>
          </a:graphicData>
        </a:graphic>
      </p:graphicFrame>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4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3DB644F0-7917-4213-AC6D-FA69ADEE950A}" type="slidenum">
              <a:rPr lang="ru-RU" sz="1400">
                <a:solidFill>
                  <a:srgbClr val="003399"/>
                </a:solidFill>
                <a:latin typeface="+mn-lt"/>
              </a:rPr>
              <a:pPr algn="r">
                <a:defRPr/>
              </a:pPr>
              <a:t>44</a:t>
            </a:fld>
            <a:endParaRPr lang="ru-RU" sz="1400">
              <a:solidFill>
                <a:srgbClr val="003399"/>
              </a:solidFill>
              <a:latin typeface="+mn-lt"/>
            </a:endParaRPr>
          </a:p>
        </p:txBody>
      </p:sp>
      <p:sp>
        <p:nvSpPr>
          <p:cNvPr id="22531" name="Rectangle 2"/>
          <p:cNvSpPr>
            <a:spLocks noGrp="1" noChangeArrowheads="1"/>
          </p:cNvSpPr>
          <p:nvPr>
            <p:ph type="title" idx="4294967295"/>
          </p:nvPr>
        </p:nvSpPr>
        <p:spPr>
          <a:xfrm>
            <a:off x="1524000" y="333375"/>
            <a:ext cx="7405688" cy="790575"/>
          </a:xfrm>
        </p:spPr>
        <p:txBody>
          <a:bodyPr/>
          <a:lstStyle/>
          <a:p>
            <a:pPr algn="l"/>
            <a:r>
              <a:rPr lang="ru-RU" sz="4000" dirty="0" smtClean="0"/>
              <a:t>Региональные последствия</a:t>
            </a:r>
          </a:p>
        </p:txBody>
      </p:sp>
      <p:sp>
        <p:nvSpPr>
          <p:cNvPr id="16388" name="Rectangle 3"/>
          <p:cNvSpPr>
            <a:spLocks noGrp="1" noChangeArrowheads="1"/>
          </p:cNvSpPr>
          <p:nvPr>
            <p:ph type="body" idx="4294967295"/>
          </p:nvPr>
        </p:nvSpPr>
        <p:spPr>
          <a:xfrm>
            <a:off x="395288" y="1628775"/>
            <a:ext cx="8280400" cy="4608513"/>
          </a:xfrm>
        </p:spPr>
        <p:txBody>
          <a:bodyPr/>
          <a:lstStyle/>
          <a:p>
            <a:pPr marL="609600" indent="-609600">
              <a:lnSpc>
                <a:spcPct val="150000"/>
              </a:lnSpc>
              <a:buFont typeface="Monotype Sorts" pitchFamily="2" charset="2"/>
              <a:buNone/>
            </a:pPr>
            <a:r>
              <a:rPr lang="ru-RU" sz="3000" smtClean="0"/>
              <a:t>В «выигрыше» могут оказаться регионы с:</a:t>
            </a:r>
            <a:endParaRPr lang="en-US" sz="3000" smtClean="0"/>
          </a:p>
          <a:p>
            <a:pPr marL="609600" indent="-609600">
              <a:lnSpc>
                <a:spcPct val="150000"/>
              </a:lnSpc>
              <a:buFont typeface="Wingdings" pitchFamily="2" charset="2"/>
              <a:buNone/>
            </a:pPr>
            <a:r>
              <a:rPr lang="ru-RU" sz="3000" smtClean="0"/>
              <a:t>- относительно диверсифицированной структурой экономики</a:t>
            </a:r>
            <a:endParaRPr lang="en-US" sz="3000" smtClean="0"/>
          </a:p>
          <a:p>
            <a:pPr marL="609600" indent="-609600">
              <a:lnSpc>
                <a:spcPct val="150000"/>
              </a:lnSpc>
              <a:buFont typeface="Wingdings" pitchFamily="2" charset="2"/>
              <a:buNone/>
            </a:pPr>
            <a:r>
              <a:rPr lang="ru-RU" sz="3000" smtClean="0"/>
              <a:t>- относительно высоким уровнем участия в сбалансированном международном экономическом сотрудничестве </a:t>
            </a:r>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803ECB51-7A6F-4026-B927-3573AA4561C3}" type="slidenum">
              <a:rPr lang="ru-RU" sz="1400">
                <a:solidFill>
                  <a:srgbClr val="003399"/>
                </a:solidFill>
                <a:latin typeface="+mn-lt"/>
              </a:rPr>
              <a:pPr algn="r">
                <a:defRPr/>
              </a:pPr>
              <a:t>45</a:t>
            </a:fld>
            <a:endParaRPr lang="ru-RU" sz="1400">
              <a:solidFill>
                <a:srgbClr val="003399"/>
              </a:solidFill>
              <a:latin typeface="+mn-lt"/>
            </a:endParaRPr>
          </a:p>
        </p:txBody>
      </p:sp>
      <p:sp>
        <p:nvSpPr>
          <p:cNvPr id="23555" name="Rectangle 2"/>
          <p:cNvSpPr>
            <a:spLocks noGrp="1" noChangeArrowheads="1"/>
          </p:cNvSpPr>
          <p:nvPr>
            <p:ph type="title" idx="4294967295"/>
          </p:nvPr>
        </p:nvSpPr>
        <p:spPr>
          <a:xfrm>
            <a:off x="1524000" y="333375"/>
            <a:ext cx="7620000" cy="790575"/>
          </a:xfrm>
        </p:spPr>
        <p:txBody>
          <a:bodyPr/>
          <a:lstStyle/>
          <a:p>
            <a:pPr algn="l"/>
            <a:r>
              <a:rPr lang="ru-RU" sz="4000" dirty="0" smtClean="0"/>
              <a:t>Региональные последствия</a:t>
            </a:r>
          </a:p>
        </p:txBody>
      </p:sp>
      <p:sp>
        <p:nvSpPr>
          <p:cNvPr id="17412" name="Rectangle 3"/>
          <p:cNvSpPr>
            <a:spLocks noGrp="1" noChangeArrowheads="1"/>
          </p:cNvSpPr>
          <p:nvPr>
            <p:ph type="body" idx="4294967295"/>
          </p:nvPr>
        </p:nvSpPr>
        <p:spPr>
          <a:xfrm>
            <a:off x="539750" y="1700213"/>
            <a:ext cx="7848600" cy="4608512"/>
          </a:xfrm>
        </p:spPr>
        <p:txBody>
          <a:bodyPr/>
          <a:lstStyle/>
          <a:p>
            <a:pPr marL="609600" indent="-609600">
              <a:buFont typeface="Monotype Sorts" pitchFamily="2" charset="2"/>
              <a:buNone/>
            </a:pPr>
            <a:r>
              <a:rPr lang="ru-RU" sz="3000" smtClean="0"/>
              <a:t>В «проигрыше» могут оказаться регионы с:</a:t>
            </a:r>
            <a:r>
              <a:rPr lang="en-US" sz="3000" smtClean="0"/>
              <a:t> </a:t>
            </a:r>
          </a:p>
          <a:p>
            <a:pPr marL="609600" indent="-609600">
              <a:buFont typeface="Wingdings" pitchFamily="2" charset="2"/>
              <a:buNone/>
            </a:pPr>
            <a:r>
              <a:rPr lang="ru-RU" sz="3000" smtClean="0"/>
              <a:t>- высоким уровнем специализации в неконкурентных отраслях экономики;</a:t>
            </a:r>
            <a:r>
              <a:rPr lang="en-US" sz="3000" smtClean="0"/>
              <a:t> </a:t>
            </a:r>
          </a:p>
          <a:p>
            <a:pPr marL="609600" indent="-609600">
              <a:buFont typeface="Wingdings" pitchFamily="2" charset="2"/>
              <a:buNone/>
            </a:pPr>
            <a:r>
              <a:rPr lang="ru-RU" sz="3000" smtClean="0"/>
              <a:t>- большим числом «моно-городов»</a:t>
            </a:r>
            <a:endParaRPr lang="en-US" sz="3000" smtClean="0"/>
          </a:p>
          <a:p>
            <a:pPr marL="609600" indent="-609600">
              <a:buFont typeface="Wingdings" pitchFamily="2" charset="2"/>
              <a:buNone/>
            </a:pPr>
            <a:r>
              <a:rPr lang="ru-RU" sz="3000" smtClean="0"/>
              <a:t>- высокой занятостью в неконкурентных отраслях промышленности и сельском хозяйстве + неразвитым сектором малых и средних предприятий</a:t>
            </a:r>
            <a:r>
              <a:rPr lang="en-US" sz="3000" smtClean="0"/>
              <a:t> </a:t>
            </a:r>
          </a:p>
          <a:p>
            <a:pPr marL="609600" indent="-609600">
              <a:lnSpc>
                <a:spcPct val="80000"/>
              </a:lnSpc>
              <a:buFont typeface="Monotype Sorts" pitchFamily="2" charset="2"/>
              <a:buNone/>
            </a:pPr>
            <a:endParaRPr lang="ru-RU" sz="3000" smtClean="0"/>
          </a:p>
        </p:txBody>
      </p:sp>
      <p:sp>
        <p:nvSpPr>
          <p:cNvPr id="5" name="Нижний колонтитул 4"/>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a:solidFill>
                  <a:srgbClr val="003399"/>
                </a:solidFill>
                <a:latin typeface="+mn-lt"/>
              </a:rPr>
              <a:t>Russia and WTO</a:t>
            </a:r>
            <a:endParaRPr lang="ru-RU" sz="100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Номер слайда 5"/>
          <p:cNvSpPr>
            <a:spLocks noGrp="1"/>
          </p:cNvSpPr>
          <p:nvPr>
            <p:ph type="sldNum" sz="quarter" idx="12"/>
          </p:nvPr>
        </p:nvSpPr>
        <p:spPr/>
        <p:txBody>
          <a:bodyPr/>
          <a:lstStyle/>
          <a:p>
            <a:pPr>
              <a:defRPr/>
            </a:pPr>
            <a:fld id="{0658EF40-5033-4ED6-AB72-648E237979D7}" type="slidenum">
              <a:rPr lang="ru-RU" smtClean="0"/>
              <a:pPr>
                <a:defRPr/>
              </a:pPr>
              <a:t>46</a:t>
            </a:fld>
            <a:endParaRPr lang="ru-RU" smtClean="0"/>
          </a:p>
        </p:txBody>
      </p:sp>
      <p:sp>
        <p:nvSpPr>
          <p:cNvPr id="19459" name="Rectangle 2"/>
          <p:cNvSpPr>
            <a:spLocks noGrp="1" noChangeArrowheads="1"/>
          </p:cNvSpPr>
          <p:nvPr>
            <p:ph type="title"/>
          </p:nvPr>
        </p:nvSpPr>
        <p:spPr>
          <a:xfrm>
            <a:off x="1571625" y="285750"/>
            <a:ext cx="7572375" cy="1143000"/>
          </a:xfrm>
        </p:spPr>
        <p:txBody>
          <a:bodyPr/>
          <a:lstStyle/>
          <a:p>
            <a:r>
              <a:rPr lang="ru-RU" sz="4000" dirty="0" smtClean="0"/>
              <a:t>Вывод</a:t>
            </a:r>
            <a:endParaRPr lang="ru-RU" sz="4000" dirty="0" smtClean="0"/>
          </a:p>
        </p:txBody>
      </p:sp>
      <p:sp>
        <p:nvSpPr>
          <p:cNvPr id="121859" name="Rectangle 3"/>
          <p:cNvSpPr>
            <a:spLocks noGrp="1" noChangeArrowheads="1"/>
          </p:cNvSpPr>
          <p:nvPr>
            <p:ph type="body" idx="1"/>
          </p:nvPr>
        </p:nvSpPr>
        <p:spPr>
          <a:xfrm>
            <a:off x="251520" y="1643063"/>
            <a:ext cx="8712968" cy="4924425"/>
          </a:xfrm>
        </p:spPr>
        <p:txBody>
          <a:bodyPr/>
          <a:lstStyle/>
          <a:p>
            <a:pPr>
              <a:lnSpc>
                <a:spcPts val="2800"/>
              </a:lnSpc>
              <a:buFont typeface="Monotype Sorts" pitchFamily="2" charset="2"/>
              <a:buNone/>
            </a:pPr>
            <a:r>
              <a:rPr lang="ru-RU" dirty="0" smtClean="0"/>
              <a:t>Неопределенность в отношении последствий присоединения очень высока:</a:t>
            </a:r>
            <a:r>
              <a:rPr lang="en-US" dirty="0" smtClean="0"/>
              <a:t> </a:t>
            </a:r>
            <a:endParaRPr lang="en-US" dirty="0" smtClean="0"/>
          </a:p>
          <a:p>
            <a:pPr>
              <a:lnSpc>
                <a:spcPts val="2800"/>
              </a:lnSpc>
              <a:buFont typeface="Monotype Sorts" pitchFamily="2" charset="2"/>
              <a:buNone/>
            </a:pPr>
            <a:r>
              <a:rPr lang="ru-RU" dirty="0" smtClean="0"/>
              <a:t>Неопределенность общих тенденций макроэкономического развития</a:t>
            </a:r>
            <a:endParaRPr lang="en-GB" dirty="0" smtClean="0"/>
          </a:p>
          <a:p>
            <a:pPr>
              <a:lnSpc>
                <a:spcPts val="2800"/>
              </a:lnSpc>
              <a:buFont typeface="Monotype Sorts" pitchFamily="2" charset="2"/>
              <a:buNone/>
            </a:pPr>
            <a:r>
              <a:rPr lang="en-GB" dirty="0" smtClean="0"/>
              <a:t>(</a:t>
            </a:r>
            <a:r>
              <a:rPr lang="ru-RU" dirty="0" smtClean="0"/>
              <a:t>в период  </a:t>
            </a:r>
            <a:r>
              <a:rPr lang="en-GB" dirty="0" smtClean="0"/>
              <a:t>2009-2012 </a:t>
            </a:r>
            <a:r>
              <a:rPr lang="ru-RU" dirty="0" smtClean="0"/>
              <a:t>колебания курса </a:t>
            </a:r>
            <a:r>
              <a:rPr lang="en-GB" dirty="0" smtClean="0"/>
              <a:t>RUR/Euro ≈ </a:t>
            </a:r>
            <a:r>
              <a:rPr lang="en-GB" dirty="0" smtClean="0"/>
              <a:t>6%) </a:t>
            </a:r>
            <a:endParaRPr lang="ru-RU" dirty="0" smtClean="0"/>
          </a:p>
          <a:p>
            <a:pPr>
              <a:lnSpc>
                <a:spcPts val="2800"/>
              </a:lnSpc>
              <a:buFont typeface="Monotype Sorts" pitchFamily="2" charset="2"/>
              <a:buNone/>
            </a:pPr>
            <a:r>
              <a:rPr lang="ru-RU" dirty="0" err="1" smtClean="0"/>
              <a:t>Межстрановые</a:t>
            </a:r>
            <a:r>
              <a:rPr lang="ru-RU" dirty="0" smtClean="0"/>
              <a:t> различия динамики внешнеторговых связей РФ </a:t>
            </a:r>
            <a:endParaRPr lang="en-GB" dirty="0" smtClean="0"/>
          </a:p>
          <a:p>
            <a:pPr>
              <a:buFont typeface="Monotype Sorts" pitchFamily="2" charset="2"/>
              <a:buNone/>
            </a:pPr>
            <a:endParaRPr lang="ru-RU" sz="2800" dirty="0" smtClean="0"/>
          </a:p>
        </p:txBody>
      </p:sp>
      <p:sp>
        <p:nvSpPr>
          <p:cNvPr id="68613" name="Нижний колонтитул 4"/>
          <p:cNvSpPr>
            <a:spLocks noGrp="1"/>
          </p:cNvSpPr>
          <p:nvPr>
            <p:ph type="ftr" sz="quarter" idx="11"/>
          </p:nvPr>
        </p:nvSpPr>
        <p:spPr>
          <a:xfrm>
            <a:off x="2555776" y="6534150"/>
            <a:ext cx="4103687" cy="323850"/>
          </a:xfrm>
        </p:spPr>
        <p:txBody>
          <a:bodyPr/>
          <a:lstStyle/>
          <a:p>
            <a:pPr>
              <a:defRPr/>
            </a:pPr>
            <a:r>
              <a:rPr lang="en-GB" dirty="0" smtClean="0"/>
              <a:t>Russia and WTO</a:t>
            </a:r>
            <a:endParaRPr lang="ru-RU" dirty="0" smtClean="0"/>
          </a:p>
          <a:p>
            <a:pPr>
              <a:defRPr/>
            </a:pPr>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anim calcmode="lin" valueType="num">
                                      <p:cBhvr additive="base">
                                        <p:cTn id="7" dur="500" fill="hold"/>
                                        <p:tgtEl>
                                          <p:spTgt spid="1218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18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1859">
                                            <p:txEl>
                                              <p:pRg st="1" end="1"/>
                                            </p:txEl>
                                          </p:spTgt>
                                        </p:tgtEl>
                                        <p:attrNameLst>
                                          <p:attrName>style.visibility</p:attrName>
                                        </p:attrNameLst>
                                      </p:cBhvr>
                                      <p:to>
                                        <p:strVal val="visible"/>
                                      </p:to>
                                    </p:set>
                                    <p:anim calcmode="lin" valueType="num">
                                      <p:cBhvr additive="base">
                                        <p:cTn id="13" dur="500" fill="hold"/>
                                        <p:tgtEl>
                                          <p:spTgt spid="1218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18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1859">
                                            <p:txEl>
                                              <p:pRg st="2" end="2"/>
                                            </p:txEl>
                                          </p:spTgt>
                                        </p:tgtEl>
                                        <p:attrNameLst>
                                          <p:attrName>style.visibility</p:attrName>
                                        </p:attrNameLst>
                                      </p:cBhvr>
                                      <p:to>
                                        <p:strVal val="visible"/>
                                      </p:to>
                                    </p:set>
                                    <p:anim calcmode="lin" valueType="num">
                                      <p:cBhvr additive="base">
                                        <p:cTn id="19" dur="500" fill="hold"/>
                                        <p:tgtEl>
                                          <p:spTgt spid="1218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18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1859">
                                            <p:txEl>
                                              <p:pRg st="3" end="3"/>
                                            </p:txEl>
                                          </p:spTgt>
                                        </p:tgtEl>
                                        <p:attrNameLst>
                                          <p:attrName>style.visibility</p:attrName>
                                        </p:attrNameLst>
                                      </p:cBhvr>
                                      <p:to>
                                        <p:strVal val="visible"/>
                                      </p:to>
                                    </p:set>
                                    <p:anim calcmode="lin" valueType="num">
                                      <p:cBhvr additive="base">
                                        <p:cTn id="25" dur="500" fill="hold"/>
                                        <p:tgtEl>
                                          <p:spTgt spid="1218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18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333375"/>
            <a:ext cx="7296472" cy="790575"/>
          </a:xfrm>
        </p:spPr>
        <p:txBody>
          <a:bodyPr/>
          <a:lstStyle/>
          <a:p>
            <a:r>
              <a:rPr lang="ru-RU" dirty="0" smtClean="0">
                <a:solidFill>
                  <a:srgbClr val="002060"/>
                </a:solidFill>
              </a:rPr>
              <a:t>Изменение внешнеторгового оборота РФ с отдельными странами (%% к предшествующему периоду)</a:t>
            </a:r>
            <a:endParaRPr lang="ru-RU" dirty="0">
              <a:solidFill>
                <a:srgbClr val="002060"/>
              </a:solidFill>
            </a:endParaRPr>
          </a:p>
        </p:txBody>
      </p:sp>
      <p:graphicFrame>
        <p:nvGraphicFramePr>
          <p:cNvPr id="5" name="Содержимое 4"/>
          <p:cNvGraphicFramePr>
            <a:graphicFrameLocks noGrp="1"/>
          </p:cNvGraphicFramePr>
          <p:nvPr>
            <p:ph idx="1"/>
          </p:nvPr>
        </p:nvGraphicFramePr>
        <p:xfrm>
          <a:off x="467544" y="1772816"/>
          <a:ext cx="7992888" cy="4849037"/>
        </p:xfrm>
        <a:graphic>
          <a:graphicData uri="http://schemas.openxmlformats.org/drawingml/2006/table">
            <a:tbl>
              <a:tblPr firstRow="1" bandRow="1">
                <a:tableStyleId>{5C22544A-7EE6-4342-B048-85BDC9FD1C3A}</a:tableStyleId>
              </a:tblPr>
              <a:tblGrid>
                <a:gridCol w="4176464"/>
                <a:gridCol w="3816424"/>
              </a:tblGrid>
              <a:tr h="1008112">
                <a:tc>
                  <a:txBody>
                    <a:bodyPr/>
                    <a:lstStyle/>
                    <a:p>
                      <a:pPr algn="l"/>
                      <a:endParaRPr lang="ru-RU" dirty="0">
                        <a:solidFill>
                          <a:srgbClr val="002060"/>
                        </a:solidFill>
                      </a:endParaRPr>
                    </a:p>
                  </a:txBody>
                  <a:tcPr/>
                </a:tc>
                <a:tc>
                  <a:txBody>
                    <a:bodyPr/>
                    <a:lstStyle/>
                    <a:p>
                      <a:pPr algn="ctr"/>
                      <a:r>
                        <a:rPr lang="ru-RU" dirty="0" smtClean="0">
                          <a:solidFill>
                            <a:srgbClr val="002060"/>
                          </a:solidFill>
                        </a:rPr>
                        <a:t>2012 </a:t>
                      </a:r>
                    </a:p>
                    <a:p>
                      <a:pPr algn="ctr"/>
                      <a:r>
                        <a:rPr lang="ru-RU" dirty="0" smtClean="0">
                          <a:solidFill>
                            <a:srgbClr val="002060"/>
                          </a:solidFill>
                        </a:rPr>
                        <a:t>(январь - август)</a:t>
                      </a:r>
                      <a:endParaRPr lang="ru-RU" dirty="0">
                        <a:solidFill>
                          <a:srgbClr val="002060"/>
                        </a:solidFill>
                      </a:endParaRPr>
                    </a:p>
                  </a:txBody>
                  <a:tcPr/>
                </a:tc>
              </a:tr>
              <a:tr h="768185">
                <a:tc>
                  <a:txBody>
                    <a:bodyPr/>
                    <a:lstStyle/>
                    <a:p>
                      <a:pPr algn="l"/>
                      <a:r>
                        <a:rPr lang="ru-RU" dirty="0" smtClean="0">
                          <a:solidFill>
                            <a:srgbClr val="002060"/>
                          </a:solidFill>
                        </a:rPr>
                        <a:t>Всего</a:t>
                      </a:r>
                      <a:endParaRPr lang="ru-RU" dirty="0">
                        <a:solidFill>
                          <a:srgbClr val="002060"/>
                        </a:solidFill>
                      </a:endParaRPr>
                    </a:p>
                  </a:txBody>
                  <a:tcPr/>
                </a:tc>
                <a:tc>
                  <a:txBody>
                    <a:bodyPr/>
                    <a:lstStyle/>
                    <a:p>
                      <a:pPr algn="ctr"/>
                      <a:r>
                        <a:rPr lang="en-US" dirty="0" smtClean="0">
                          <a:solidFill>
                            <a:srgbClr val="002060"/>
                          </a:solidFill>
                        </a:rPr>
                        <a:t>103.3</a:t>
                      </a:r>
                      <a:endParaRPr lang="ru-RU" dirty="0">
                        <a:solidFill>
                          <a:srgbClr val="002060"/>
                        </a:solidFill>
                      </a:endParaRPr>
                    </a:p>
                  </a:txBody>
                  <a:tcPr/>
                </a:tc>
              </a:tr>
              <a:tr h="768185">
                <a:tc>
                  <a:txBody>
                    <a:bodyPr/>
                    <a:lstStyle/>
                    <a:p>
                      <a:pPr algn="l"/>
                      <a:r>
                        <a:rPr lang="ru-RU" dirty="0" smtClean="0">
                          <a:solidFill>
                            <a:srgbClr val="002060"/>
                          </a:solidFill>
                        </a:rPr>
                        <a:t>Франция</a:t>
                      </a:r>
                      <a:endParaRPr lang="ru-RU" dirty="0">
                        <a:solidFill>
                          <a:srgbClr val="002060"/>
                        </a:solidFill>
                      </a:endParaRPr>
                    </a:p>
                  </a:txBody>
                  <a:tcPr/>
                </a:tc>
                <a:tc>
                  <a:txBody>
                    <a:bodyPr/>
                    <a:lstStyle/>
                    <a:p>
                      <a:pPr algn="ctr"/>
                      <a:r>
                        <a:rPr lang="ru-RU" dirty="0" smtClean="0">
                          <a:solidFill>
                            <a:srgbClr val="002060"/>
                          </a:solidFill>
                        </a:rPr>
                        <a:t>79,6</a:t>
                      </a:r>
                      <a:endParaRPr lang="ru-RU" dirty="0">
                        <a:solidFill>
                          <a:srgbClr val="002060"/>
                        </a:solidFill>
                      </a:endParaRPr>
                    </a:p>
                  </a:txBody>
                  <a:tcPr/>
                </a:tc>
              </a:tr>
              <a:tr h="768185">
                <a:tc>
                  <a:txBody>
                    <a:bodyPr/>
                    <a:lstStyle/>
                    <a:p>
                      <a:pPr algn="l"/>
                      <a:r>
                        <a:rPr lang="ru-RU" dirty="0" smtClean="0">
                          <a:solidFill>
                            <a:srgbClr val="002060"/>
                          </a:solidFill>
                        </a:rPr>
                        <a:t>Р.Корея</a:t>
                      </a:r>
                      <a:endParaRPr lang="ru-RU" dirty="0">
                        <a:solidFill>
                          <a:srgbClr val="002060"/>
                        </a:solidFill>
                      </a:endParaRPr>
                    </a:p>
                  </a:txBody>
                  <a:tcPr/>
                </a:tc>
                <a:tc>
                  <a:txBody>
                    <a:bodyPr/>
                    <a:lstStyle/>
                    <a:p>
                      <a:pPr algn="ctr"/>
                      <a:r>
                        <a:rPr lang="en-US" dirty="0" smtClean="0">
                          <a:solidFill>
                            <a:srgbClr val="002060"/>
                          </a:solidFill>
                        </a:rPr>
                        <a:t>10</a:t>
                      </a:r>
                      <a:r>
                        <a:rPr lang="ru-RU" dirty="0" smtClean="0">
                          <a:solidFill>
                            <a:srgbClr val="002060"/>
                          </a:solidFill>
                        </a:rPr>
                        <a:t>0,8</a:t>
                      </a:r>
                      <a:endParaRPr lang="ru-RU" dirty="0">
                        <a:solidFill>
                          <a:srgbClr val="002060"/>
                        </a:solidFill>
                      </a:endParaRPr>
                    </a:p>
                  </a:txBody>
                  <a:tcPr/>
                </a:tc>
              </a:tr>
              <a:tr h="768185">
                <a:tc>
                  <a:txBody>
                    <a:bodyPr/>
                    <a:lstStyle/>
                    <a:p>
                      <a:pPr algn="l"/>
                      <a:r>
                        <a:rPr lang="ru-RU" dirty="0" smtClean="0">
                          <a:solidFill>
                            <a:srgbClr val="002060"/>
                          </a:solidFill>
                        </a:rPr>
                        <a:t>КНР</a:t>
                      </a:r>
                      <a:endParaRPr lang="ru-RU" dirty="0">
                        <a:solidFill>
                          <a:srgbClr val="002060"/>
                        </a:solidFill>
                      </a:endParaRPr>
                    </a:p>
                  </a:txBody>
                  <a:tcPr/>
                </a:tc>
                <a:tc>
                  <a:txBody>
                    <a:bodyPr/>
                    <a:lstStyle/>
                    <a:p>
                      <a:pPr algn="ctr"/>
                      <a:r>
                        <a:rPr lang="ru-RU" dirty="0" smtClean="0">
                          <a:solidFill>
                            <a:srgbClr val="002060"/>
                          </a:solidFill>
                        </a:rPr>
                        <a:t>108,9</a:t>
                      </a:r>
                      <a:endParaRPr lang="ru-RU" dirty="0">
                        <a:solidFill>
                          <a:srgbClr val="002060"/>
                        </a:solidFill>
                      </a:endParaRPr>
                    </a:p>
                  </a:txBody>
                  <a:tcPr/>
                </a:tc>
              </a:tr>
              <a:tr h="768185">
                <a:tc>
                  <a:txBody>
                    <a:bodyPr/>
                    <a:lstStyle/>
                    <a:p>
                      <a:pPr algn="l"/>
                      <a:r>
                        <a:rPr lang="ru-RU" dirty="0" smtClean="0">
                          <a:solidFill>
                            <a:srgbClr val="002060"/>
                          </a:solidFill>
                        </a:rPr>
                        <a:t>Турция</a:t>
                      </a:r>
                      <a:endParaRPr lang="ru-RU" dirty="0">
                        <a:solidFill>
                          <a:srgbClr val="002060"/>
                        </a:solidFill>
                      </a:endParaRPr>
                    </a:p>
                  </a:txBody>
                  <a:tcPr/>
                </a:tc>
                <a:tc>
                  <a:txBody>
                    <a:bodyPr/>
                    <a:lstStyle/>
                    <a:p>
                      <a:pPr algn="ctr"/>
                      <a:r>
                        <a:rPr lang="ru-RU" dirty="0" smtClean="0">
                          <a:solidFill>
                            <a:srgbClr val="002060"/>
                          </a:solidFill>
                        </a:rPr>
                        <a:t>114,2</a:t>
                      </a:r>
                      <a:endParaRPr lang="ru-RU" dirty="0">
                        <a:solidFill>
                          <a:srgbClr val="002060"/>
                        </a:solidFill>
                      </a:endParaRPr>
                    </a:p>
                  </a:txBody>
                  <a:tcPr/>
                </a:tc>
              </a:tr>
            </a:tbl>
          </a:graphicData>
        </a:graphic>
      </p:graphicFrame>
      <p:sp>
        <p:nvSpPr>
          <p:cNvPr id="4" name="Номер слайда 3"/>
          <p:cNvSpPr>
            <a:spLocks noGrp="1"/>
          </p:cNvSpPr>
          <p:nvPr>
            <p:ph type="sldNum" sz="quarter" idx="12"/>
          </p:nvPr>
        </p:nvSpPr>
        <p:spPr/>
        <p:txBody>
          <a:bodyPr/>
          <a:lstStyle/>
          <a:p>
            <a:pPr>
              <a:defRPr/>
            </a:pPr>
            <a:fld id="{8AD4CD1D-9E1F-418F-802F-8F8E0F6D4E9A}" type="slidenum">
              <a:rPr lang="ru-RU" smtClean="0"/>
              <a:pPr>
                <a:defRPr/>
              </a:pPr>
              <a:t>47</a:t>
            </a:fld>
            <a:endParaRPr lang="ru-RU"/>
          </a:p>
        </p:txBody>
      </p:sp>
    </p:spTree>
  </p:cSld>
  <p:clrMapOvr>
    <a:masterClrMapping/>
  </p:clrMapOvr>
  <p:transition>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Номер слайда 5"/>
          <p:cNvSpPr>
            <a:spLocks noGrp="1"/>
          </p:cNvSpPr>
          <p:nvPr>
            <p:ph type="sldNum" sz="quarter" idx="12"/>
          </p:nvPr>
        </p:nvSpPr>
        <p:spPr/>
        <p:txBody>
          <a:bodyPr/>
          <a:lstStyle/>
          <a:p>
            <a:pPr>
              <a:defRPr/>
            </a:pPr>
            <a:fld id="{0658EF40-5033-4ED6-AB72-648E237979D7}" type="slidenum">
              <a:rPr lang="ru-RU" smtClean="0"/>
              <a:pPr>
                <a:defRPr/>
              </a:pPr>
              <a:t>48</a:t>
            </a:fld>
            <a:endParaRPr lang="ru-RU" smtClean="0"/>
          </a:p>
        </p:txBody>
      </p:sp>
      <p:sp>
        <p:nvSpPr>
          <p:cNvPr id="19459" name="Rectangle 2"/>
          <p:cNvSpPr>
            <a:spLocks noGrp="1" noChangeArrowheads="1"/>
          </p:cNvSpPr>
          <p:nvPr>
            <p:ph type="title"/>
          </p:nvPr>
        </p:nvSpPr>
        <p:spPr>
          <a:xfrm>
            <a:off x="1571625" y="285750"/>
            <a:ext cx="7572375" cy="1143000"/>
          </a:xfrm>
        </p:spPr>
        <p:txBody>
          <a:bodyPr/>
          <a:lstStyle/>
          <a:p>
            <a:r>
              <a:rPr lang="ru-RU" sz="4000" dirty="0" smtClean="0"/>
              <a:t>Вывод</a:t>
            </a:r>
            <a:endParaRPr lang="ru-RU" sz="4000" dirty="0" smtClean="0"/>
          </a:p>
        </p:txBody>
      </p:sp>
      <p:sp>
        <p:nvSpPr>
          <p:cNvPr id="121859" name="Rectangle 3"/>
          <p:cNvSpPr>
            <a:spLocks noGrp="1" noChangeArrowheads="1"/>
          </p:cNvSpPr>
          <p:nvPr>
            <p:ph type="body" idx="1"/>
          </p:nvPr>
        </p:nvSpPr>
        <p:spPr>
          <a:xfrm>
            <a:off x="251520" y="1643063"/>
            <a:ext cx="8712968" cy="4924425"/>
          </a:xfrm>
        </p:spPr>
        <p:txBody>
          <a:bodyPr/>
          <a:lstStyle/>
          <a:p>
            <a:pPr>
              <a:lnSpc>
                <a:spcPts val="2800"/>
              </a:lnSpc>
              <a:buFont typeface="Monotype Sorts" pitchFamily="2" charset="2"/>
              <a:buNone/>
            </a:pPr>
            <a:r>
              <a:rPr lang="ru-RU" dirty="0" smtClean="0"/>
              <a:t>Неопределенность в отношении последствий присоединения очень высока:</a:t>
            </a:r>
            <a:r>
              <a:rPr lang="en-US" dirty="0" smtClean="0"/>
              <a:t> </a:t>
            </a:r>
            <a:endParaRPr lang="en-US" dirty="0" smtClean="0"/>
          </a:p>
          <a:p>
            <a:pPr>
              <a:lnSpc>
                <a:spcPts val="2800"/>
              </a:lnSpc>
              <a:buFont typeface="Monotype Sorts" pitchFamily="2" charset="2"/>
              <a:buNone/>
            </a:pPr>
            <a:r>
              <a:rPr lang="ru-RU" dirty="0" smtClean="0"/>
              <a:t>Неопределенность общих тенденций макроэкономического развития</a:t>
            </a:r>
            <a:endParaRPr lang="en-GB" dirty="0" smtClean="0"/>
          </a:p>
          <a:p>
            <a:pPr>
              <a:lnSpc>
                <a:spcPts val="2800"/>
              </a:lnSpc>
              <a:buFont typeface="Monotype Sorts" pitchFamily="2" charset="2"/>
              <a:buNone/>
            </a:pPr>
            <a:r>
              <a:rPr lang="en-GB" dirty="0" smtClean="0"/>
              <a:t>(</a:t>
            </a:r>
            <a:r>
              <a:rPr lang="ru-RU" dirty="0" smtClean="0"/>
              <a:t>в период  </a:t>
            </a:r>
            <a:r>
              <a:rPr lang="en-GB" dirty="0" smtClean="0"/>
              <a:t>2009-2012 </a:t>
            </a:r>
            <a:r>
              <a:rPr lang="ru-RU" dirty="0" smtClean="0"/>
              <a:t>колебания курса </a:t>
            </a:r>
            <a:r>
              <a:rPr lang="en-GB" dirty="0" smtClean="0"/>
              <a:t>RUR/Euro ≈ </a:t>
            </a:r>
            <a:r>
              <a:rPr lang="en-GB" dirty="0" smtClean="0"/>
              <a:t>6%) </a:t>
            </a:r>
            <a:endParaRPr lang="ru-RU" dirty="0" smtClean="0"/>
          </a:p>
          <a:p>
            <a:pPr>
              <a:lnSpc>
                <a:spcPts val="2800"/>
              </a:lnSpc>
              <a:buFont typeface="Monotype Sorts" pitchFamily="2" charset="2"/>
              <a:buNone/>
            </a:pPr>
            <a:r>
              <a:rPr lang="ru-RU" dirty="0" err="1" smtClean="0"/>
              <a:t>Межстрановые</a:t>
            </a:r>
            <a:r>
              <a:rPr lang="ru-RU" dirty="0" smtClean="0"/>
              <a:t> различия динамики внешнеторговых связей РФ </a:t>
            </a:r>
            <a:endParaRPr lang="en-GB" dirty="0" smtClean="0"/>
          </a:p>
          <a:p>
            <a:pPr>
              <a:lnSpc>
                <a:spcPts val="2800"/>
              </a:lnSpc>
              <a:buFont typeface="Monotype Sorts" pitchFamily="2" charset="2"/>
              <a:buNone/>
            </a:pPr>
            <a:r>
              <a:rPr lang="ru-RU" dirty="0" smtClean="0"/>
              <a:t>Изменение торгового режима может приносить неоднозначные результаты</a:t>
            </a:r>
            <a:endParaRPr lang="en-GB" dirty="0" smtClean="0"/>
          </a:p>
          <a:p>
            <a:pPr>
              <a:lnSpc>
                <a:spcPts val="2800"/>
              </a:lnSpc>
              <a:buFont typeface="Monotype Sorts" pitchFamily="2" charset="2"/>
              <a:buNone/>
            </a:pPr>
            <a:r>
              <a:rPr lang="ru-RU" dirty="0" smtClean="0"/>
              <a:t>(вместо снижения розничных цен – увеличение прибыли торговых посредников</a:t>
            </a:r>
            <a:endParaRPr lang="en-GB" dirty="0" smtClean="0"/>
          </a:p>
          <a:p>
            <a:pPr>
              <a:buFont typeface="Monotype Sorts" pitchFamily="2" charset="2"/>
              <a:buNone/>
            </a:pPr>
            <a:endParaRPr lang="ru-RU" sz="2800" dirty="0" smtClean="0"/>
          </a:p>
        </p:txBody>
      </p:sp>
      <p:sp>
        <p:nvSpPr>
          <p:cNvPr id="68613" name="Нижний колонтитул 4"/>
          <p:cNvSpPr>
            <a:spLocks noGrp="1"/>
          </p:cNvSpPr>
          <p:nvPr>
            <p:ph type="ftr" sz="quarter" idx="11"/>
          </p:nvPr>
        </p:nvSpPr>
        <p:spPr>
          <a:xfrm>
            <a:off x="2555776" y="6534150"/>
            <a:ext cx="4103687" cy="323850"/>
          </a:xfrm>
        </p:spPr>
        <p:txBody>
          <a:bodyPr/>
          <a:lstStyle/>
          <a:p>
            <a:pPr>
              <a:defRPr/>
            </a:pPr>
            <a:r>
              <a:rPr lang="en-GB" dirty="0" smtClean="0"/>
              <a:t>Russia and WTO</a:t>
            </a:r>
            <a:endParaRPr lang="ru-RU" dirty="0" smtClean="0"/>
          </a:p>
          <a:p>
            <a:pPr>
              <a:defRPr/>
            </a:pPr>
            <a:endParaRPr lang="ru-RU" dirty="0" smtClean="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1859">
                                            <p:txEl>
                                              <p:pRg st="4" end="4"/>
                                            </p:txEl>
                                          </p:spTgt>
                                        </p:tgtEl>
                                        <p:attrNameLst>
                                          <p:attrName>style.visibility</p:attrName>
                                        </p:attrNameLst>
                                      </p:cBhvr>
                                      <p:to>
                                        <p:strVal val="visible"/>
                                      </p:to>
                                    </p:set>
                                    <p:anim calcmode="lin" valueType="num">
                                      <p:cBhvr additive="base">
                                        <p:cTn id="7" dur="500" fill="hold"/>
                                        <p:tgtEl>
                                          <p:spTgt spid="121859">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18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1859">
                                            <p:txEl>
                                              <p:pRg st="5" end="5"/>
                                            </p:txEl>
                                          </p:spTgt>
                                        </p:tgtEl>
                                        <p:attrNameLst>
                                          <p:attrName>style.visibility</p:attrName>
                                        </p:attrNameLst>
                                      </p:cBhvr>
                                      <p:to>
                                        <p:strVal val="visible"/>
                                      </p:to>
                                    </p:set>
                                    <p:anim calcmode="lin" valueType="num">
                                      <p:cBhvr additive="base">
                                        <p:cTn id="13" dur="500" fill="hold"/>
                                        <p:tgtEl>
                                          <p:spTgt spid="121859">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185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Номер слайда 5"/>
          <p:cNvSpPr>
            <a:spLocks noGrp="1"/>
          </p:cNvSpPr>
          <p:nvPr>
            <p:ph type="sldNum" sz="quarter" idx="12"/>
          </p:nvPr>
        </p:nvSpPr>
        <p:spPr>
          <a:noFill/>
          <a:ln>
            <a:miter lim="800000"/>
            <a:headEnd/>
            <a:tailEnd/>
          </a:ln>
        </p:spPr>
        <p:txBody>
          <a:bodyPr/>
          <a:lstStyle/>
          <a:p>
            <a:fld id="{A263CCC7-491E-4ECD-8EFC-7B4AE0D2F3FA}" type="slidenum">
              <a:rPr lang="ru-RU" smtClean="0"/>
              <a:pPr/>
              <a:t>49</a:t>
            </a:fld>
            <a:endParaRPr lang="ru-RU" smtClean="0"/>
          </a:p>
        </p:txBody>
      </p:sp>
      <p:sp>
        <p:nvSpPr>
          <p:cNvPr id="24579" name="Rectangle 1"/>
          <p:cNvSpPr>
            <a:spLocks noGrp="1" noChangeArrowheads="1"/>
          </p:cNvSpPr>
          <p:nvPr>
            <p:ph type="title"/>
          </p:nvPr>
        </p:nvSpPr>
        <p:spPr>
          <a:xfrm>
            <a:off x="1714480" y="357166"/>
            <a:ext cx="7124720" cy="938234"/>
          </a:xfrm>
        </p:spPr>
        <p:txBody>
          <a:bodyPr lIns="90000" tIns="46800" rIns="90000" bIns="46800" anchor="b"/>
          <a:lstStyle/>
          <a:p>
            <a:pPr algn="l"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dirty="0" smtClean="0"/>
              <a:t>Вывод</a:t>
            </a:r>
            <a:endParaRPr lang="en-GB" sz="4000" dirty="0" smtClean="0"/>
          </a:p>
        </p:txBody>
      </p:sp>
      <p:sp>
        <p:nvSpPr>
          <p:cNvPr id="24580" name="Rectangle 2"/>
          <p:cNvSpPr>
            <a:spLocks noGrp="1" noChangeArrowheads="1"/>
          </p:cNvSpPr>
          <p:nvPr>
            <p:ph type="body" idx="1"/>
          </p:nvPr>
        </p:nvSpPr>
        <p:spPr>
          <a:xfrm>
            <a:off x="250825" y="1557338"/>
            <a:ext cx="8497888" cy="4751387"/>
          </a:xfrm>
        </p:spPr>
        <p:txBody>
          <a:bodyPr lIns="90000" tIns="46800" rIns="90000" bIns="46800"/>
          <a:lstStyle/>
          <a:p>
            <a:pPr eaLnBrk="1" hangingPunct="1">
              <a:buFont typeface="Wingdings" pitchFamily="2" charset="2"/>
              <a:buNone/>
            </a:pPr>
            <a:r>
              <a:rPr lang="ru-RU" sz="3000" dirty="0" smtClean="0"/>
              <a:t>Мы сами - кузнецы своего счастья</a:t>
            </a:r>
          </a:p>
          <a:p>
            <a:pPr eaLnBrk="1" hangingPunct="1">
              <a:buFont typeface="Wingdings" pitchFamily="2" charset="2"/>
              <a:buNone/>
            </a:pPr>
            <a:r>
              <a:rPr lang="ru-RU" sz="3000" dirty="0" smtClean="0"/>
              <a:t>ВТО ≈ дорогостоящее оборудование, которое Россия приобрела. </a:t>
            </a:r>
            <a:endParaRPr lang="en-US" sz="3000" dirty="0" smtClean="0"/>
          </a:p>
          <a:p>
            <a:pPr eaLnBrk="1" hangingPunct="1">
              <a:buFont typeface="Wingdings" pitchFamily="2" charset="2"/>
              <a:buNone/>
            </a:pPr>
            <a:r>
              <a:rPr lang="ru-RU" sz="3000" dirty="0" smtClean="0"/>
              <a:t>Если Вы </a:t>
            </a:r>
            <a:r>
              <a:rPr lang="ru-RU" sz="3000" b="1" dirty="0" smtClean="0"/>
              <a:t>научились</a:t>
            </a:r>
            <a:r>
              <a:rPr lang="ru-RU" sz="3000" dirty="0" smtClean="0"/>
              <a:t> им пользоваться, то оно повысит конкурентоспособность выпускаемой продукции</a:t>
            </a:r>
          </a:p>
          <a:p>
            <a:pPr eaLnBrk="1" hangingPunct="1">
              <a:buFont typeface="Wingdings" pitchFamily="2" charset="2"/>
              <a:buNone/>
            </a:pPr>
            <a:r>
              <a:rPr lang="ru-RU" sz="3000" dirty="0" smtClean="0"/>
              <a:t>Если же Вы </a:t>
            </a:r>
            <a:r>
              <a:rPr lang="ru-RU" sz="3000" b="1" dirty="0" smtClean="0"/>
              <a:t>не знаете</a:t>
            </a:r>
            <a:r>
              <a:rPr lang="ru-RU" sz="3000" dirty="0" smtClean="0"/>
              <a:t>, как это оборудование применить, то затраты не окупятся и убытков избежать едва ли удастся </a:t>
            </a:r>
          </a:p>
          <a:p>
            <a:pPr eaLnBrk="1" hangingPunct="1"/>
            <a:endParaRPr lang="en-GB" dirty="0"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 calcmode="lin" valueType="num">
                                      <p:cBhvr additive="base">
                                        <p:cTn id="7" dur="500" fill="hold"/>
                                        <p:tgtEl>
                                          <p:spTgt spid="2458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xEl>
                                              <p:pRg st="1" end="1"/>
                                            </p:txEl>
                                          </p:spTgt>
                                        </p:tgtEl>
                                        <p:attrNameLst>
                                          <p:attrName>style.visibility</p:attrName>
                                        </p:attrNameLst>
                                      </p:cBhvr>
                                      <p:to>
                                        <p:strVal val="visible"/>
                                      </p:to>
                                    </p:set>
                                    <p:anim calcmode="lin" valueType="num">
                                      <p:cBhvr additive="base">
                                        <p:cTn id="13" dur="500" fill="hold"/>
                                        <p:tgtEl>
                                          <p:spTgt spid="2458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8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580">
                                            <p:txEl>
                                              <p:pRg st="2" end="2"/>
                                            </p:txEl>
                                          </p:spTgt>
                                        </p:tgtEl>
                                        <p:attrNameLst>
                                          <p:attrName>style.visibility</p:attrName>
                                        </p:attrNameLst>
                                      </p:cBhvr>
                                      <p:to>
                                        <p:strVal val="visible"/>
                                      </p:to>
                                    </p:set>
                                    <p:anim calcmode="lin" valueType="num">
                                      <p:cBhvr additive="base">
                                        <p:cTn id="19" dur="500" fill="hold"/>
                                        <p:tgtEl>
                                          <p:spTgt spid="2458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8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580">
                                            <p:txEl>
                                              <p:pRg st="3" end="3"/>
                                            </p:txEl>
                                          </p:spTgt>
                                        </p:tgtEl>
                                        <p:attrNameLst>
                                          <p:attrName>style.visibility</p:attrName>
                                        </p:attrNameLst>
                                      </p:cBhvr>
                                      <p:to>
                                        <p:strVal val="visible"/>
                                      </p:to>
                                    </p:set>
                                    <p:anim calcmode="lin" valueType="num">
                                      <p:cBhvr additive="base">
                                        <p:cTn id="25" dur="500" fill="hold"/>
                                        <p:tgtEl>
                                          <p:spTgt spid="2458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8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Номер слайда 5"/>
          <p:cNvSpPr>
            <a:spLocks noGrp="1"/>
          </p:cNvSpPr>
          <p:nvPr>
            <p:ph type="sldNum" sz="quarter" idx="12"/>
          </p:nvPr>
        </p:nvSpPr>
        <p:spPr/>
        <p:txBody>
          <a:bodyPr/>
          <a:lstStyle/>
          <a:p>
            <a:pPr>
              <a:defRPr/>
            </a:pPr>
            <a:fld id="{C9623D8F-0CD4-458E-BDE9-CA9A57DF2222}" type="slidenum">
              <a:rPr lang="ru-RU" smtClean="0"/>
              <a:pPr>
                <a:defRPr/>
              </a:pPr>
              <a:t>5</a:t>
            </a:fld>
            <a:endParaRPr lang="ru-RU" smtClean="0"/>
          </a:p>
        </p:txBody>
      </p:sp>
      <p:sp>
        <p:nvSpPr>
          <p:cNvPr id="4099" name="Rectangle 2"/>
          <p:cNvSpPr>
            <a:spLocks noGrp="1" noChangeArrowheads="1"/>
          </p:cNvSpPr>
          <p:nvPr>
            <p:ph type="title"/>
          </p:nvPr>
        </p:nvSpPr>
        <p:spPr>
          <a:xfrm>
            <a:off x="1428750" y="228600"/>
            <a:ext cx="7103690" cy="1143000"/>
          </a:xfrm>
        </p:spPr>
        <p:txBody>
          <a:bodyPr/>
          <a:lstStyle/>
          <a:p>
            <a:r>
              <a:rPr lang="ru-RU" sz="4000" dirty="0" smtClean="0"/>
              <a:t>Хронология завершения переговоров</a:t>
            </a:r>
            <a:endParaRPr lang="en-GB" sz="4000" dirty="0" smtClean="0"/>
          </a:p>
        </p:txBody>
      </p:sp>
      <p:sp>
        <p:nvSpPr>
          <p:cNvPr id="2" name="Rectangle 3"/>
          <p:cNvSpPr>
            <a:spLocks noGrp="1" noChangeArrowheads="1"/>
          </p:cNvSpPr>
          <p:nvPr>
            <p:ph type="body" idx="1"/>
          </p:nvPr>
        </p:nvSpPr>
        <p:spPr>
          <a:xfrm>
            <a:off x="-396552" y="1628800"/>
            <a:ext cx="9145016" cy="4171950"/>
          </a:xfrm>
        </p:spPr>
        <p:txBody>
          <a:bodyPr/>
          <a:lstStyle/>
          <a:p>
            <a:pPr marL="1428750" lvl="2" indent="-514350">
              <a:buNone/>
              <a:defRPr/>
            </a:pPr>
            <a:r>
              <a:rPr lang="ru-RU" sz="3000" dirty="0" smtClean="0"/>
              <a:t>10 ноября 2011 г. Рабочая группа единогласно одобрила определяющий обязательства, принимаемые на себя РФ, пакет документов. </a:t>
            </a:r>
          </a:p>
          <a:p>
            <a:pPr marL="1428750" lvl="2" indent="-514350">
              <a:buNone/>
              <a:defRPr/>
            </a:pPr>
            <a:r>
              <a:rPr lang="ru-RU" sz="3000" dirty="0" smtClean="0"/>
              <a:t>16 декабря 2011 г. 8-ая Министерская конференция ВТО также единогласно вынесла решение о принятии России в члены организации. </a:t>
            </a:r>
          </a:p>
          <a:p>
            <a:pPr marL="1428750" lvl="2" indent="-514350">
              <a:lnSpc>
                <a:spcPts val="4700"/>
              </a:lnSpc>
              <a:buNone/>
              <a:defRPr/>
            </a:pPr>
            <a:r>
              <a:rPr lang="en-US" sz="3000" dirty="0" smtClean="0"/>
              <a:t>22</a:t>
            </a:r>
            <a:r>
              <a:rPr lang="ru-RU" sz="3000" dirty="0" smtClean="0"/>
              <a:t> августа</a:t>
            </a:r>
            <a:r>
              <a:rPr lang="en-US" sz="3000" dirty="0" smtClean="0"/>
              <a:t> </a:t>
            </a:r>
            <a:r>
              <a:rPr lang="en-US" sz="3000" dirty="0" smtClean="0"/>
              <a:t>2012 </a:t>
            </a:r>
            <a:r>
              <a:rPr lang="ru-RU" sz="3000" dirty="0" smtClean="0"/>
              <a:t>после</a:t>
            </a:r>
            <a:r>
              <a:rPr lang="en-US" sz="3000" dirty="0" smtClean="0"/>
              <a:t> </a:t>
            </a:r>
            <a:r>
              <a:rPr lang="en-US" sz="3000" dirty="0" smtClean="0"/>
              <a:t>18 </a:t>
            </a:r>
            <a:r>
              <a:rPr lang="ru-RU" sz="3000" dirty="0" smtClean="0"/>
              <a:t>лет переговоров РФ стала 1</a:t>
            </a:r>
            <a:r>
              <a:rPr lang="en-US" sz="3000" dirty="0" smtClean="0"/>
              <a:t>56</a:t>
            </a:r>
            <a:r>
              <a:rPr lang="ru-RU" sz="3000" dirty="0" smtClean="0"/>
              <a:t>-м членом ВТО</a:t>
            </a:r>
            <a:endParaRPr lang="en-GB" sz="3000" dirty="0" smtClean="0"/>
          </a:p>
          <a:p>
            <a:pPr>
              <a:defRPr/>
            </a:pPr>
            <a:endParaRPr lang="en-GB" sz="3400" dirty="0" smtClean="0"/>
          </a:p>
        </p:txBody>
      </p:sp>
      <p:sp>
        <p:nvSpPr>
          <p:cNvPr id="5" name="Нижний колонтитул 4"/>
          <p:cNvSpPr>
            <a:spLocks noGrp="1"/>
          </p:cNvSpPr>
          <p:nvPr>
            <p:ph type="ftr" sz="quarter" idx="11"/>
          </p:nvPr>
        </p:nvSpPr>
        <p:spPr/>
        <p:txBody>
          <a:bodyPr/>
          <a:lstStyle/>
          <a:p>
            <a:pPr>
              <a:defRPr/>
            </a:pPr>
            <a:r>
              <a:rPr lang="en-GB" dirty="0" smtClean="0"/>
              <a:t>Russia and WTO</a:t>
            </a:r>
            <a:endParaRPr lang="ru-RU" dirty="0" smtClean="0"/>
          </a:p>
          <a:p>
            <a:pPr>
              <a:defRPr/>
            </a:pPr>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noGrp="1"/>
          </p:cNvSpPr>
          <p:nvPr>
            <p:ph idx="1"/>
          </p:nvPr>
        </p:nvSpPr>
        <p:spPr>
          <a:xfrm>
            <a:off x="899592" y="1772816"/>
            <a:ext cx="7010400" cy="4537075"/>
          </a:xfrm>
        </p:spPr>
        <p:txBody>
          <a:bodyPr/>
          <a:lstStyle/>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5400" dirty="0" smtClean="0"/>
              <a:t>Спасибо большое за внимание!</a:t>
            </a:r>
          </a:p>
        </p:txBody>
      </p:sp>
      <p:sp>
        <p:nvSpPr>
          <p:cNvPr id="4" name="Номер слайда 3"/>
          <p:cNvSpPr>
            <a:spLocks noGrp="1"/>
          </p:cNvSpPr>
          <p:nvPr>
            <p:ph type="sldNum" sz="quarter" idx="12"/>
          </p:nvPr>
        </p:nvSpPr>
        <p:spPr/>
        <p:txBody>
          <a:bodyPr/>
          <a:lstStyle/>
          <a:p>
            <a:pPr>
              <a:defRPr/>
            </a:pPr>
            <a:fld id="{16F7A224-A2B8-4A42-B3B5-3A3BB4D5F635}" type="slidenum">
              <a:rPr lang="ru-RU" smtClean="0"/>
              <a:pPr>
                <a:defRPr/>
              </a:pPr>
              <a:t>50</a:t>
            </a:fld>
            <a:endParaRPr lang="ru-RU"/>
          </a:p>
        </p:txBody>
      </p:sp>
      <p:sp>
        <p:nvSpPr>
          <p:cNvPr id="5" name="Нижний колонтитул 4"/>
          <p:cNvSpPr>
            <a:spLocks noGrp="1"/>
          </p:cNvSpPr>
          <p:nvPr>
            <p:ph type="ftr" sz="quarter" idx="11"/>
          </p:nvPr>
        </p:nvSpPr>
        <p:spPr/>
        <p:txBody>
          <a:bodyPr/>
          <a:lstStyle/>
          <a:p>
            <a:pPr>
              <a:defRPr/>
            </a:pPr>
            <a:r>
              <a:rPr lang="en-GB" dirty="0" smtClean="0"/>
              <a:t>Russia and WTO</a:t>
            </a:r>
            <a:endParaRPr lang="ru-RU" dirty="0"/>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8МК_ВТО_16 12 11 181.jpg"/>
          <p:cNvPicPr>
            <a:picLocks noGrp="1" noChangeAspect="1"/>
          </p:cNvPicPr>
          <p:nvPr>
            <p:ph idx="1"/>
          </p:nvPr>
        </p:nvPicPr>
        <p:blipFill>
          <a:blip r:embed="rId3" cstate="print"/>
          <a:stretch>
            <a:fillRect/>
          </a:stretch>
        </p:blipFill>
        <p:spPr>
          <a:xfrm>
            <a:off x="-252536" y="0"/>
            <a:ext cx="9793088" cy="6857999"/>
          </a:xfrm>
        </p:spPr>
      </p:pic>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112BD359-2AAC-432F-BD6E-04F524776695}" type="slidenum">
              <a:rPr lang="ru-RU" smtClean="0"/>
              <a:pPr>
                <a:defRPr/>
              </a:pPr>
              <a:t>6</a:t>
            </a:fld>
            <a:endParaRPr lang="ru-RU"/>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8МК_ВТО_16 12 11 149.jpg"/>
          <p:cNvPicPr>
            <a:picLocks noGrp="1" noChangeAspect="1"/>
          </p:cNvPicPr>
          <p:nvPr>
            <p:ph idx="1"/>
          </p:nvPr>
        </p:nvPicPr>
        <p:blipFill>
          <a:blip r:embed="rId3" cstate="print"/>
          <a:stretch>
            <a:fillRect/>
          </a:stretch>
        </p:blipFill>
        <p:spPr>
          <a:xfrm>
            <a:off x="0" y="0"/>
            <a:ext cx="9144000" cy="7173416"/>
          </a:xfrm>
        </p:spPr>
      </p:pic>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112BD359-2AAC-432F-BD6E-04F524776695}" type="slidenum">
              <a:rPr lang="ru-RU" smtClean="0"/>
              <a:pPr>
                <a:defRPr/>
              </a:pPr>
              <a:t>7</a:t>
            </a:fld>
            <a:endParaRPr lang="ru-RU"/>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1266" name="Заголовок 1"/>
          <p:cNvSpPr>
            <a:spLocks noGrp="1"/>
          </p:cNvSpPr>
          <p:nvPr>
            <p:ph type="title" idx="4294967295"/>
          </p:nvPr>
        </p:nvSpPr>
        <p:spPr>
          <a:xfrm>
            <a:off x="1331913" y="188913"/>
            <a:ext cx="7596187" cy="1311275"/>
          </a:xfrm>
        </p:spPr>
        <p:txBody>
          <a:bodyPr/>
          <a:lstStyle/>
          <a:p>
            <a:r>
              <a:rPr lang="ru-RU" sz="3600" dirty="0" smtClean="0">
                <a:solidFill>
                  <a:srgbClr val="002060"/>
                </a:solidFill>
              </a:rPr>
              <a:t>Почему переговоры длились так долго?</a:t>
            </a:r>
          </a:p>
        </p:txBody>
      </p:sp>
      <p:sp>
        <p:nvSpPr>
          <p:cNvPr id="62467" name="Содержимое 2"/>
          <p:cNvSpPr>
            <a:spLocks noGrp="1"/>
          </p:cNvSpPr>
          <p:nvPr>
            <p:ph idx="4294967295"/>
          </p:nvPr>
        </p:nvSpPr>
        <p:spPr>
          <a:xfrm>
            <a:off x="468313" y="1773238"/>
            <a:ext cx="8215312" cy="4857750"/>
          </a:xfrm>
        </p:spPr>
        <p:txBody>
          <a:bodyPr/>
          <a:lstStyle/>
          <a:p>
            <a:pPr lvl="1">
              <a:lnSpc>
                <a:spcPts val="4100"/>
              </a:lnSpc>
              <a:buFont typeface="Wingdings" pitchFamily="2" charset="2"/>
              <a:buNone/>
            </a:pPr>
            <a:r>
              <a:rPr lang="ru-RU" sz="3000" dirty="0" smtClean="0">
                <a:solidFill>
                  <a:srgbClr val="002060"/>
                </a:solidFill>
              </a:rPr>
              <a:t>Общая тенденция расширения ВТО</a:t>
            </a:r>
          </a:p>
          <a:p>
            <a:pPr lvl="1">
              <a:lnSpc>
                <a:spcPts val="4100"/>
              </a:lnSpc>
              <a:buFont typeface="Wingdings" pitchFamily="2" charset="2"/>
              <a:buNone/>
            </a:pPr>
            <a:r>
              <a:rPr lang="ru-RU" sz="3000" dirty="0" smtClean="0">
                <a:solidFill>
                  <a:srgbClr val="002060"/>
                </a:solidFill>
              </a:rPr>
              <a:t>Количество членов рабочей группы</a:t>
            </a:r>
          </a:p>
          <a:p>
            <a:pPr lvl="1">
              <a:lnSpc>
                <a:spcPts val="4100"/>
              </a:lnSpc>
              <a:buFont typeface="Wingdings" pitchFamily="2" charset="2"/>
              <a:buNone/>
            </a:pPr>
            <a:r>
              <a:rPr lang="ru-RU" sz="3000" dirty="0" smtClean="0">
                <a:solidFill>
                  <a:srgbClr val="002060"/>
                </a:solidFill>
              </a:rPr>
              <a:t>Количество обсуждаемых вопросов</a:t>
            </a:r>
          </a:p>
          <a:p>
            <a:pPr lvl="1">
              <a:lnSpc>
                <a:spcPts val="4100"/>
              </a:lnSpc>
              <a:buFont typeface="Wingdings" pitchFamily="2" charset="2"/>
              <a:buNone/>
            </a:pPr>
            <a:r>
              <a:rPr lang="ru-RU" sz="3000" dirty="0" smtClean="0">
                <a:solidFill>
                  <a:srgbClr val="002060"/>
                </a:solidFill>
              </a:rPr>
              <a:t>Подход</a:t>
            </a:r>
            <a:r>
              <a:rPr lang="en-US" sz="3000" dirty="0" smtClean="0">
                <a:solidFill>
                  <a:srgbClr val="002060"/>
                </a:solidFill>
              </a:rPr>
              <a:t> “Generation me”</a:t>
            </a:r>
            <a:endParaRPr lang="ru-RU" sz="3000" dirty="0" smtClean="0">
              <a:solidFill>
                <a:srgbClr val="002060"/>
              </a:solidFill>
            </a:endParaRPr>
          </a:p>
          <a:p>
            <a:pPr lvl="1">
              <a:lnSpc>
                <a:spcPts val="4100"/>
              </a:lnSpc>
              <a:buFont typeface="Wingdings" pitchFamily="2" charset="2"/>
              <a:buNone/>
            </a:pPr>
            <a:r>
              <a:rPr lang="en-US" sz="3000" i="1" dirty="0" smtClean="0">
                <a:solidFill>
                  <a:srgbClr val="002060"/>
                </a:solidFill>
              </a:rPr>
              <a:t>Cui </a:t>
            </a:r>
            <a:r>
              <a:rPr lang="en-US" sz="3000" i="1" dirty="0" err="1" smtClean="0">
                <a:solidFill>
                  <a:srgbClr val="002060"/>
                </a:solidFill>
              </a:rPr>
              <a:t>prodest</a:t>
            </a:r>
            <a:r>
              <a:rPr lang="en-US" sz="3000" i="1" dirty="0" smtClean="0">
                <a:solidFill>
                  <a:srgbClr val="002060"/>
                </a:solidFill>
              </a:rPr>
              <a:t>?</a:t>
            </a:r>
            <a:endParaRPr lang="ru-RU" sz="3000" i="1" dirty="0" smtClean="0">
              <a:solidFill>
                <a:srgbClr val="002060"/>
              </a:solidFill>
            </a:endParaRPr>
          </a:p>
          <a:p>
            <a:pPr lvl="1">
              <a:lnSpc>
                <a:spcPts val="4100"/>
              </a:lnSpc>
              <a:buFont typeface="Wingdings" pitchFamily="2" charset="2"/>
              <a:buNone/>
            </a:pPr>
            <a:r>
              <a:rPr lang="ru-RU" sz="3000" dirty="0" smtClean="0">
                <a:solidFill>
                  <a:srgbClr val="002060"/>
                </a:solidFill>
              </a:rPr>
              <a:t>Дополнительные барьеры</a:t>
            </a:r>
            <a:r>
              <a:rPr lang="en-US" sz="3000" dirty="0" smtClean="0">
                <a:solidFill>
                  <a:srgbClr val="002060"/>
                </a:solidFill>
              </a:rPr>
              <a:t> (</a:t>
            </a:r>
            <a:r>
              <a:rPr lang="ru-RU" sz="3000" dirty="0" smtClean="0">
                <a:solidFill>
                  <a:srgbClr val="002060"/>
                </a:solidFill>
              </a:rPr>
              <a:t>СНГ</a:t>
            </a:r>
            <a:r>
              <a:rPr lang="en-US" sz="3000" dirty="0" smtClean="0">
                <a:solidFill>
                  <a:srgbClr val="002060"/>
                </a:solidFill>
              </a:rPr>
              <a:t>, DDA, </a:t>
            </a:r>
            <a:r>
              <a:rPr lang="ru-RU" sz="3000" dirty="0" smtClean="0">
                <a:solidFill>
                  <a:srgbClr val="002060"/>
                </a:solidFill>
              </a:rPr>
              <a:t>экономический кризис</a:t>
            </a:r>
            <a:r>
              <a:rPr lang="en-US" sz="3000" dirty="0" smtClean="0">
                <a:solidFill>
                  <a:srgbClr val="002060"/>
                </a:solidFill>
              </a:rPr>
              <a:t>)</a:t>
            </a:r>
            <a:r>
              <a:rPr lang="en-US" sz="3000" i="1" dirty="0" smtClean="0">
                <a:solidFill>
                  <a:srgbClr val="002060"/>
                </a:solidFill>
              </a:rPr>
              <a:t> </a:t>
            </a:r>
          </a:p>
        </p:txBody>
      </p:sp>
      <p:sp>
        <p:nvSpPr>
          <p:cNvPr id="4" name="Нижний колонтитул 3"/>
          <p:cNvSpPr txBox="1">
            <a:spLocks noGrp="1"/>
          </p:cNvSpPr>
          <p:nvPr/>
        </p:nvSpPr>
        <p:spPr bwMode="auto">
          <a:xfrm>
            <a:off x="3132138" y="6381750"/>
            <a:ext cx="4103687" cy="323850"/>
          </a:xfrm>
          <a:prstGeom prst="rect">
            <a:avLst/>
          </a:prstGeom>
          <a:noFill/>
          <a:ln>
            <a:miter lim="800000"/>
            <a:headEnd/>
            <a:tailEnd/>
          </a:ln>
        </p:spPr>
        <p:txBody>
          <a:bodyPr/>
          <a:lstStyle/>
          <a:p>
            <a:pPr>
              <a:defRPr/>
            </a:pPr>
            <a:r>
              <a:rPr lang="en-GB" sz="1000" dirty="0">
                <a:solidFill>
                  <a:srgbClr val="003399"/>
                </a:solidFill>
                <a:latin typeface="+mn-lt"/>
              </a:rPr>
              <a:t>Russia and WTO</a:t>
            </a:r>
            <a:endParaRPr lang="ru-RU" sz="1000" dirty="0">
              <a:solidFill>
                <a:srgbClr val="003399"/>
              </a:solidFill>
              <a:latin typeface="+mn-lt"/>
            </a:endParaRPr>
          </a:p>
        </p:txBody>
      </p:sp>
      <p:sp>
        <p:nvSpPr>
          <p:cNvPr id="5" name="Номер слайда 4"/>
          <p:cNvSpPr txBox="1">
            <a:spLocks noGrp="1"/>
          </p:cNvSpPr>
          <p:nvPr/>
        </p:nvSpPr>
        <p:spPr bwMode="auto">
          <a:xfrm>
            <a:off x="7451725" y="6381750"/>
            <a:ext cx="1081088" cy="323850"/>
          </a:xfrm>
          <a:prstGeom prst="rect">
            <a:avLst/>
          </a:prstGeom>
          <a:noFill/>
          <a:ln>
            <a:miter lim="800000"/>
            <a:headEnd/>
            <a:tailEnd/>
          </a:ln>
        </p:spPr>
        <p:txBody>
          <a:bodyPr/>
          <a:lstStyle/>
          <a:p>
            <a:pPr algn="r">
              <a:defRPr/>
            </a:pPr>
            <a:fld id="{BCE2635D-9239-479D-8728-B58D231252C8}" type="slidenum">
              <a:rPr lang="ru-RU" sz="1400">
                <a:solidFill>
                  <a:srgbClr val="003399"/>
                </a:solidFill>
                <a:latin typeface="+mn-lt"/>
              </a:rPr>
              <a:pPr algn="r">
                <a:defRPr/>
              </a:pPr>
              <a:t>8</a:t>
            </a:fld>
            <a:endParaRPr lang="ru-RU" sz="1400" dirty="0">
              <a:solidFill>
                <a:srgbClr val="003399"/>
              </a:solidFill>
              <a:latin typeface="+mn-l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2467">
                                            <p:txEl>
                                              <p:pRg st="2" end="2"/>
                                            </p:txEl>
                                          </p:spTgt>
                                        </p:tgtEl>
                                        <p:attrNameLst>
                                          <p:attrName>style.visibility</p:attrName>
                                        </p:attrNameLst>
                                      </p:cBhvr>
                                      <p:to>
                                        <p:strVal val="visible"/>
                                      </p:to>
                                    </p:set>
                                    <p:anim calcmode="lin" valueType="num">
                                      <p:cBhvr additive="base">
                                        <p:cTn id="19"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467">
                                            <p:txEl>
                                              <p:pRg st="3" end="3"/>
                                            </p:txEl>
                                          </p:spTgt>
                                        </p:tgtEl>
                                        <p:attrNameLst>
                                          <p:attrName>style.visibility</p:attrName>
                                        </p:attrNameLst>
                                      </p:cBhvr>
                                      <p:to>
                                        <p:strVal val="visible"/>
                                      </p:to>
                                    </p:set>
                                    <p:anim calcmode="lin" valueType="num">
                                      <p:cBhvr additive="base">
                                        <p:cTn id="25" dur="5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2467">
                                            <p:txEl>
                                              <p:pRg st="4" end="4"/>
                                            </p:txEl>
                                          </p:spTgt>
                                        </p:tgtEl>
                                        <p:attrNameLst>
                                          <p:attrName>style.visibility</p:attrName>
                                        </p:attrNameLst>
                                      </p:cBhvr>
                                      <p:to>
                                        <p:strVal val="visible"/>
                                      </p:to>
                                    </p:set>
                                    <p:anim calcmode="lin" valueType="num">
                                      <p:cBhvr additive="base">
                                        <p:cTn id="31" dur="500" fill="hold"/>
                                        <p:tgtEl>
                                          <p:spTgt spid="6246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24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2467">
                                            <p:txEl>
                                              <p:pRg st="5" end="5"/>
                                            </p:txEl>
                                          </p:spTgt>
                                        </p:tgtEl>
                                        <p:attrNameLst>
                                          <p:attrName>style.visibility</p:attrName>
                                        </p:attrNameLst>
                                      </p:cBhvr>
                                      <p:to>
                                        <p:strVal val="visible"/>
                                      </p:to>
                                    </p:set>
                                    <p:anim calcmode="lin" valueType="num">
                                      <p:cBhvr additive="base">
                                        <p:cTn id="37" dur="500" fill="hold"/>
                                        <p:tgtEl>
                                          <p:spTgt spid="6246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24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69921785-73C9-4155-A870-0C7018DFFFDD}" type="slidenum">
              <a:rPr lang="ru-RU"/>
              <a:pPr>
                <a:defRPr/>
              </a:pPr>
              <a:t>9</a:t>
            </a:fld>
            <a:endParaRPr lang="ru-RU"/>
          </a:p>
        </p:txBody>
      </p:sp>
      <p:sp>
        <p:nvSpPr>
          <p:cNvPr id="14339" name="Rectangle 2"/>
          <p:cNvSpPr>
            <a:spLocks noGrp="1" noChangeArrowheads="1"/>
          </p:cNvSpPr>
          <p:nvPr>
            <p:ph type="title"/>
          </p:nvPr>
        </p:nvSpPr>
        <p:spPr>
          <a:xfrm>
            <a:off x="1547813" y="333375"/>
            <a:ext cx="7010400" cy="790575"/>
          </a:xfrm>
        </p:spPr>
        <p:txBody>
          <a:bodyPr/>
          <a:lstStyle/>
          <a:p>
            <a:r>
              <a:rPr lang="ru-RU" sz="4000" dirty="0" smtClean="0"/>
              <a:t>Ход переговоров</a:t>
            </a:r>
          </a:p>
        </p:txBody>
      </p:sp>
      <p:sp>
        <p:nvSpPr>
          <p:cNvPr id="59395" name="Rectangle 3"/>
          <p:cNvSpPr>
            <a:spLocks noGrp="1" noChangeArrowheads="1"/>
          </p:cNvSpPr>
          <p:nvPr>
            <p:ph type="body" idx="1"/>
          </p:nvPr>
        </p:nvSpPr>
        <p:spPr>
          <a:xfrm>
            <a:off x="500063" y="1700213"/>
            <a:ext cx="8215312" cy="4729162"/>
          </a:xfrm>
        </p:spPr>
        <p:txBody>
          <a:bodyPr/>
          <a:lstStyle/>
          <a:p>
            <a:pPr>
              <a:lnSpc>
                <a:spcPct val="90000"/>
              </a:lnSpc>
              <a:buFont typeface="Monotype Sorts" pitchFamily="2" charset="2"/>
              <a:buNone/>
            </a:pPr>
            <a:r>
              <a:rPr lang="ru-RU" smtClean="0"/>
              <a:t>С 1998 г. Россия вела переговоры (на двусторонней и многосторонней основе) с членами рабочей группы по 4-м основным вопросам:</a:t>
            </a:r>
          </a:p>
          <a:p>
            <a:pPr lvl="1">
              <a:lnSpc>
                <a:spcPct val="90000"/>
              </a:lnSpc>
              <a:buFont typeface="Monotype Sorts" pitchFamily="2" charset="2"/>
              <a:buChar char="l"/>
            </a:pPr>
            <a:r>
              <a:rPr lang="ru-RU" smtClean="0"/>
              <a:t>доступ на рынок товаров,</a:t>
            </a:r>
          </a:p>
        </p:txBody>
      </p:sp>
      <p:sp>
        <p:nvSpPr>
          <p:cNvPr id="5" name="Нижний колонтитул 4"/>
          <p:cNvSpPr>
            <a:spLocks noGrp="1"/>
          </p:cNvSpPr>
          <p:nvPr>
            <p:ph type="ftr" sz="quarter" idx="11"/>
          </p:nvPr>
        </p:nvSpPr>
        <p:spPr/>
        <p:txBody>
          <a:bodyPr/>
          <a:lstStyle/>
          <a:p>
            <a:pPr>
              <a:defRPr/>
            </a:pPr>
            <a:r>
              <a:rPr lang="en-GB"/>
              <a:t>Russia and WTO</a:t>
            </a:r>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box(out)">
                                      <p:cBhvr>
                                        <p:cTn id="7" dur="500"/>
                                        <p:tgtEl>
                                          <p:spTgt spid="59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 calcmode="lin" valueType="num">
                                      <p:cBhvr additive="base">
                                        <p:cTn id="12" dur="5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93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autoUpdateAnimBg="0"/>
    </p:bldLst>
  </p:timing>
</p:sld>
</file>

<file path=ppt/theme/theme1.xml><?xml version="1.0" encoding="utf-8"?>
<a:theme xmlns:a="http://schemas.openxmlformats.org/drawingml/2006/main" name="Template_13">
  <a:themeElements>
    <a:clrScheme name="Template_13 12">
      <a:dk1>
        <a:srgbClr val="008ABD"/>
      </a:dk1>
      <a:lt1>
        <a:srgbClr val="FFFFFF"/>
      </a:lt1>
      <a:dk2>
        <a:srgbClr val="000000"/>
      </a:dk2>
      <a:lt2>
        <a:srgbClr val="777777"/>
      </a:lt2>
      <a:accent1>
        <a:srgbClr val="0099CC"/>
      </a:accent1>
      <a:accent2>
        <a:srgbClr val="CCCCCC"/>
      </a:accent2>
      <a:accent3>
        <a:srgbClr val="FFFFFF"/>
      </a:accent3>
      <a:accent4>
        <a:srgbClr val="0075A1"/>
      </a:accent4>
      <a:accent5>
        <a:srgbClr val="AACAE2"/>
      </a:accent5>
      <a:accent6>
        <a:srgbClr val="B9B9B9"/>
      </a:accent6>
      <a:hlink>
        <a:srgbClr val="005F8A"/>
      </a:hlink>
      <a:folHlink>
        <a:srgbClr val="EAEAEA"/>
      </a:folHlink>
    </a:clrScheme>
    <a:fontScheme name="Template_13">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_13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Template_13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Template_13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Template_13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Template_13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Template_13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Template_13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Template_13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Template_13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Template_13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
      <a:clrScheme name="Template_13 11">
        <a:dk1>
          <a:srgbClr val="008ABD"/>
        </a:dk1>
        <a:lt1>
          <a:srgbClr val="FFFFFF"/>
        </a:lt1>
        <a:dk2>
          <a:srgbClr val="000000"/>
        </a:dk2>
        <a:lt2>
          <a:srgbClr val="777777"/>
        </a:lt2>
        <a:accent1>
          <a:srgbClr val="0099CC"/>
        </a:accent1>
        <a:accent2>
          <a:srgbClr val="CCCCCC"/>
        </a:accent2>
        <a:accent3>
          <a:srgbClr val="FFFFFF"/>
        </a:accent3>
        <a:accent4>
          <a:srgbClr val="0075A1"/>
        </a:accent4>
        <a:accent5>
          <a:srgbClr val="AACAE2"/>
        </a:accent5>
        <a:accent6>
          <a:srgbClr val="B9B9B9"/>
        </a:accent6>
        <a:hlink>
          <a:srgbClr val="005F8A"/>
        </a:hlink>
        <a:folHlink>
          <a:srgbClr val="B2B2B2"/>
        </a:folHlink>
      </a:clrScheme>
      <a:clrMap bg1="lt1" tx1="dk1" bg2="lt2" tx2="dk2" accent1="accent1" accent2="accent2" accent3="accent3" accent4="accent4" accent5="accent5" accent6="accent6" hlink="hlink" folHlink="folHlink"/>
    </a:extraClrScheme>
    <a:extraClrScheme>
      <a:clrScheme name="Template_13 12">
        <a:dk1>
          <a:srgbClr val="008ABD"/>
        </a:dk1>
        <a:lt1>
          <a:srgbClr val="FFFFFF"/>
        </a:lt1>
        <a:dk2>
          <a:srgbClr val="000000"/>
        </a:dk2>
        <a:lt2>
          <a:srgbClr val="777777"/>
        </a:lt2>
        <a:accent1>
          <a:srgbClr val="0099CC"/>
        </a:accent1>
        <a:accent2>
          <a:srgbClr val="CCCCCC"/>
        </a:accent2>
        <a:accent3>
          <a:srgbClr val="FFFFFF"/>
        </a:accent3>
        <a:accent4>
          <a:srgbClr val="0075A1"/>
        </a:accent4>
        <a:accent5>
          <a:srgbClr val="AACAE2"/>
        </a:accent5>
        <a:accent6>
          <a:srgbClr val="B9B9B9"/>
        </a:accent6>
        <a:hlink>
          <a:srgbClr val="005F8A"/>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15447</TotalTime>
  <Words>5891</Words>
  <Application>Microsoft Office PowerPoint</Application>
  <PresentationFormat>Экран (4:3)</PresentationFormat>
  <Paragraphs>624</Paragraphs>
  <Slides>50</Slides>
  <Notes>48</Notes>
  <HiddenSlides>18</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50</vt:i4>
      </vt:variant>
    </vt:vector>
  </HeadingPairs>
  <TitlesOfParts>
    <vt:vector size="52" baseType="lpstr">
      <vt:lpstr>Template_13</vt:lpstr>
      <vt:lpstr>Слайд</vt:lpstr>
      <vt:lpstr>Присоединение России к ВТО: угрозы или возможности?</vt:lpstr>
      <vt:lpstr>Возможные источники информации</vt:lpstr>
      <vt:lpstr>Хронология завершения переговоров</vt:lpstr>
      <vt:lpstr>Слайд 4</vt:lpstr>
      <vt:lpstr>Хронология завершения переговоров</vt:lpstr>
      <vt:lpstr>Слайд 6</vt:lpstr>
      <vt:lpstr>Слайд 7</vt:lpstr>
      <vt:lpstr>Почему переговоры длились так долго?</vt:lpstr>
      <vt:lpstr>Ход переговоров</vt:lpstr>
      <vt:lpstr>Ход переговоров</vt:lpstr>
      <vt:lpstr>Ход переговоров</vt:lpstr>
      <vt:lpstr>Ход переговоров</vt:lpstr>
      <vt:lpstr>Ход переговоров</vt:lpstr>
      <vt:lpstr>Ход переговоров</vt:lpstr>
      <vt:lpstr>Ход переговоров</vt:lpstr>
      <vt:lpstr>Ход переговоров</vt:lpstr>
      <vt:lpstr>Ход переговоров</vt:lpstr>
      <vt:lpstr>Ход переговоров</vt:lpstr>
      <vt:lpstr>Ход переговоров</vt:lpstr>
      <vt:lpstr>Обязательства РФ</vt:lpstr>
      <vt:lpstr>Обязательства РФ</vt:lpstr>
      <vt:lpstr>Обязательства РФ</vt:lpstr>
      <vt:lpstr>Обязательства РФ</vt:lpstr>
      <vt:lpstr>Выгоды присоединения</vt:lpstr>
      <vt:lpstr>Выгоды присоединения</vt:lpstr>
      <vt:lpstr>Выгоды присоединения</vt:lpstr>
      <vt:lpstr>Выгоды присоединения</vt:lpstr>
      <vt:lpstr>Выгоды присоединения</vt:lpstr>
      <vt:lpstr>Выгоды присоединения</vt:lpstr>
      <vt:lpstr>Выгоды присоединения</vt:lpstr>
      <vt:lpstr>Основные угрозы</vt:lpstr>
      <vt:lpstr>Основные угрозы</vt:lpstr>
      <vt:lpstr>Основные угрозы</vt:lpstr>
      <vt:lpstr>Основные угрозы</vt:lpstr>
      <vt:lpstr>Основные угрозы</vt:lpstr>
      <vt:lpstr>Основные угрозы</vt:lpstr>
      <vt:lpstr>Основные угрозы</vt:lpstr>
      <vt:lpstr>Важность «регионального измерения»</vt:lpstr>
      <vt:lpstr>Cross-regional differences</vt:lpstr>
      <vt:lpstr>Trading Federal Okrugs  </vt:lpstr>
      <vt:lpstr>Объем иностранных инвестиций в расчете на 1 жителя субъекта РФ (2011, доллары США)</vt:lpstr>
      <vt:lpstr>Важность «регионального измерения»</vt:lpstr>
      <vt:lpstr>Последствия присоединения на уровне ФО (%% роста ВРП)</vt:lpstr>
      <vt:lpstr>Региональные последствия</vt:lpstr>
      <vt:lpstr>Региональные последствия</vt:lpstr>
      <vt:lpstr>Вывод</vt:lpstr>
      <vt:lpstr>Изменение внешнеторгового оборота РФ с отдельными странами (%% к предшествующему периоду)</vt:lpstr>
      <vt:lpstr>Вывод</vt:lpstr>
      <vt:lpstr>Вывод</vt:lpstr>
      <vt:lpstr>Слайд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Всемирная торговая организация: принципы и механизмы, место в мировой экономике</dc:title>
  <dc:creator>Пользователь Windows</dc:creator>
  <cp:lastModifiedBy>Сутырин</cp:lastModifiedBy>
  <cp:revision>169</cp:revision>
  <dcterms:created xsi:type="dcterms:W3CDTF">2007-10-22T06:56:29Z</dcterms:created>
  <dcterms:modified xsi:type="dcterms:W3CDTF">2012-11-04T14:42:13Z</dcterms:modified>
</cp:coreProperties>
</file>