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22" r:id="rId2"/>
    <p:sldId id="397" r:id="rId3"/>
    <p:sldId id="399" r:id="rId4"/>
    <p:sldId id="296" r:id="rId5"/>
    <p:sldId id="398" r:id="rId6"/>
    <p:sldId id="349" r:id="rId7"/>
    <p:sldId id="384" r:id="rId8"/>
    <p:sldId id="385" r:id="rId9"/>
    <p:sldId id="386" r:id="rId10"/>
    <p:sldId id="389" r:id="rId11"/>
    <p:sldId id="390" r:id="rId12"/>
    <p:sldId id="381" r:id="rId13"/>
    <p:sldId id="350" r:id="rId14"/>
    <p:sldId id="391" r:id="rId15"/>
    <p:sldId id="374" r:id="rId16"/>
    <p:sldId id="382" r:id="rId17"/>
    <p:sldId id="375" r:id="rId18"/>
    <p:sldId id="352" r:id="rId19"/>
    <p:sldId id="392" r:id="rId20"/>
    <p:sldId id="393" r:id="rId21"/>
    <p:sldId id="388" r:id="rId22"/>
    <p:sldId id="396" r:id="rId23"/>
    <p:sldId id="394" r:id="rId24"/>
    <p:sldId id="395" r:id="rId25"/>
    <p:sldId id="371" r:id="rId26"/>
    <p:sldId id="297" r:id="rId27"/>
  </p:sldIdLst>
  <p:sldSz cx="9906000" cy="6858000" type="A4"/>
  <p:notesSz cx="6858000" cy="9525000"/>
  <p:embeddedFontLst>
    <p:embeddedFont>
      <p:font typeface="HY견고딕" panose="02030600000101010101" pitchFamily="18" charset="-127"/>
      <p:regular r:id="rId30"/>
      <p:bold r:id="rId31"/>
      <p:italic r:id="rId32"/>
      <p:boldItalic r:id="rId33"/>
    </p:embeddedFont>
    <p:embeddedFont>
      <p:font typeface="HY울릉도M" panose="02030600000101010101" charset="-127"/>
      <p:regular r:id="rId34"/>
    </p:embeddedFont>
    <p:embeddedFont>
      <p:font typeface="굴림체" panose="020B0609000101010101" pitchFamily="49" charset="-127"/>
      <p:regular r:id="rId35"/>
    </p:embeddedFont>
    <p:embeddedFont>
      <p:font typeface="맑은 고딕" panose="020B0503020000020004" pitchFamily="50" charset="-127"/>
      <p:regular r:id="rId36"/>
      <p:bold r:id="rId37"/>
    </p:embeddedFont>
    <p:embeddedFont>
      <p:font typeface="Cooper BlkIt BT" panose="0208090405030B090404"/>
      <p:regular r:id="rId38"/>
      <p:bold r:id="rId39"/>
      <p:italic r:id="rId40"/>
      <p:boldItalic r:id="rId41"/>
    </p:embeddedFont>
    <p:embeddedFont>
      <p:font typeface="Helvetica" panose="020B0604020202020204" pitchFamily="34" charset="0"/>
      <p:regular r:id="rId42"/>
      <p:bold r:id="rId43"/>
      <p:italic r:id="rId44"/>
      <p:boldItalic r:id="rId45"/>
    </p:embeddedFont>
    <p:embeddedFont>
      <p:font typeface="Times" panose="02020603050405020304" pitchFamily="18" charset="0"/>
      <p:regular r:id="rId46"/>
      <p:bold r:id="rId47"/>
      <p:italic r:id="rId48"/>
      <p:boldItalic r:id="rId49"/>
    </p:embeddedFont>
  </p:embeddedFontLst>
  <p:defaultTextStyle>
    <a:defPPr>
      <a:defRPr lang="ko-KR"/>
    </a:defPPr>
    <a:lvl1pPr marL="0" algn="l" defTabSz="1011254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5627" algn="l" defTabSz="1011254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1254" algn="l" defTabSz="1011254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6883" algn="l" defTabSz="1011254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22511" algn="l" defTabSz="1011254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28138" algn="l" defTabSz="1011254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33765" algn="l" defTabSz="1011254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39395" algn="l" defTabSz="1011254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45022" algn="l" defTabSz="1011254" rtl="0" eaLnBrk="1" latinLnBrk="1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00"/>
    <a:srgbClr val="FF8C75"/>
    <a:srgbClr val="1D3A67"/>
    <a:srgbClr val="101F38"/>
    <a:srgbClr val="558562"/>
    <a:srgbClr val="4F4D4D"/>
    <a:srgbClr val="7B8697"/>
    <a:srgbClr val="98A3B4"/>
    <a:srgbClr val="FF69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보통 스타일 1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97" autoAdjust="0"/>
    <p:restoredTop sz="94789" autoAdjust="0"/>
  </p:normalViewPr>
  <p:slideViewPr>
    <p:cSldViewPr>
      <p:cViewPr varScale="1">
        <p:scale>
          <a:sx n="114" d="100"/>
          <a:sy n="114" d="100"/>
        </p:scale>
        <p:origin x="1572" y="84"/>
      </p:cViewPr>
      <p:guideLst>
        <p:guide orient="horz" pos="2160"/>
        <p:guide pos="288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125" y="-72"/>
      </p:cViewPr>
      <p:guideLst>
        <p:guide orient="horz" pos="2880"/>
        <p:guide pos="2160"/>
        <p:guide orient="horz" pos="30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font" Target="fonts/font18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font" Target="fonts/font19.fnt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20" Type="http://schemas.openxmlformats.org/officeDocument/2006/relationships/slide" Target="slides/slide19.xml"/><Relationship Id="rId41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7.fntdata"/><Relationship Id="rId49" Type="http://schemas.openxmlformats.org/officeDocument/2006/relationships/font" Target="fonts/font2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CFBE2-2B8D-499C-81C9-2CD5B3EB8E93}" type="datetimeFigureOut">
              <a:rPr lang="ko-KR" altLang="en-US" smtClean="0"/>
              <a:pPr/>
              <a:t>2022-05-06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4DD7E-3179-445A-81DB-781C4554AF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9536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45AC5-813F-4ED1-B011-8EA17CB93331}" type="datetimeFigureOut">
              <a:rPr lang="ko-KR" altLang="en-US" smtClean="0"/>
              <a:pPr/>
              <a:t>2022-05-06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49313" y="714375"/>
            <a:ext cx="5159375" cy="357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524375"/>
            <a:ext cx="5486400" cy="4286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04B90-27FD-422C-8CC6-2AADAD122D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707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1254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5627" algn="l" defTabSz="1011254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1254" algn="l" defTabSz="1011254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16883" algn="l" defTabSz="1011254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22511" algn="l" defTabSz="1011254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28138" algn="l" defTabSz="1011254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33765" algn="l" defTabSz="1011254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39395" algn="l" defTabSz="1011254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45022" algn="l" defTabSz="1011254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49313" y="714375"/>
            <a:ext cx="5159375" cy="35718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674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59896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17614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572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504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572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17614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572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572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0126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3952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56943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572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1097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45752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92753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572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127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5286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57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0355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57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57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57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5257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G:\파워포인트\김민정씨디자인\2016_3월4째주\PSD\06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906000" cy="6858000"/>
          </a:xfrm>
          <a:prstGeom prst="rect">
            <a:avLst/>
          </a:prstGeom>
          <a:noFill/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002788" y="3573021"/>
            <a:ext cx="3900433" cy="43088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1125" tIns="50563" rIns="101125" bIns="50563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defTabSz="1011254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2000" kern="1200" dirty="0">
                <a:solidFill>
                  <a:schemeClr val="bg1"/>
                </a:solidFill>
                <a:effectLst/>
                <a:latin typeface="HY울릉도M" pitchFamily="18" charset="-127"/>
                <a:ea typeface="HY울릉도M" pitchFamily="18" charset="-127"/>
                <a:cs typeface="+mj-cs"/>
              </a:defRPr>
            </a:lvl1pPr>
            <a:lvl2pPr marL="505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6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2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8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3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39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5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ctrTitle" hasCustomPrompt="1"/>
          </p:nvPr>
        </p:nvSpPr>
        <p:spPr>
          <a:xfrm>
            <a:off x="2338921" y="2348882"/>
            <a:ext cx="5228167" cy="86293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1125" tIns="50563" rIns="101125" bIns="50563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11254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4700" kern="1200" baseline="0" dirty="0">
                <a:solidFill>
                  <a:schemeClr val="bg1">
                    <a:lumMod val="85000"/>
                  </a:schemeClr>
                </a:solidFill>
                <a:effectLst/>
                <a:latin typeface="HY울릉도M" pitchFamily="18" charset="-127"/>
                <a:ea typeface="HY울릉도M" pitchFamily="18" charset="-127"/>
                <a:cs typeface="+mj-cs"/>
              </a:defRPr>
            </a:lvl1pPr>
          </a:lstStyle>
          <a:p>
            <a:r>
              <a:rPr lang="ko-KR" altLang="en-US" dirty="0"/>
              <a:t>제목을</a:t>
            </a:r>
            <a:r>
              <a:rPr lang="en-US" altLang="ko-KR" dirty="0"/>
              <a:t> </a:t>
            </a:r>
            <a:r>
              <a:rPr lang="ko-KR" altLang="en-US" dirty="0"/>
              <a:t>입력하시오</a:t>
            </a:r>
          </a:p>
        </p:txBody>
      </p:sp>
      <p:pic>
        <p:nvPicPr>
          <p:cNvPr id="10" name="그림 9" descr="텍스트이(가) 표시된 사진&#10;&#10;자동 생성된 설명">
            <a:extLst>
              <a:ext uri="{FF2B5EF4-FFF2-40B4-BE49-F238E27FC236}">
                <a16:creationId xmlns:a16="http://schemas.microsoft.com/office/drawing/2014/main" id="{B9EF7F14-0BBC-F304-E291-57666952A7B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6" y="6429403"/>
            <a:ext cx="2149927" cy="51926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\Desktop\5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그림 7" descr="텍스트이(가) 표시된 사진&#10;&#10;자동 생성된 설명">
            <a:extLst>
              <a:ext uri="{FF2B5EF4-FFF2-40B4-BE49-F238E27FC236}">
                <a16:creationId xmlns:a16="http://schemas.microsoft.com/office/drawing/2014/main" id="{381A6901-0FD9-0A55-3EB3-471F532FCEC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39" y="6265296"/>
            <a:ext cx="2454000" cy="5927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\Desktop\5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0533" y="2636918"/>
            <a:ext cx="8420100" cy="1362076"/>
          </a:xfrm>
        </p:spPr>
        <p:txBody>
          <a:bodyPr anchor="ctr"/>
          <a:lstStyle>
            <a:lvl1pPr algn="ctr">
              <a:defRPr sz="4500" b="0" cap="all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그림 7" descr="텍스트이(가) 표시된 사진&#10;&#10;자동 생성된 설명">
            <a:extLst>
              <a:ext uri="{FF2B5EF4-FFF2-40B4-BE49-F238E27FC236}">
                <a16:creationId xmlns:a16="http://schemas.microsoft.com/office/drawing/2014/main" id="{FA35C040-9E40-08C0-E865-4C8957322AC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39" y="6265296"/>
            <a:ext cx="2454000" cy="5927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\Desktop\5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83143" y="616165"/>
            <a:ext cx="7995338" cy="796908"/>
          </a:xfrm>
        </p:spPr>
        <p:txBody>
          <a:bodyPr vert="horz" lIns="101125" tIns="50563" rIns="101125" bIns="50563" rtlCol="0" anchor="ctr">
            <a:normAutofit/>
          </a:bodyPr>
          <a:lstStyle>
            <a:lvl1pPr algn="l" defTabSz="1011254" rtl="0" eaLnBrk="1" latinLnBrk="1" hangingPunct="1">
              <a:spcBef>
                <a:spcPct val="0"/>
              </a:spcBef>
              <a:buNone/>
              <a:defRPr lang="ko-KR" altLang="en-US" sz="2700" kern="1200" dirty="0"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990603" y="1938870"/>
            <a:ext cx="8018850" cy="4141611"/>
          </a:xfrm>
        </p:spPr>
        <p:txBody>
          <a:bodyPr/>
          <a:lstStyle>
            <a:lvl1pPr algn="l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2pPr>
            <a:lvl3pPr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3pPr>
            <a:lvl4pPr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4pPr>
            <a:lvl5pPr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pic>
        <p:nvPicPr>
          <p:cNvPr id="9" name="그림 8" descr="텍스트이(가) 표시된 사진&#10;&#10;자동 생성된 설명">
            <a:extLst>
              <a:ext uri="{FF2B5EF4-FFF2-40B4-BE49-F238E27FC236}">
                <a16:creationId xmlns:a16="http://schemas.microsoft.com/office/drawing/2014/main" id="{A468F766-2B8E-C81E-2416-2AD0D9882EF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39" y="6265296"/>
            <a:ext cx="2454000" cy="5927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k\Desktop\5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1" y="6500840"/>
            <a:ext cx="3136900" cy="22064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3" y="6500840"/>
            <a:ext cx="2311401" cy="220641"/>
          </a:xfrm>
        </p:spPr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1983143" y="616165"/>
            <a:ext cx="7995338" cy="796908"/>
          </a:xfrm>
        </p:spPr>
        <p:txBody>
          <a:bodyPr vert="horz" lIns="101125" tIns="50563" rIns="101125" bIns="50563" rtlCol="0" anchor="ctr">
            <a:normAutofit/>
          </a:bodyPr>
          <a:lstStyle>
            <a:lvl1pPr algn="l" defTabSz="1011254" rtl="0" eaLnBrk="1" latinLnBrk="1" hangingPunct="1">
              <a:spcBef>
                <a:spcPct val="0"/>
              </a:spcBef>
              <a:buNone/>
              <a:defRPr lang="ko-KR" altLang="en-US" sz="2700" kern="1200" dirty="0"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990603" y="1938870"/>
            <a:ext cx="8018850" cy="4141611"/>
          </a:xfrm>
        </p:spPr>
        <p:txBody>
          <a:bodyPr/>
          <a:lstStyle>
            <a:lvl1pPr algn="l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2pPr>
            <a:lvl3pPr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3pPr>
            <a:lvl4pPr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4pPr>
            <a:lvl5pPr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pic>
        <p:nvPicPr>
          <p:cNvPr id="11" name="그림 10" descr="텍스트이(가) 표시된 사진&#10;&#10;자동 생성된 설명">
            <a:extLst>
              <a:ext uri="{FF2B5EF4-FFF2-40B4-BE49-F238E27FC236}">
                <a16:creationId xmlns:a16="http://schemas.microsoft.com/office/drawing/2014/main" id="{71ED4BEA-869C-C649-8895-A3C25277D0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39" y="6265296"/>
            <a:ext cx="2454000" cy="5927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G:\파워포인트\김민정씨디자인\2016_3월4째주\PSD\06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906000" cy="6858000"/>
          </a:xfrm>
          <a:prstGeom prst="rect">
            <a:avLst/>
          </a:prstGeom>
          <a:noFill/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2228850" y="2276872"/>
            <a:ext cx="5448300" cy="132194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1125" tIns="50563" rIns="101125" bIns="50563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11254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7700" kern="1200" dirty="0">
                <a:solidFill>
                  <a:schemeClr val="bg1">
                    <a:lumMod val="85000"/>
                  </a:schemeClr>
                </a:solidFill>
                <a:effectLst/>
                <a:latin typeface="HY울릉도M" pitchFamily="18" charset="-127"/>
                <a:ea typeface="HY울릉도M" pitchFamily="18" charset="-127"/>
                <a:cs typeface="+mj-cs"/>
              </a:defRPr>
            </a:lvl1pPr>
          </a:lstStyle>
          <a:p>
            <a:endParaRPr lang="ko-KR" altLang="en-US" dirty="0"/>
          </a:p>
        </p:txBody>
      </p:sp>
      <p:pic>
        <p:nvPicPr>
          <p:cNvPr id="9" name="그림 8" descr="텍스트이(가) 표시된 사진&#10;&#10;자동 생성된 설명">
            <a:extLst>
              <a:ext uri="{FF2B5EF4-FFF2-40B4-BE49-F238E27FC236}">
                <a16:creationId xmlns:a16="http://schemas.microsoft.com/office/drawing/2014/main" id="{CB77AEF4-DCEC-2F1B-A71B-B8352CDD6E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53" y="6429403"/>
            <a:ext cx="2077919" cy="50187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19027"/>
            <a:ext cx="8915400" cy="796908"/>
          </a:xfrm>
          <a:prstGeom prst="rect">
            <a:avLst/>
          </a:prstGeom>
        </p:spPr>
        <p:txBody>
          <a:bodyPr vert="horz" lIns="101125" tIns="50563" rIns="101125" bIns="50563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062022"/>
            <a:ext cx="8915400" cy="5286411"/>
          </a:xfrm>
          <a:prstGeom prst="rect">
            <a:avLst/>
          </a:prstGeom>
        </p:spPr>
        <p:txBody>
          <a:bodyPr vert="horz" lIns="101125" tIns="50563" rIns="101125" bIns="50563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4" y="6429403"/>
            <a:ext cx="2311401" cy="292079"/>
          </a:xfrm>
          <a:prstGeom prst="rect">
            <a:avLst/>
          </a:prstGeom>
        </p:spPr>
        <p:txBody>
          <a:bodyPr vert="horz" lIns="101125" tIns="50563" rIns="101125" bIns="5056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1" y="6429403"/>
            <a:ext cx="3136900" cy="292079"/>
          </a:xfrm>
          <a:prstGeom prst="rect">
            <a:avLst/>
          </a:prstGeom>
        </p:spPr>
        <p:txBody>
          <a:bodyPr vert="horz" lIns="101125" tIns="50563" rIns="101125" bIns="5056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3" y="6429403"/>
            <a:ext cx="2311401" cy="292079"/>
          </a:xfrm>
          <a:prstGeom prst="rect">
            <a:avLst/>
          </a:prstGeom>
        </p:spPr>
        <p:txBody>
          <a:bodyPr vert="horz" lIns="101125" tIns="50563" rIns="101125" bIns="5056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6" r:id="rId4"/>
    <p:sldLayoutId id="2147483650" r:id="rId5"/>
    <p:sldLayoutId id="2147483657" r:id="rId6"/>
  </p:sldLayoutIdLst>
  <p:txStyles>
    <p:titleStyle>
      <a:lvl1pPr algn="l" defTabSz="1011254" rtl="0" eaLnBrk="1" latinLnBrk="1" hangingPunct="1">
        <a:spcBef>
          <a:spcPct val="0"/>
        </a:spcBef>
        <a:buNone/>
        <a:defRPr lang="ko-KR" altLang="en-US" sz="3800" kern="1200">
          <a:solidFill>
            <a:sysClr val="windowText" lastClr="000000"/>
          </a:solidFill>
          <a:latin typeface="HY견고딕" pitchFamily="18" charset="-127"/>
          <a:ea typeface="HY견고딕" pitchFamily="18" charset="-127"/>
          <a:cs typeface="+mj-cs"/>
        </a:defRPr>
      </a:lvl1pPr>
    </p:titleStyle>
    <p:bodyStyle>
      <a:lvl1pPr marL="379221" indent="-379221" algn="l" defTabSz="1011254" rtl="0" eaLnBrk="1" latinLnBrk="1" hangingPunct="1">
        <a:spcBef>
          <a:spcPct val="20000"/>
        </a:spcBef>
        <a:buFont typeface="Arial" pitchFamily="34" charset="0"/>
        <a:buChar char="•"/>
        <a:defRPr lang="ko-KR" altLang="en-US" sz="27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1pPr>
      <a:lvl2pPr marL="821646" indent="-316016" algn="l" defTabSz="1011254" rtl="0" eaLnBrk="1" latinLnBrk="1" hangingPunct="1">
        <a:spcBef>
          <a:spcPct val="20000"/>
        </a:spcBef>
        <a:buFont typeface="Arial" pitchFamily="34" charset="0"/>
        <a:buChar char="–"/>
        <a:defRPr lang="ko-KR" altLang="en-US" sz="20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2pPr>
      <a:lvl3pPr marL="1264070" indent="-252815" algn="l" defTabSz="1011254" rtl="0" eaLnBrk="1" latinLnBrk="1" hangingPunct="1">
        <a:spcBef>
          <a:spcPct val="20000"/>
        </a:spcBef>
        <a:buFont typeface="Arial" pitchFamily="34" charset="0"/>
        <a:buChar char="•"/>
        <a:defRPr lang="ko-KR" altLang="en-US" sz="20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3pPr>
      <a:lvl4pPr marL="1769697" indent="-252815" algn="l" defTabSz="1011254" rtl="0" eaLnBrk="1" latinLnBrk="1" hangingPunct="1">
        <a:spcBef>
          <a:spcPct val="20000"/>
        </a:spcBef>
        <a:buFont typeface="Arial" pitchFamily="34" charset="0"/>
        <a:buChar char="–"/>
        <a:defRPr lang="ko-KR" altLang="en-US" sz="2000" kern="1200" smtClean="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4pPr>
      <a:lvl5pPr marL="2275324" indent="-252815" algn="l" defTabSz="1011254" rtl="0" eaLnBrk="1" latinLnBrk="1" hangingPunct="1">
        <a:spcBef>
          <a:spcPct val="20000"/>
        </a:spcBef>
        <a:buFont typeface="Arial" pitchFamily="34" charset="0"/>
        <a:buChar char="»"/>
        <a:defRPr lang="ko-KR" altLang="en-US" sz="2000" kern="1200">
          <a:solidFill>
            <a:schemeClr val="tx1"/>
          </a:solidFill>
          <a:latin typeface="HY견고딕" pitchFamily="18" charset="-127"/>
          <a:ea typeface="HY견고딕" pitchFamily="18" charset="-127"/>
          <a:cs typeface="+mn-cs"/>
        </a:defRPr>
      </a:lvl5pPr>
      <a:lvl6pPr marL="2780952" indent="-252815" algn="l" defTabSz="1011254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86580" indent="-252815" algn="l" defTabSz="1011254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92208" indent="-252815" algn="l" defTabSz="1011254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97835" indent="-252815" algn="l" defTabSz="1011254" rtl="0" eaLnBrk="1" latinLnBrk="1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11254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5627" algn="l" defTabSz="1011254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1254" algn="l" defTabSz="1011254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6883" algn="l" defTabSz="1011254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2511" algn="l" defTabSz="1011254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8138" algn="l" defTabSz="1011254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3765" algn="l" defTabSz="1011254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39395" algn="l" defTabSz="1011254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5022" algn="l" defTabSz="1011254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부제목 7"/>
          <p:cNvSpPr>
            <a:spLocks noGrp="1"/>
          </p:cNvSpPr>
          <p:nvPr>
            <p:ph type="subTitle" idx="1"/>
          </p:nvPr>
        </p:nvSpPr>
        <p:spPr>
          <a:xfrm>
            <a:off x="400271" y="3234960"/>
            <a:ext cx="9417496" cy="432042"/>
          </a:xfrm>
        </p:spPr>
        <p:txBody>
          <a:bodyPr/>
          <a:lstStyle/>
          <a:p>
            <a:r>
              <a:rPr lang="en-US" altLang="ko-KR" b="1" dirty="0">
                <a:latin typeface="+mn-ea"/>
                <a:ea typeface="+mn-ea"/>
              </a:rPr>
              <a:t>2022</a:t>
            </a:r>
            <a:r>
              <a:rPr lang="ko-KR" altLang="en-US" b="1" dirty="0">
                <a:latin typeface="+mn-ea"/>
                <a:ea typeface="+mn-ea"/>
              </a:rPr>
              <a:t>년도 춘계학술발표대회</a:t>
            </a:r>
            <a:endParaRPr lang="ko-KR" altLang="en-US" sz="1800" b="1" dirty="0">
              <a:latin typeface="+mn-ea"/>
              <a:ea typeface="+mn-ea"/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ctrTitle"/>
          </p:nvPr>
        </p:nvSpPr>
        <p:spPr>
          <a:xfrm>
            <a:off x="200472" y="1124744"/>
            <a:ext cx="9433048" cy="1872208"/>
          </a:xfrm>
          <a:solidFill>
            <a:schemeClr val="tx2">
              <a:lumMod val="75000"/>
              <a:alpha val="53000"/>
            </a:schemeClr>
          </a:solidFill>
        </p:spPr>
        <p:txBody>
          <a:bodyPr/>
          <a:lstStyle/>
          <a:p>
            <a:r>
              <a:rPr lang="ko-KR" altLang="en-US" sz="3600" b="1" dirty="0">
                <a:solidFill>
                  <a:srgbClr val="FFFF00"/>
                </a:solidFill>
                <a:latin typeface="+mn-ea"/>
                <a:ea typeface="+mn-ea"/>
              </a:rPr>
              <a:t>컨설턴트선정기준이 </a:t>
            </a:r>
            <a:r>
              <a:rPr lang="ko-KR" altLang="en-US" sz="3600" b="1" dirty="0" err="1">
                <a:solidFill>
                  <a:srgbClr val="FFFF00"/>
                </a:solidFill>
                <a:latin typeface="+mn-ea"/>
                <a:ea typeface="+mn-ea"/>
              </a:rPr>
              <a:t>컨설팅완성도에</a:t>
            </a:r>
            <a:r>
              <a:rPr lang="ko-KR" altLang="en-US" sz="3600" b="1" dirty="0">
                <a:solidFill>
                  <a:srgbClr val="FFFF00"/>
                </a:solidFill>
                <a:latin typeface="+mn-ea"/>
                <a:ea typeface="+mn-ea"/>
              </a:rPr>
              <a:t> 미치는 영향에 대한 연구</a:t>
            </a:r>
            <a:br>
              <a:rPr lang="en-US" altLang="ko-KR" sz="3600" b="1" dirty="0">
                <a:solidFill>
                  <a:srgbClr val="FFFF00"/>
                </a:solidFill>
                <a:latin typeface="+mn-ea"/>
                <a:ea typeface="+mn-ea"/>
              </a:rPr>
            </a:br>
            <a:r>
              <a:rPr lang="en-US" altLang="ko-KR" sz="2400" b="1" dirty="0">
                <a:solidFill>
                  <a:srgbClr val="FFFF00"/>
                </a:solidFill>
                <a:latin typeface="+mn-ea"/>
                <a:ea typeface="+mn-ea"/>
              </a:rPr>
              <a:t>-</a:t>
            </a:r>
            <a:r>
              <a:rPr lang="ko-KR" altLang="en-US" sz="2400" b="1" dirty="0">
                <a:solidFill>
                  <a:srgbClr val="FFFF00"/>
                </a:solidFill>
                <a:latin typeface="+mn-ea"/>
                <a:ea typeface="+mn-ea"/>
              </a:rPr>
              <a:t>경영자의 역할의 조절효과를 중심으로 </a:t>
            </a:r>
            <a:r>
              <a:rPr lang="en-US" altLang="ko-KR" sz="2400" b="1" dirty="0">
                <a:solidFill>
                  <a:srgbClr val="FFFF00"/>
                </a:solidFill>
                <a:latin typeface="+mn-ea"/>
                <a:ea typeface="+mn-ea"/>
              </a:rPr>
              <a:t>-</a:t>
            </a:r>
            <a:endParaRPr lang="ko-KR" altLang="en-US" sz="3600" b="1" dirty="0">
              <a:solidFill>
                <a:srgbClr val="FFFF00"/>
              </a:solidFill>
              <a:latin typeface="+mn-ea"/>
              <a:ea typeface="+mn-ea"/>
            </a:endParaRPr>
          </a:p>
        </p:txBody>
      </p:sp>
      <p:sp>
        <p:nvSpPr>
          <p:cNvPr id="6" name="부제목 7"/>
          <p:cNvSpPr txBox="1">
            <a:spLocks/>
          </p:cNvSpPr>
          <p:nvPr/>
        </p:nvSpPr>
        <p:spPr>
          <a:xfrm>
            <a:off x="3158803" y="4006230"/>
            <a:ext cx="3900433" cy="43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125" tIns="50563" rIns="101125" bIns="50563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1800" kern="1200" dirty="0">
                <a:solidFill>
                  <a:schemeClr val="bg1"/>
                </a:solidFill>
                <a:effectLst/>
                <a:latin typeface="HY울릉도M" pitchFamily="18" charset="-127"/>
                <a:ea typeface="HY울릉도M" pitchFamily="18" charset="-127"/>
                <a:cs typeface="+mj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800" kern="120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800" kern="120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800" kern="120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800" kern="120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latin typeface="Cooper BlkIt BT" pitchFamily="18" charset="0"/>
                <a:ea typeface="Segoe UI Black" pitchFamily="34" charset="0"/>
                <a:cs typeface="Segoe UI Black" pitchFamily="34" charset="0"/>
              </a:rPr>
              <a:t>2022.</a:t>
            </a:r>
            <a:r>
              <a:rPr lang="ko-KR" altLang="en-US" dirty="0">
                <a:latin typeface="Cooper BlkIt BT" pitchFamily="18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en-US" altLang="ko-KR" dirty="0">
                <a:latin typeface="Cooper BlkIt BT" pitchFamily="18" charset="0"/>
                <a:ea typeface="Segoe UI Black" pitchFamily="34" charset="0"/>
                <a:cs typeface="Segoe UI Black" pitchFamily="34" charset="0"/>
              </a:rPr>
              <a:t>05.</a:t>
            </a:r>
            <a:r>
              <a:rPr lang="ko-KR" altLang="en-US" dirty="0">
                <a:latin typeface="Cooper BlkIt BT" pitchFamily="18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en-US" altLang="ko-KR" dirty="0">
                <a:latin typeface="Cooper BlkIt BT" pitchFamily="18" charset="0"/>
                <a:ea typeface="Segoe UI Black" pitchFamily="34" charset="0"/>
                <a:cs typeface="Segoe UI Black" pitchFamily="34" charset="0"/>
              </a:rPr>
              <a:t>07</a:t>
            </a:r>
            <a:endParaRPr lang="ko-KR" altLang="en-US" dirty="0">
              <a:latin typeface="Cooper BlkIt BT" pitchFamily="18" charset="0"/>
              <a:ea typeface="굴림" panose="020B0600000101010101" pitchFamily="50" charset="-127"/>
              <a:cs typeface="Segoe UI Black" pitchFamily="34" charset="0"/>
            </a:endParaRPr>
          </a:p>
        </p:txBody>
      </p:sp>
      <p:sp>
        <p:nvSpPr>
          <p:cNvPr id="10" name="부제목 7"/>
          <p:cNvSpPr txBox="1">
            <a:spLocks/>
          </p:cNvSpPr>
          <p:nvPr/>
        </p:nvSpPr>
        <p:spPr>
          <a:xfrm>
            <a:off x="5817096" y="5846220"/>
            <a:ext cx="3600400" cy="432042"/>
          </a:xfrm>
          <a:prstGeom prst="rect">
            <a:avLst/>
          </a:prstGeom>
          <a:solidFill>
            <a:schemeClr val="tx2">
              <a:lumMod val="75000"/>
              <a:alpha val="4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01125" tIns="50563" rIns="101125" bIns="50563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1800" kern="1200" dirty="0">
                <a:solidFill>
                  <a:schemeClr val="bg1"/>
                </a:solidFill>
                <a:effectLst/>
                <a:latin typeface="HY울릉도M" pitchFamily="18" charset="-127"/>
                <a:ea typeface="HY울릉도M" pitchFamily="18" charset="-127"/>
                <a:cs typeface="+mj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800" kern="120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800" kern="120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800" kern="120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800" kern="120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>
                <a:latin typeface="+mn-ea"/>
                <a:ea typeface="+mn-ea"/>
              </a:rPr>
              <a:t>발표자</a:t>
            </a:r>
            <a:r>
              <a:rPr lang="en-US" altLang="ko-KR" b="1" dirty="0">
                <a:latin typeface="+mn-ea"/>
                <a:ea typeface="+mn-ea"/>
              </a:rPr>
              <a:t>:  </a:t>
            </a:r>
            <a:r>
              <a:rPr lang="ko-KR" altLang="en-US" b="1" dirty="0" err="1">
                <a:latin typeface="+mn-ea"/>
                <a:ea typeface="+mn-ea"/>
              </a:rPr>
              <a:t>한가늠</a:t>
            </a:r>
            <a:endParaRPr lang="ko-KR" altLang="en-US" b="1" dirty="0">
              <a:latin typeface="+mn-ea"/>
              <a:ea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j-ea"/>
                <a:ea typeface="+mj-ea"/>
              </a:rPr>
              <a:t>2.4 </a:t>
            </a:r>
            <a:r>
              <a:rPr lang="ko-KR" altLang="en-US" b="1" dirty="0">
                <a:latin typeface="+mj-ea"/>
                <a:ea typeface="+mj-ea"/>
              </a:rPr>
              <a:t>선행연구 </a:t>
            </a:r>
            <a:r>
              <a:rPr lang="en-US" altLang="ko-KR" b="1" dirty="0">
                <a:latin typeface="+mj-ea"/>
                <a:ea typeface="+mj-ea"/>
              </a:rPr>
              <a:t>– </a:t>
            </a:r>
            <a:r>
              <a:rPr lang="ko-KR" altLang="en-US" b="1" dirty="0">
                <a:latin typeface="+mj-ea"/>
                <a:ea typeface="+mj-ea"/>
              </a:rPr>
              <a:t>컨설팅완성도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890426" y="2018704"/>
            <a:ext cx="8496944" cy="3008644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윤성환은 고객의 요구사항 및 예산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수행인력의 범위 내에서 컨설팅 프로젝트가 수행된 정도를 컨설팅 완성도라 정의 하였고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en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Kerzner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는 예산의 준수와 계획 대비 성과의 달성여부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고객의 만족도와 컨설팅 수행기간을 측정요인으로 제안하였으며 </a:t>
            </a:r>
            <a:r>
              <a:rPr lang="en" altLang="ko-KR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Nidumolu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는 </a:t>
            </a:r>
            <a:r>
              <a:rPr lang="en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Process, Output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성과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2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가지로 </a:t>
            </a:r>
            <a:r>
              <a:rPr lang="en" altLang="ko-KR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Smimon</a:t>
            </a:r>
            <a:r>
              <a:rPr lang="en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&amp; Kumar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는 서비스제공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문제해결을 위한 권고에 대한 실행 여부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재무적 성과 등 목표했던 계획의 달성을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한연옥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(2007)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IT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개발의 성과를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“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프로세스성과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프로젝트 관리성과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프로젝트 성과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”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로 분류하고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프로젝트에서 발생하는 관리적인 성과에 대해서 비용과 일정의 준수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품질에 대한 목표 달성 등의 프로젝트가 적절하게 수행되는지를 측정하는 것을 컨설팅 완성도와 유사한 개념으로 정의했다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.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</a:t>
            </a:r>
            <a:endParaRPr lang="en-US" altLang="ko-KR" sz="1600" dirty="0">
              <a:solidFill>
                <a:schemeClr val="tx1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052128"/>
      </p:ext>
    </p:extLst>
  </p:cSld>
  <p:clrMapOvr>
    <a:masterClrMapping/>
  </p:clrMapOvr>
  <p:transition>
    <p:wipe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j-ea"/>
                <a:ea typeface="+mj-ea"/>
              </a:rPr>
              <a:t>2.5 </a:t>
            </a:r>
            <a:r>
              <a:rPr lang="ko-KR" altLang="en-US" b="1" dirty="0">
                <a:latin typeface="+mj-ea"/>
                <a:ea typeface="+mj-ea"/>
              </a:rPr>
              <a:t>선행연구 </a:t>
            </a:r>
            <a:r>
              <a:rPr lang="en-US" altLang="ko-KR" b="1" dirty="0">
                <a:latin typeface="+mj-ea"/>
                <a:ea typeface="+mj-ea"/>
              </a:rPr>
              <a:t>– </a:t>
            </a:r>
            <a:r>
              <a:rPr lang="ko-KR" altLang="en-US" b="1" dirty="0">
                <a:latin typeface="+mj-ea"/>
                <a:ea typeface="+mj-ea"/>
              </a:rPr>
              <a:t>경영자의 역할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890426" y="2018704"/>
            <a:ext cx="8496944" cy="2269980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</a:t>
            </a:r>
            <a:r>
              <a:rPr lang="en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Quinn(1988)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의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리더쉽과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관련된 최고 경영자에 대한 연구에 의하면 경영자의 역할은 감독이나 방향제시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혁신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촉진자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등의 조언자의 역할로 구분되며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en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Mintzberg(1994)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는 프로젝트를 발굴하고 의사결정을 효율적으로 하고 조직의 변화를 이끄는 혁신자의 역할을 하고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업무를 기반으로 조직원의 동기를 유발하고 목표를 효율적이고 효과적으로 달성하게 하는 제작자의 역할을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한다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위의 내용을 요약하자면 경영자는 조직의 방향이나 혁신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조언 등을 하여 조직 전체를 올바른 방향으로 리드하는 역할이라 할 수 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1772771"/>
      </p:ext>
    </p:extLst>
  </p:cSld>
  <p:clrMapOvr>
    <a:masterClrMapping/>
  </p:clrMapOvr>
  <p:transition>
    <p:wipe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6407649" y="2090327"/>
            <a:ext cx="2978401" cy="1113357"/>
            <a:chOff x="3178447" y="2365814"/>
            <a:chExt cx="2808312" cy="1113357"/>
          </a:xfrm>
        </p:grpSpPr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3779912" y="2365814"/>
              <a:ext cx="158417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600" b="1" dirty="0">
                  <a:solidFill>
                    <a:srgbClr val="1D3A67"/>
                  </a:solidFill>
                  <a:latin typeface="+mj-ea"/>
                  <a:ea typeface="+mj-ea"/>
                  <a:cs typeface="굴림" pitchFamily="50" charset="-127"/>
                </a:rPr>
                <a:t>03</a:t>
              </a:r>
              <a:endParaRPr kumimoji="1" lang="ko-KR" altLang="ko-KR" sz="3600" b="1" dirty="0">
                <a:solidFill>
                  <a:srgbClr val="1D3A67"/>
                </a:solidFill>
                <a:latin typeface="+mj-ea"/>
                <a:ea typeface="+mj-ea"/>
                <a:cs typeface="굴림" pitchFamily="50" charset="-127"/>
              </a:endParaRPr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3178447" y="3017506"/>
              <a:ext cx="280831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400" b="1" dirty="0">
                  <a:solidFill>
                    <a:srgbClr val="1D3A67"/>
                  </a:solidFill>
                  <a:latin typeface="+mj-ea"/>
                  <a:ea typeface="+mj-ea"/>
                  <a:cs typeface="굴림" pitchFamily="50" charset="-127"/>
                </a:rPr>
                <a:t>연구모형 및 가설</a:t>
              </a:r>
              <a:endParaRPr kumimoji="1" lang="en-US" altLang="ko-KR" sz="2400" b="1" dirty="0">
                <a:solidFill>
                  <a:srgbClr val="1D3A67"/>
                </a:solidFill>
                <a:latin typeface="+mj-ea"/>
                <a:ea typeface="+mj-ea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608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>
                <a:latin typeface="+mj-ea"/>
                <a:ea typeface="+mj-ea"/>
              </a:rPr>
              <a:t>3.1  </a:t>
            </a:r>
            <a:r>
              <a:rPr lang="ko-KR" altLang="en-US" b="1" dirty="0">
                <a:latin typeface="+mj-ea"/>
                <a:ea typeface="+mj-ea"/>
              </a:rPr>
              <a:t>연구모형</a:t>
            </a:r>
            <a:endParaRPr lang="en-US" altLang="ko-KR" b="1" dirty="0">
              <a:latin typeface="+mj-ea"/>
              <a:ea typeface="+mj-ea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32520" y="1844824"/>
            <a:ext cx="8496944" cy="4193777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본 논문의 연구 모형은 선행사례 연구를 통해서 컨설턴트 설정기준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경영진의 역할을 중심으로 구성하였다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본 연구모형에서 경영자의 역할을 조절변수로 설정한 이유는 소규모 중소기업은 경영자의 의지나 개입 여부에 따라 조직구성원의 행동이나 의지도 달라질 수 있음에도 불구하고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선행연구에서는 경영자의 역할에 대하여 정의한 연구는 찾아보기가 어려웠다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경영자의 역할을 조절변수로 정의한 본 연구모형은 선행연구모형들과는 차별성이 있다고 할 수 있다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선행연구를 바탕으로 가설은 독립변수는 컨설턴트 선정기준인 배타성요인과 </a:t>
            </a:r>
            <a:r>
              <a:rPr lang="ko-KR" alt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신호요인이고</a:t>
            </a: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종속변수는 컨설팅완성도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조절변수는 경영진의 역할로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기본 가설을 설정하였다</a:t>
            </a:r>
            <a:r>
              <a:rPr lang="en-US" altLang="ko-K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endParaRPr lang="en-US" altLang="ko-KR" sz="1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37708553"/>
      </p:ext>
    </p:extLst>
  </p:cSld>
  <p:clrMapOvr>
    <a:masterClrMapping/>
  </p:clrMapOvr>
  <p:transition>
    <p:wipe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>
                <a:latin typeface="+mn-ea"/>
                <a:ea typeface="+mn-ea"/>
              </a:rPr>
              <a:t>3.1  </a:t>
            </a:r>
            <a:r>
              <a:rPr lang="ko-KR" altLang="en-US" b="1" dirty="0">
                <a:latin typeface="+mn-ea"/>
                <a:ea typeface="+mn-ea"/>
              </a:rPr>
              <a:t>연구모형</a:t>
            </a:r>
            <a:endParaRPr lang="en-US" altLang="ko-KR" b="1" dirty="0">
              <a:latin typeface="+mn-ea"/>
              <a:ea typeface="+mn-ea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352600" y="2132856"/>
            <a:ext cx="7704856" cy="350755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607265" y="5620994"/>
            <a:ext cx="33323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Figure 1.  Research model</a:t>
            </a:r>
            <a:endParaRPr lang="ko-KR" altLang="en-US" dirty="0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F32857C9-5BD6-6AFD-F438-0A7A34CCE85F}"/>
              </a:ext>
            </a:extLst>
          </p:cNvPr>
          <p:cNvGrpSpPr/>
          <p:nvPr/>
        </p:nvGrpSpPr>
        <p:grpSpPr>
          <a:xfrm>
            <a:off x="1779086" y="2581764"/>
            <a:ext cx="6851884" cy="2581870"/>
            <a:chOff x="293914" y="560017"/>
            <a:chExt cx="11044215" cy="4861067"/>
          </a:xfrm>
        </p:grpSpPr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74A19B35-8DBB-36B7-9E95-9017084E082B}"/>
                </a:ext>
              </a:extLst>
            </p:cNvPr>
            <p:cNvSpPr/>
            <p:nvPr/>
          </p:nvSpPr>
          <p:spPr>
            <a:xfrm>
              <a:off x="4210373" y="560017"/>
              <a:ext cx="3617390" cy="102984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ko-KR" sz="1800" b="1" dirty="0"/>
                <a:t>The Functions</a:t>
              </a:r>
            </a:p>
            <a:p>
              <a:pPr algn="ctr"/>
              <a:r>
                <a:rPr kumimoji="1" lang="en-US" altLang="ko-KR" sz="1800" b="1" dirty="0"/>
                <a:t>Of the Executive</a:t>
              </a:r>
              <a:endParaRPr kumimoji="1" lang="ko-KR" altLang="en-US" sz="1800" b="1" dirty="0"/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17B18930-3E03-D4A4-A8DF-AE14347927A6}"/>
                </a:ext>
              </a:extLst>
            </p:cNvPr>
            <p:cNvSpPr/>
            <p:nvPr/>
          </p:nvSpPr>
          <p:spPr>
            <a:xfrm>
              <a:off x="8003410" y="3177143"/>
              <a:ext cx="3334719" cy="1095775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ko-KR" sz="1800" b="1" dirty="0"/>
                <a:t>Consulting </a:t>
              </a:r>
            </a:p>
            <a:p>
              <a:pPr algn="ctr"/>
              <a:r>
                <a:rPr kumimoji="1" lang="en-US" altLang="ko-KR" sz="1800" b="1" dirty="0"/>
                <a:t>Performance</a:t>
              </a:r>
              <a:endParaRPr kumimoji="1" lang="ko-KR" altLang="en-US" sz="1800" b="1" dirty="0"/>
            </a:p>
          </p:txBody>
        </p:sp>
        <p:cxnSp>
          <p:nvCxnSpPr>
            <p:cNvPr id="23" name="직선 화살표 연결선 22">
              <a:extLst>
                <a:ext uri="{FF2B5EF4-FFF2-40B4-BE49-F238E27FC236}">
                  <a16:creationId xmlns:a16="http://schemas.microsoft.com/office/drawing/2014/main" id="{8D2441F5-62CE-1072-88A6-5152802378CF}"/>
                </a:ext>
              </a:extLst>
            </p:cNvPr>
            <p:cNvCxnSpPr>
              <a:cxnSpLocks/>
              <a:stCxn id="26" idx="3"/>
              <a:endCxn id="22" idx="1"/>
            </p:cNvCxnSpPr>
            <p:nvPr/>
          </p:nvCxnSpPr>
          <p:spPr>
            <a:xfrm>
              <a:off x="4441371" y="3718746"/>
              <a:ext cx="3562039" cy="6285"/>
            </a:xfrm>
            <a:prstGeom prst="straightConnector1">
              <a:avLst/>
            </a:prstGeom>
            <a:ln w="539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화살표 연결선 23">
              <a:extLst>
                <a:ext uri="{FF2B5EF4-FFF2-40B4-BE49-F238E27FC236}">
                  <a16:creationId xmlns:a16="http://schemas.microsoft.com/office/drawing/2014/main" id="{54483381-2CAD-E8B8-7525-2E96EF3F0562}"/>
                </a:ext>
              </a:extLst>
            </p:cNvPr>
            <p:cNvCxnSpPr>
              <a:cxnSpLocks/>
              <a:stCxn id="21" idx="2"/>
            </p:cNvCxnSpPr>
            <p:nvPr/>
          </p:nvCxnSpPr>
          <p:spPr>
            <a:xfrm>
              <a:off x="6019068" y="1589857"/>
              <a:ext cx="0" cy="2189903"/>
            </a:xfrm>
            <a:prstGeom prst="straightConnector1">
              <a:avLst/>
            </a:prstGeom>
            <a:ln w="539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38463EEF-6060-8090-8BE8-695249736D3B}"/>
                </a:ext>
              </a:extLst>
            </p:cNvPr>
            <p:cNvSpPr/>
            <p:nvPr/>
          </p:nvSpPr>
          <p:spPr>
            <a:xfrm>
              <a:off x="1167628" y="2959477"/>
              <a:ext cx="2386300" cy="77706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/>
                <a:t>Embeddedness</a:t>
              </a:r>
              <a:endParaRPr kumimoji="1" lang="ko-KR" altLang="en-US" sz="1400" b="1" dirty="0"/>
            </a:p>
          </p:txBody>
        </p:sp>
        <p:sp>
          <p:nvSpPr>
            <p:cNvPr id="26" name="모서리가 둥근 직사각형 25">
              <a:extLst>
                <a:ext uri="{FF2B5EF4-FFF2-40B4-BE49-F238E27FC236}">
                  <a16:creationId xmlns:a16="http://schemas.microsoft.com/office/drawing/2014/main" id="{B7A5F1C1-F3D1-A7C4-BF31-1ACBAD7C161F}"/>
                </a:ext>
              </a:extLst>
            </p:cNvPr>
            <p:cNvSpPr/>
            <p:nvPr/>
          </p:nvSpPr>
          <p:spPr>
            <a:xfrm>
              <a:off x="293914" y="2016408"/>
              <a:ext cx="4147457" cy="3404676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 sz="1400" dirty="0"/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4F1219E4-BA1A-A258-FC90-9A22DFB1FF4F}"/>
                </a:ext>
              </a:extLst>
            </p:cNvPr>
            <p:cNvSpPr/>
            <p:nvPr/>
          </p:nvSpPr>
          <p:spPr>
            <a:xfrm>
              <a:off x="1194262" y="4254204"/>
              <a:ext cx="2386300" cy="77706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ko-KR" sz="1400" b="1" dirty="0"/>
                <a:t>Signaling</a:t>
              </a:r>
              <a:endParaRPr kumimoji="1" lang="ko-KR" altLang="en-US" sz="1400" b="1" dirty="0"/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4CD098A1-0EAB-BB29-9017-1684FE9BEA53}"/>
                </a:ext>
              </a:extLst>
            </p:cNvPr>
            <p:cNvSpPr/>
            <p:nvPr/>
          </p:nvSpPr>
          <p:spPr>
            <a:xfrm>
              <a:off x="806187" y="1664750"/>
              <a:ext cx="3228540" cy="777060"/>
            </a:xfrm>
            <a:prstGeom prst="rect">
              <a:avLst/>
            </a:prstGeom>
            <a:ln w="38100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ko-KR" sz="1800" b="1" dirty="0"/>
                <a:t>Consultant</a:t>
              </a:r>
            </a:p>
            <a:p>
              <a:pPr algn="ctr"/>
              <a:r>
                <a:rPr kumimoji="1" lang="en-US" altLang="ko-KR" sz="1800" b="1" dirty="0"/>
                <a:t>Selection Criteria</a:t>
              </a:r>
              <a:endParaRPr kumimoji="1" lang="ko-KR" altLang="en-US" sz="1800" b="1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0ABC9A9-C5D3-7F49-783C-A5624965F944}"/>
              </a:ext>
            </a:extLst>
          </p:cNvPr>
          <p:cNvSpPr txBox="1"/>
          <p:nvPr/>
        </p:nvSpPr>
        <p:spPr>
          <a:xfrm>
            <a:off x="4849979" y="4339749"/>
            <a:ext cx="8468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solidFill>
                  <a:srgbClr val="FF0000"/>
                </a:solidFill>
              </a:rPr>
              <a:t>H1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98A7EF-F914-625C-97BF-92CE9AC59188}"/>
              </a:ext>
            </a:extLst>
          </p:cNvPr>
          <p:cNvSpPr txBox="1"/>
          <p:nvPr/>
        </p:nvSpPr>
        <p:spPr>
          <a:xfrm>
            <a:off x="5260732" y="344821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solidFill>
                  <a:srgbClr val="FF0000"/>
                </a:solidFill>
              </a:rPr>
              <a:t>H2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60107"/>
      </p:ext>
    </p:extLst>
  </p:cSld>
  <p:clrMapOvr>
    <a:masterClrMapping/>
  </p:clrMapOvr>
  <p:transition>
    <p:wipe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>
                <a:latin typeface="+mj-ea"/>
                <a:ea typeface="+mj-ea"/>
              </a:rPr>
              <a:t>3.2  </a:t>
            </a:r>
            <a:r>
              <a:rPr lang="ko-KR" altLang="en-US" b="1" dirty="0">
                <a:latin typeface="+mj-ea"/>
                <a:ea typeface="+mj-ea"/>
              </a:rPr>
              <a:t>자료수집 및 분석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738026" y="1866304"/>
            <a:ext cx="8496944" cy="4108945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자료수집방법에는 설문지기법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면담기법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참여관찰기법 등이 자주 사용되나 본 연구에서는 설문지기법을 사용하였다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본 연구의 통계적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실제적인 유의성을 확보하기 위해서 조사대상자수를 적절하게 선정하는 것이 중요했다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따라서 설문 대상자는 대한민국 중소기업기본법 시행령의 기준에 부합되는 중소기업으로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1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회 이상 컨설팅을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수진한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기업의 기획 또는 전략 부서에서 근무하고 있는 직원들을 대상으로 수행하였으며 약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500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여부의 설문지를 배포하여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347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부를 회수하였다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이중 데이터 누락 등 불성실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회신자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31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명을 제외한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316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부를 회수하여 최종 회수율은 약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63.2%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였다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 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본 연구의 측정 변인은 컨설턴트 선정기준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경영자의 역할이며 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SPSS 23.0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통계패키지를 이용하여 분석하였다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표본특성을 확인절차로 빈도분석과 측정변수들에 대한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기술통계량을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분석하였다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변수들의 타당성과 신뢰성 검정을 위해서 요인분석과 신뢰도분석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Cronbach </a:t>
            </a:r>
            <a:r>
              <a:rPr lang="el-GR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α)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을 수행하고 회귀방식에 의해서 가설을 검정하였다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682297148"/>
      </p:ext>
    </p:extLst>
  </p:cSld>
  <p:clrMapOvr>
    <a:masterClrMapping/>
  </p:clrMapOvr>
  <p:transition>
    <p:wipe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6407649" y="2090327"/>
            <a:ext cx="2978401" cy="1113357"/>
            <a:chOff x="3178447" y="2365814"/>
            <a:chExt cx="2808312" cy="1113357"/>
          </a:xfrm>
        </p:grpSpPr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3779912" y="2365814"/>
              <a:ext cx="158417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600" b="1" dirty="0">
                  <a:solidFill>
                    <a:srgbClr val="1D3A67"/>
                  </a:solidFill>
                  <a:latin typeface="+mj-ea"/>
                  <a:ea typeface="+mj-ea"/>
                  <a:cs typeface="굴림" pitchFamily="50" charset="-127"/>
                </a:rPr>
                <a:t>04</a:t>
              </a:r>
              <a:endParaRPr kumimoji="1" lang="ko-KR" altLang="ko-KR" sz="3600" b="1" dirty="0">
                <a:solidFill>
                  <a:srgbClr val="1D3A67"/>
                </a:solidFill>
                <a:latin typeface="+mj-ea"/>
                <a:ea typeface="+mj-ea"/>
                <a:cs typeface="굴림" pitchFamily="50" charset="-127"/>
              </a:endParaRPr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3178447" y="3017506"/>
              <a:ext cx="280831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400" b="1" dirty="0">
                  <a:solidFill>
                    <a:srgbClr val="1D3A67"/>
                  </a:solidFill>
                  <a:latin typeface="+mj-ea"/>
                  <a:ea typeface="+mj-ea"/>
                  <a:cs typeface="굴림" pitchFamily="50" charset="-127"/>
                </a:rPr>
                <a:t>연구결과</a:t>
              </a:r>
              <a:endParaRPr kumimoji="1" lang="en-US" altLang="ko-KR" sz="2400" b="1" dirty="0">
                <a:solidFill>
                  <a:srgbClr val="1D3A67"/>
                </a:solidFill>
                <a:latin typeface="+mj-ea"/>
                <a:ea typeface="+mj-ea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7698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>
                <a:latin typeface="+mj-ea"/>
                <a:ea typeface="+mj-ea"/>
              </a:rPr>
              <a:t>4.1</a:t>
            </a:r>
            <a:r>
              <a:rPr lang="ko-KR" altLang="en-US" b="1" dirty="0">
                <a:latin typeface="+mj-ea"/>
                <a:ea typeface="+mj-ea"/>
              </a:rPr>
              <a:t> 연구결과</a:t>
            </a:r>
            <a:r>
              <a:rPr lang="en-US" altLang="ko-KR" b="1" dirty="0">
                <a:latin typeface="+mj-ea"/>
                <a:ea typeface="+mj-ea"/>
              </a:rPr>
              <a:t> 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908335" y="1916832"/>
            <a:ext cx="8496944" cy="3368743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* 인구통계학적 분석 및 </a:t>
            </a:r>
            <a:r>
              <a:rPr lang="ko-KR" alt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기술통계량</a:t>
            </a:r>
            <a:r>
              <a:rPr lang="ko-KR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분석</a:t>
            </a:r>
            <a:endParaRPr lang="en-US" altLang="ko-KR" sz="16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인구통계학적 특성은 파악하기 위해서 설문을 크게 기업의 상장여부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업력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본사의 위치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임직원수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업종의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개의 항목으로 구성되었다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상장된 회사는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6.6%,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비상장 회사는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230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93.4%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를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나타냈고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업력은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년 미만 회사가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79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25.9%, 3~5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년 미만 회사는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73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23.9%, 5~10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년 미만 회사가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140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45.9%, 10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년 이상의 회사가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13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4.3%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를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나타났으며 서울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경기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인천 등 수도권에 위치한 기업이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207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67.9%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를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차지하고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98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개의 나머지 기업은 지방권에 위치한 것으로 나타났다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임직원 수는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50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인 미만 회사가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209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68.5%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를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차지하였으며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업종은 제조업이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146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47.9%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이며 나머지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159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개 기업은 비제조업으로 조사되었다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2319156"/>
      </p:ext>
    </p:extLst>
  </p:cSld>
  <p:clrMapOvr>
    <a:masterClrMapping/>
  </p:clrMapOvr>
  <p:transition>
    <p:wipe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>
                <a:latin typeface="+mj-ea"/>
                <a:ea typeface="+mj-ea"/>
              </a:rPr>
              <a:t>4.2 </a:t>
            </a:r>
            <a:r>
              <a:rPr lang="ko-KR" altLang="en-US" b="1" dirty="0">
                <a:latin typeface="+mj-ea"/>
                <a:ea typeface="+mj-ea"/>
              </a:rPr>
              <a:t>측정모형분석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890426" y="1772816"/>
            <a:ext cx="8496944" cy="4476738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* 조사도구의 타당성 및 신뢰성 검증</a:t>
            </a:r>
            <a:endParaRPr lang="en-US" altLang="ko-KR" sz="16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SPSS 23.0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프로그램으로 총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26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개의 설문항목 중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개의 인구통계 설문을 제외하고 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21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개의 설문항목을 활용하여 타당성과 신뢰성을 분석하였다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조절변수를 포함한 독립변수의 설명된 총 분산의 결과는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72,726%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로 나타났다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추출된 요인들의 모든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고유값을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확인해본 결과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1.0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이상이고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요인적재치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또한 모두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0.6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이상의 값을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나타냈으므로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모든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변수값을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설문항목 연구에 사용하였다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또한 신뢰도 분석에서도 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Cronbach Alpha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값이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0.9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이상으로 나와서 설문항목의 전부를 사용해서 검증하였다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* 상관관계 분석 </a:t>
            </a:r>
            <a:endParaRPr lang="en-US" altLang="ko-KR" sz="16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컨설턴트 선정기준과 컨설팅완성도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상관관계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0.591,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유의확률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0.000),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 선정기준과 경영자의 역할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상관관계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0.659,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유의확률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0.005),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경영자의 역할과 컨설팅 완성도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상관관계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0.758,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유의확률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0.000)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의 분석결과가 나왔으므로 가설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H1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은 제대로 설정되었다고 할 수 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7262946"/>
      </p:ext>
    </p:extLst>
  </p:cSld>
  <p:clrMapOvr>
    <a:masterClrMapping/>
  </p:clrMapOvr>
  <p:transition>
    <p:wipe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>
                <a:latin typeface="+mj-ea"/>
                <a:ea typeface="+mj-ea"/>
              </a:rPr>
              <a:t>4.2 </a:t>
            </a:r>
            <a:r>
              <a:rPr lang="ko-KR" altLang="en-US" b="1" dirty="0">
                <a:latin typeface="+mj-ea"/>
                <a:ea typeface="+mj-ea"/>
              </a:rPr>
              <a:t>측정모형분석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890426" y="1772816"/>
            <a:ext cx="8496944" cy="1522083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* 가설</a:t>
            </a:r>
            <a:r>
              <a:rPr lang="en-US" altLang="ko-K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H1</a:t>
            </a:r>
            <a:r>
              <a:rPr lang="ko-KR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분석</a:t>
            </a:r>
            <a:endParaRPr lang="en-US" altLang="ko-KR" sz="16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가설 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H1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인 “컨설턴트선정기준은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컨설팅완성도에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정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(+)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의 영향을 미친다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.”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는 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R=0.684,  R2=0.467,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수정된 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R2=0.465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으로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독립변수의 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t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값과 유의확률이 아래와 같아 가설 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H1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을 채택하였다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EA623A1F-878F-0FAA-1223-7E0DD7542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093836"/>
              </p:ext>
            </p:extLst>
          </p:nvPr>
        </p:nvGraphicFramePr>
        <p:xfrm>
          <a:off x="911652" y="3429000"/>
          <a:ext cx="8475718" cy="2084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81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8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04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95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95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67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350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  <a:latin typeface="+mn-ea"/>
                          <a:ea typeface="+mn-ea"/>
                        </a:rPr>
                        <a:t>종속변수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  <a:latin typeface="+mn-ea"/>
                          <a:ea typeface="+mn-ea"/>
                        </a:rPr>
                        <a:t>독립변수</a:t>
                      </a:r>
                      <a:endParaRPr lang="ko-KR" altLang="en-US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+mn-ea"/>
                          <a:ea typeface="+mn-ea"/>
                        </a:rPr>
                        <a:t>S.E.</a:t>
                      </a:r>
                      <a:endParaRPr lang="ko-KR" altLang="en-US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altLang="ko-Kore-KR" sz="16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</a:t>
                      </a:r>
                      <a:endParaRPr lang="el-GR" altLang="ko-Kore-KR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ko-Kore-KR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ko-Kore-KR" alt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값</a:t>
                      </a:r>
                      <a:endParaRPr lang="en" altLang="ko-Kore-KR" sz="16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n-ea"/>
                          <a:ea typeface="+mn-ea"/>
                        </a:rPr>
                        <a:t>p</a:t>
                      </a:r>
                      <a:r>
                        <a:rPr lang="ko-KR" altLang="en-US" sz="1600" u="none" strike="noStrike">
                          <a:effectLst/>
                          <a:latin typeface="+mn-ea"/>
                          <a:ea typeface="+mn-ea"/>
                        </a:rPr>
                        <a:t>값</a:t>
                      </a:r>
                      <a:endParaRPr lang="ko-KR" altLang="en-US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56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  <a:latin typeface="+mn-ea"/>
                          <a:ea typeface="+mn-ea"/>
                        </a:rPr>
                        <a:t>컨설턴트</a:t>
                      </a:r>
                      <a:endParaRPr lang="en-US" altLang="ko-KR" sz="160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  <a:latin typeface="+mn-ea"/>
                          <a:ea typeface="+mn-ea"/>
                        </a:rPr>
                        <a:t>선정기준</a:t>
                      </a:r>
                      <a:endParaRPr lang="ko-KR" altLang="en-US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effectLst/>
                          <a:latin typeface="+mn-ea"/>
                          <a:ea typeface="+mn-ea"/>
                        </a:rPr>
                        <a:t>컨설팅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lang="ko-KR" altLang="en-US" sz="1600" b="0" i="0" u="none" strike="noStrike" dirty="0">
                          <a:effectLst/>
                          <a:latin typeface="+mn-ea"/>
                          <a:ea typeface="+mn-ea"/>
                        </a:rPr>
                        <a:t>완성도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0.143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10.989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0.00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565"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>
                          <a:effectLst/>
                          <a:latin typeface="HY그래픽" panose="02030600000101010101" pitchFamily="18" charset="-127"/>
                          <a:ea typeface="HY그래픽" panose="02030600000101010101" pitchFamily="18" charset="-127"/>
                        </a:rPr>
                        <a:t>몰입도→참여도</a:t>
                      </a:r>
                      <a:endParaRPr lang="ko-KR" altLang="en-US" sz="1600" b="0" i="0" u="none" strike="noStrike">
                        <a:effectLst/>
                        <a:latin typeface="HY그래픽" panose="02030600000101010101" pitchFamily="18" charset="-127"/>
                        <a:ea typeface="HY그래픽" panose="02030600000101010101" pitchFamily="18" charset="-127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0.044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effectLst/>
                          <a:latin typeface="+mn-ea"/>
                          <a:ea typeface="+mn-ea"/>
                        </a:rPr>
                        <a:t>0.684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16.274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0.00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3565"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 err="1">
                          <a:effectLst/>
                          <a:latin typeface="HY그래픽" panose="02030600000101010101" pitchFamily="18" charset="-127"/>
                          <a:ea typeface="HY그래픽" panose="02030600000101010101" pitchFamily="18" charset="-127"/>
                        </a:rPr>
                        <a:t>몰입도→성과</a:t>
                      </a:r>
                      <a:endParaRPr lang="ko-KR" altLang="en-US" sz="1600" b="0" i="0" u="none" strike="noStrike" dirty="0">
                        <a:effectLst/>
                        <a:latin typeface="HY그래픽" panose="02030600000101010101" pitchFamily="18" charset="-127"/>
                        <a:ea typeface="HY그래픽" panose="02030600000101010101" pitchFamily="18" charset="-127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effectLst/>
                          <a:latin typeface="+mn-ea"/>
                          <a:ea typeface="+mn-ea"/>
                        </a:rPr>
                        <a:t>R = .684, R2 = .467, Modified R2 = 0.465, F = 264.856, p= .000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1600" b="1" i="0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1600" b="1" i="0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1600" b="0" i="0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8218755"/>
      </p:ext>
    </p:extLst>
  </p:cSld>
  <p:clrMapOvr>
    <a:masterClrMapping/>
  </p:clrMapOvr>
  <p:transition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1008866" y="1268760"/>
            <a:ext cx="7888267" cy="4680520"/>
          </a:xfrm>
          <a:prstGeom prst="roundRect">
            <a:avLst/>
          </a:prstGeom>
          <a:solidFill>
            <a:schemeClr val="tx2">
              <a:lumMod val="75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chemeClr val="bg1"/>
                </a:solidFill>
                <a:latin typeface="+mn-ea"/>
              </a:rPr>
              <a:t>1.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 요약</a:t>
            </a:r>
            <a:endParaRPr lang="en-US" altLang="ko-KR" sz="28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chemeClr val="bg1"/>
                </a:solidFill>
                <a:latin typeface="+mn-ea"/>
              </a:rPr>
              <a:t>2.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 서론 </a:t>
            </a:r>
            <a:endParaRPr lang="en-US" altLang="ko-KR" sz="28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chemeClr val="bg1"/>
                </a:solidFill>
                <a:latin typeface="+mn-ea"/>
              </a:rPr>
              <a:t>3.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 연구모형 및 가설</a:t>
            </a:r>
            <a:endParaRPr lang="en-US" altLang="ko-KR" sz="28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chemeClr val="bg1"/>
                </a:solidFill>
                <a:latin typeface="+mn-ea"/>
              </a:rPr>
              <a:t>4.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 연구결과</a:t>
            </a:r>
            <a:endParaRPr lang="en-US" altLang="ko-KR" sz="28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800" b="1" dirty="0">
                <a:solidFill>
                  <a:schemeClr val="bg1"/>
                </a:solidFill>
                <a:latin typeface="+mn-ea"/>
              </a:rPr>
              <a:t>5.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 결론</a:t>
            </a:r>
            <a:endParaRPr lang="en-US" altLang="ko-KR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2483" y="332657"/>
            <a:ext cx="3978442" cy="779222"/>
          </a:xfrm>
          <a:prstGeom prst="rect">
            <a:avLst/>
          </a:prstGeom>
          <a:noFill/>
        </p:spPr>
        <p:txBody>
          <a:bodyPr wrap="square" lIns="101125" tIns="50563" rIns="101125" bIns="50563" rtlCol="0">
            <a:spAutoFit/>
          </a:bodyPr>
          <a:lstStyle/>
          <a:p>
            <a:r>
              <a:rPr lang="ko-KR" altLang="en-US" sz="4400" b="1" dirty="0">
                <a:latin typeface="+mn-ea"/>
              </a:rPr>
              <a:t>목차</a:t>
            </a:r>
          </a:p>
        </p:txBody>
      </p:sp>
    </p:spTree>
    <p:extLst>
      <p:ext uri="{BB962C8B-B14F-4D97-AF65-F5344CB8AC3E}">
        <p14:creationId xmlns:p14="http://schemas.microsoft.com/office/powerpoint/2010/main" val="2437749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>
                <a:latin typeface="+mj-ea"/>
                <a:ea typeface="+mj-ea"/>
              </a:rPr>
              <a:t>4.2 </a:t>
            </a:r>
            <a:r>
              <a:rPr lang="ko-KR" altLang="en-US" b="1" dirty="0">
                <a:latin typeface="+mj-ea"/>
                <a:ea typeface="+mj-ea"/>
              </a:rPr>
              <a:t>측정모형분석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890426" y="1772816"/>
            <a:ext cx="8496944" cy="1891415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* 가설</a:t>
            </a:r>
            <a:r>
              <a:rPr lang="en-US" altLang="ko-K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H2</a:t>
            </a:r>
            <a:r>
              <a:rPr lang="ko-KR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분석</a:t>
            </a:r>
            <a:endParaRPr lang="en-US" altLang="ko-KR" sz="16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가설</a:t>
            </a:r>
            <a:r>
              <a:rPr lang="en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H2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인 “경영자의 역할은 컨설턴트 선정기준과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컨설팅완성도와의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관계에 조절적 영향을 미친다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.”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는 아래와 같이 </a:t>
            </a:r>
            <a:r>
              <a:rPr lang="en" altLang="ko-Kore-KR" sz="1600" dirty="0"/>
              <a:t>R</a:t>
            </a:r>
            <a:r>
              <a:rPr lang="en" altLang="ko-Kore-KR" sz="1600" baseline="30000" dirty="0"/>
              <a:t>2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값이 증가하였고 </a:t>
            </a:r>
            <a:r>
              <a:rPr lang="en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F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변화량이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0.049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로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0.05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미만이므로 조절작용을 한다고 볼 수 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</a:p>
          <a:p>
            <a:pPr>
              <a:lnSpc>
                <a:spcPct val="150000"/>
              </a:lnSpc>
            </a:pPr>
            <a:endParaRPr lang="en-US" altLang="ko-KR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EA623A1F-878F-0FAA-1223-7E0DD7542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877545"/>
              </p:ext>
            </p:extLst>
          </p:nvPr>
        </p:nvGraphicFramePr>
        <p:xfrm>
          <a:off x="911652" y="3429000"/>
          <a:ext cx="8475718" cy="2084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0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140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350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  <a:latin typeface="+mn-ea"/>
                          <a:ea typeface="+mn-ea"/>
                        </a:rPr>
                        <a:t>종속변수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effectLst/>
                          <a:latin typeface="+mn-ea"/>
                          <a:ea typeface="+mn-ea"/>
                        </a:rPr>
                        <a:t>모델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ko-KR" sz="1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Variables Entered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ko-Kore-KR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" altLang="ko-Kore-KR" sz="200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" altLang="ko-Kore-KR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+mn-ea"/>
                          <a:ea typeface="+mn-ea"/>
                        </a:rPr>
                        <a:t>Significance </a:t>
                      </a:r>
                      <a:br>
                        <a:rPr lang="en-US" sz="160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sz="1600" u="none" strike="noStrike" dirty="0">
                          <a:effectLst/>
                          <a:latin typeface="+mn-ea"/>
                          <a:ea typeface="+mn-ea"/>
                        </a:rPr>
                        <a:t>F Variation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56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>
                          <a:effectLst/>
                          <a:latin typeface="+mn-ea"/>
                          <a:ea typeface="+mn-ea"/>
                        </a:rPr>
                        <a:t>컨설턴트</a:t>
                      </a:r>
                      <a:endParaRPr lang="en-US" altLang="ko-KR" sz="1600" u="none" strike="noStrike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lang="ko-KR" altLang="en-US" sz="1600" u="none" strike="noStrike">
                          <a:effectLst/>
                          <a:latin typeface="+mn-ea"/>
                          <a:ea typeface="+mn-ea"/>
                        </a:rPr>
                        <a:t>완성도</a:t>
                      </a:r>
                      <a:endParaRPr lang="ko-KR" altLang="en-US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1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effectLst/>
                          <a:latin typeface="+mn-ea"/>
                          <a:ea typeface="+mn-ea"/>
                        </a:rPr>
                        <a:t>컨설턴트선정기준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.467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.000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565"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>
                          <a:effectLst/>
                          <a:latin typeface="HY그래픽" panose="02030600000101010101" pitchFamily="18" charset="-127"/>
                          <a:ea typeface="HY그래픽" panose="02030600000101010101" pitchFamily="18" charset="-127"/>
                        </a:rPr>
                        <a:t>몰입도→참여도</a:t>
                      </a:r>
                      <a:endParaRPr lang="ko-KR" altLang="en-US" sz="1600" b="0" i="0" u="none" strike="noStrike">
                        <a:effectLst/>
                        <a:latin typeface="HY그래픽" panose="02030600000101010101" pitchFamily="18" charset="-127"/>
                        <a:ea typeface="HY그래픽" panose="02030600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2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effectLst/>
                          <a:latin typeface="+mn-ea"/>
                          <a:ea typeface="+mn-ea"/>
                        </a:rPr>
                        <a:t>경영자의 역할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.815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.000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3565"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 err="1">
                          <a:effectLst/>
                          <a:latin typeface="HY그래픽" panose="02030600000101010101" pitchFamily="18" charset="-127"/>
                          <a:ea typeface="HY그래픽" panose="02030600000101010101" pitchFamily="18" charset="-127"/>
                        </a:rPr>
                        <a:t>몰입도→성과</a:t>
                      </a:r>
                      <a:endParaRPr lang="ko-KR" altLang="en-US" sz="1600" b="0" i="0" u="none" strike="noStrike" dirty="0">
                        <a:effectLst/>
                        <a:latin typeface="HY그래픽" panose="02030600000101010101" pitchFamily="18" charset="-127"/>
                        <a:ea typeface="HY그래픽" panose="02030600000101010101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Interaction  Term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011254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.817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011254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u="none" strike="noStrike" dirty="0">
                          <a:effectLst/>
                          <a:latin typeface="+mn-ea"/>
                          <a:ea typeface="+mn-ea"/>
                        </a:rPr>
                        <a:t>.049</a:t>
                      </a:r>
                      <a:endParaRPr lang="en-US" altLang="ko-KR" sz="16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9642735"/>
      </p:ext>
    </p:extLst>
  </p:cSld>
  <p:clrMapOvr>
    <a:masterClrMapping/>
  </p:clrMapOvr>
  <p:transition>
    <p:wipe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j-ea"/>
                <a:ea typeface="+mj-ea"/>
              </a:rPr>
              <a:t>4.3 </a:t>
            </a:r>
            <a:r>
              <a:rPr lang="ko-KR" altLang="en-US" b="1" dirty="0">
                <a:latin typeface="+mj-ea"/>
                <a:ea typeface="+mj-ea"/>
              </a:rPr>
              <a:t>가설검증결과</a:t>
            </a:r>
            <a:r>
              <a:rPr lang="en-US" altLang="ko-KR" b="1" dirty="0">
                <a:latin typeface="+mj-ea"/>
                <a:ea typeface="+mj-ea"/>
              </a:rPr>
              <a:t> - </a:t>
            </a:r>
            <a:r>
              <a:rPr lang="ko-KR" altLang="en-US" b="1" dirty="0">
                <a:latin typeface="+mj-ea"/>
                <a:ea typeface="+mj-ea"/>
              </a:rPr>
              <a:t>조절효과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617583"/>
              </p:ext>
            </p:extLst>
          </p:nvPr>
        </p:nvGraphicFramePr>
        <p:xfrm>
          <a:off x="992560" y="1880241"/>
          <a:ext cx="8085856" cy="11887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14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96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88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H1</a:t>
                      </a:r>
                      <a:endParaRPr lang="ko-KR" altLang="en-US" sz="16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9373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컨설턴트 선정기준은 </a:t>
                      </a:r>
                      <a:r>
                        <a:rPr lang="ko-KR" altLang="en-US" sz="14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컨설팅완성도에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 긍정적인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(+) </a:t>
                      </a:r>
                      <a:r>
                        <a:rPr lang="ko-KR" altLang="en-US" sz="1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영향을 미친다</a:t>
                      </a:r>
                      <a:endParaRPr lang="ko-KR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600" b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채택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83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H2</a:t>
                      </a:r>
                      <a:endParaRPr lang="ko-KR" altLang="en-US" sz="16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ko-KR" altLang="en-US" sz="1400" u="none" strike="noStrike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경영자의 역할은 컨설턴트의 선정기준과 컨설팅 완성도의 조절적 영향을 미친다</a:t>
                      </a:r>
                      <a:endParaRPr lang="ko-KR" alt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600" b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채택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직사각형 4">
            <a:extLst>
              <a:ext uri="{FF2B5EF4-FFF2-40B4-BE49-F238E27FC236}">
                <a16:creationId xmlns:a16="http://schemas.microsoft.com/office/drawing/2014/main" id="{D53FBAD7-F80E-6EE5-AD4B-B65FEBCF9E2E}"/>
              </a:ext>
            </a:extLst>
          </p:cNvPr>
          <p:cNvSpPr/>
          <p:nvPr/>
        </p:nvSpPr>
        <p:spPr>
          <a:xfrm>
            <a:off x="992560" y="3284984"/>
            <a:ext cx="8496944" cy="2959143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본 논문의 결과로 컨설턴트 선정기준은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컨설팅완성도에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영향을 미치는 것으로 나타났으며 경영자의 역할은 컨설턴트 선정기준과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컨설팅완성도에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유의한 조절적 영향을 미치는 것으로 확인되었다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이는 컨설턴트의 선정기준을 통해서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컨설팅완성도를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높이기 위해서는 경영자의 적극적인 개입이 필요하다고 할 수 있다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컨설팅완성도를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높이기 위해서 컨설턴트를 선정기준에 따라 컨설턴트를 평가하고 고용하는 것 또한 중요하지만 결과적으로 컨설팅 중 조직의 적극적인 참여를 위한 경영자의 역할이 중요하다고 할 수 있다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컨설턴트 선정기준에 의해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능력있는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컨설턴트를 선정하더라도 경영자가 개입하지 않고 역할을 하지 않는다면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컨설팅완성도도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낮아질 수 있다는 것을 의미한다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따라서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컨설팅완성도를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높이기 위해서는 경영자의 참여와 지속적인 모니터링이 필요할 것이며 이를 위해서 조직의 적극적인 참여를 유도할 수 있는 경영자의 노력이 필요할 것이다</a:t>
            </a:r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8048849"/>
      </p:ext>
    </p:extLst>
  </p:cSld>
  <p:clrMapOvr>
    <a:masterClrMapping/>
  </p:clrMapOvr>
  <p:transition>
    <p:wipe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6407649" y="2090327"/>
            <a:ext cx="2978401" cy="1113357"/>
            <a:chOff x="3178447" y="2365814"/>
            <a:chExt cx="2808312" cy="1113357"/>
          </a:xfrm>
        </p:grpSpPr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3779912" y="2365814"/>
              <a:ext cx="158417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600" b="1" dirty="0">
                  <a:solidFill>
                    <a:srgbClr val="1D3A67"/>
                  </a:solidFill>
                  <a:latin typeface="+mj-ea"/>
                  <a:ea typeface="+mj-ea"/>
                  <a:cs typeface="굴림" pitchFamily="50" charset="-127"/>
                </a:rPr>
                <a:t>05</a:t>
              </a:r>
              <a:endParaRPr kumimoji="1" lang="ko-KR" altLang="ko-KR" sz="3600" b="1" dirty="0">
                <a:solidFill>
                  <a:srgbClr val="1D3A67"/>
                </a:solidFill>
                <a:latin typeface="+mj-ea"/>
                <a:ea typeface="+mj-ea"/>
                <a:cs typeface="굴림" pitchFamily="50" charset="-127"/>
              </a:endParaRPr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3178447" y="3017506"/>
              <a:ext cx="280831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400" b="1" dirty="0">
                  <a:solidFill>
                    <a:srgbClr val="1D3A67"/>
                  </a:solidFill>
                  <a:latin typeface="+mj-ea"/>
                  <a:ea typeface="+mj-ea"/>
                  <a:cs typeface="굴림" pitchFamily="50" charset="-127"/>
                </a:rPr>
                <a:t>결론</a:t>
              </a:r>
              <a:endParaRPr kumimoji="1" lang="en-US" altLang="ko-KR" sz="2400" b="1" dirty="0">
                <a:solidFill>
                  <a:srgbClr val="1D3A67"/>
                </a:solidFill>
                <a:latin typeface="+mj-ea"/>
                <a:ea typeface="+mj-ea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3697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j-ea"/>
                <a:ea typeface="+mj-ea"/>
              </a:rPr>
              <a:t>5.</a:t>
            </a:r>
            <a:r>
              <a:rPr lang="ko-KR" altLang="en-US" b="1" dirty="0">
                <a:latin typeface="+mj-ea"/>
                <a:ea typeface="+mj-ea"/>
              </a:rPr>
              <a:t> 결론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CAB50DD-9AE6-FF35-D82E-04206F8332E0}"/>
              </a:ext>
            </a:extLst>
          </p:cNvPr>
          <p:cNvSpPr/>
          <p:nvPr/>
        </p:nvSpPr>
        <p:spPr>
          <a:xfrm>
            <a:off x="738026" y="1866304"/>
            <a:ext cx="8496944" cy="4846070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본 연구 결과를 요약해 보면 다음과 같다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첫째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컨설턴트의 선정기준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배태성요인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신호요인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은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컨설팅완성도에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유의한 영향을 미치는 것으로 확인되었다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둘째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경영자의 역할은 컨설턴트 선정기준과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컨설팅완성도와의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관계에 조절적 영향을 미치는 것으로 나타났다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본 연구의 학문적인 시사점은 아래와 같다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우선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컨설턴트의 선정기준이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컨설팅완성도에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유의한 영향을 미친다는 기존의 연구 논문 결과를 재확인하였다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둘째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경영자의 역할의 조절효과는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배태성요인과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신호요인에 유의한 영향을 주는 것으로 나타났다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실무적인 시사점은 아래와 같다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우선 설문 대상이 중소기업의 기획 또는 전략부서에서 근무하는 종사자를 대상으로 했기에 컨설턴트의 역량에 대한 기준을 제공하는 노력이 필요하다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둘째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경영자의 적극적인 참여와 의지를 통해서 조직 수용도를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증가시켜야지만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컨설팅완성도가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높아질 수 있다는 점이다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자원과 역량이 충분한 대기업의 경영자에 비해 자체 역량이 부족하고 자원도 부족한 중소기업의 경영자에게는 검증되고 전문적인 컨설턴트의 지식서비스의 제공이 더욱 필요할 것이다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</a:p>
          <a:p>
            <a:pPr>
              <a:lnSpc>
                <a:spcPct val="150000"/>
              </a:lnSpc>
            </a:pPr>
            <a:endParaRPr lang="en-US" altLang="ko-KR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72303696"/>
      </p:ext>
    </p:extLst>
  </p:cSld>
  <p:clrMapOvr>
    <a:masterClrMapping/>
  </p:clrMapOvr>
  <p:transition>
    <p:wipe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j-ea"/>
                <a:ea typeface="+mj-ea"/>
              </a:rPr>
              <a:t>5.</a:t>
            </a:r>
            <a:r>
              <a:rPr lang="ko-KR" altLang="en-US" b="1" dirty="0">
                <a:latin typeface="+mj-ea"/>
                <a:ea typeface="+mj-ea"/>
              </a:rPr>
              <a:t> 결론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CAB50DD-9AE6-FF35-D82E-04206F8332E0}"/>
              </a:ext>
            </a:extLst>
          </p:cNvPr>
          <p:cNvSpPr/>
          <p:nvPr/>
        </p:nvSpPr>
        <p:spPr>
          <a:xfrm>
            <a:off x="738026" y="1866304"/>
            <a:ext cx="8496944" cy="4107406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본 연구의 한계점은 다음과 같다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선행연구의 조직문화 중에서 정의되지 않은 경영자의 역할에 동일한 설문내용을 조절변수로 적용한 것으로 설문항목이 경영자의 역할을 객관적으로 대변하는 것이라고 이야기할 수 없다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둘째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설문지에도 경영자의 역할에 대해서 제시되지 않아서 응답자가 경영자의 역할에 대해 정확히 인지하지 못했을 수 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셋째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표본 샘플이 특정 부서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중소기업의 기획 또는 전략부서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에 집중되어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일반화된 이론을 특정 영역의 사례 분석에 적용한 해석으로 한정되었다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향후 연구 방향에 대한 고민은 다음과 같다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추가적으로 경영자의 역할을 정의 내리고 측정할 수 있는 모형과 도구에 대한 설계와 경영자가 할 수 있는 역할에 대한 방법론의 연구가 필요하다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또한 연구자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연구기간을 타 부서로 확장하여 현실 검증을 함으로써 컨설팅 방법론 모델을 개발할 노력이 필요하다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불확실성의 미래와 심화되고 있는 기업간의 경쟁에서 스스로 자생하고 혁신할 수 있는 방향을 찾는 노력이 필요할 것이다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9060442"/>
      </p:ext>
    </p:extLst>
  </p:cSld>
  <p:clrMapOvr>
    <a:masterClrMapping/>
  </p:clrMapOvr>
  <p:transition>
    <p:wipe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j-ea"/>
                <a:ea typeface="+mj-ea"/>
              </a:rPr>
              <a:t>Reference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36863" y="757238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24C73B8F-4A53-65E6-5539-DB1212BD8696}"/>
              </a:ext>
            </a:extLst>
          </p:cNvPr>
          <p:cNvSpPr/>
          <p:nvPr/>
        </p:nvSpPr>
        <p:spPr>
          <a:xfrm>
            <a:off x="532607" y="1827432"/>
            <a:ext cx="4608512" cy="4401205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" altLang="ko-Kore-KR" sz="800" dirty="0"/>
              <a:t>[1] C. W. Lee. (2017). The Effects of SMEs Management Consultation on Consulting Performance via the Implementation Factors of Client Firms. Doctoral dissertation. </a:t>
            </a:r>
            <a:r>
              <a:rPr lang="en" altLang="ko-Kore-KR" sz="800" dirty="0" err="1"/>
              <a:t>Konkuk</a:t>
            </a:r>
            <a:r>
              <a:rPr lang="en" altLang="ko-Kore-KR" sz="800" dirty="0"/>
              <a:t> University, Seoul. </a:t>
            </a:r>
          </a:p>
          <a:p>
            <a:endParaRPr lang="en" altLang="ko-Kore-KR" sz="800" dirty="0"/>
          </a:p>
          <a:p>
            <a:r>
              <a:rPr lang="en" altLang="ko-Kore-KR" sz="800" dirty="0"/>
              <a:t>[2] J. W. </a:t>
            </a:r>
            <a:r>
              <a:rPr lang="en" altLang="ko-Kore-KR" sz="800" dirty="0" err="1"/>
              <a:t>Seo</a:t>
            </a:r>
            <a:r>
              <a:rPr lang="en" altLang="ko-Kore-KR" sz="800" dirty="0"/>
              <a:t>. (2013) </a:t>
            </a:r>
            <a:r>
              <a:rPr lang="en" altLang="ko-Kore-KR" sz="800" i="1" dirty="0"/>
              <a:t>A Study on the Impact of Characteristics of the Relationship Between the Consultants on Collaboration and Service Quality and Performance of Consulting.</a:t>
            </a:r>
            <a:r>
              <a:rPr lang="en" altLang="ko-Kore-KR" sz="800" dirty="0"/>
              <a:t> </a:t>
            </a:r>
            <a:r>
              <a:rPr lang="en" altLang="ko-Kore-KR" sz="800" dirty="0" err="1"/>
              <a:t>Hansung</a:t>
            </a:r>
            <a:r>
              <a:rPr lang="en" altLang="ko-Kore-KR" sz="800" dirty="0"/>
              <a:t> University, Seoul.</a:t>
            </a:r>
          </a:p>
          <a:p>
            <a:endParaRPr lang="en" altLang="ko-Kore-KR" sz="800" dirty="0"/>
          </a:p>
          <a:p>
            <a:r>
              <a:rPr lang="en" altLang="ko-Kore-KR" sz="800" dirty="0"/>
              <a:t>[3]  H. J. Kwak. (2008). </a:t>
            </a:r>
            <a:r>
              <a:rPr lang="en" altLang="ko-Kore-KR" sz="800" i="1" dirty="0"/>
              <a:t>A Study on the Establishment of Success Model for the Enhancement of Consulting Performances in Korea Consulting Market: Focused on Small and Medium Business Management Consulting Market.</a:t>
            </a:r>
            <a:r>
              <a:rPr lang="en" altLang="ko-Kore-KR" sz="800" dirty="0"/>
              <a:t> The journal of professional management. 1-23(23). Seoul.</a:t>
            </a:r>
          </a:p>
          <a:p>
            <a:endParaRPr lang="en" altLang="ko-Kore-KR" sz="800" dirty="0"/>
          </a:p>
          <a:p>
            <a:r>
              <a:rPr lang="en" altLang="ko-Kore-KR" sz="800" dirty="0"/>
              <a:t>[4] I. S. Kim. (2008). </a:t>
            </a:r>
            <a:r>
              <a:rPr lang="en" altLang="ko-Kore-KR" sz="800" i="1" dirty="0"/>
              <a:t>A Study on Consulting's Role for Improvement of SMEs' Competitiveness and Strategy for Development of Consulting to SMEs</a:t>
            </a:r>
            <a:r>
              <a:rPr lang="en" altLang="ko-Kore-KR" sz="800" dirty="0"/>
              <a:t>. The Korea Small Business Institute. Seoul</a:t>
            </a:r>
          </a:p>
          <a:p>
            <a:br>
              <a:rPr lang="en" altLang="ko-Kore-KR" sz="800" dirty="0"/>
            </a:br>
            <a:r>
              <a:rPr lang="en" altLang="ko-Kore-KR" sz="800" dirty="0"/>
              <a:t>[5] </a:t>
            </a:r>
            <a:r>
              <a:rPr lang="en" altLang="ko-Kore-KR" sz="800" dirty="0" err="1"/>
              <a:t>Mclachlin</a:t>
            </a:r>
            <a:r>
              <a:rPr lang="en" altLang="ko-Kore-KR" sz="800" dirty="0"/>
              <a:t>, R. D. (1999). </a:t>
            </a:r>
            <a:r>
              <a:rPr lang="en" altLang="ko-Kore-KR" sz="800" i="1" dirty="0"/>
              <a:t>Factors for consulting engagement success. </a:t>
            </a:r>
            <a:r>
              <a:rPr lang="en" altLang="ko-Kore-KR" sz="800" dirty="0"/>
              <a:t>Management Decision, Vol.37 No.5, pp.394-402. </a:t>
            </a:r>
          </a:p>
          <a:p>
            <a:br>
              <a:rPr lang="en" altLang="ko-Kore-KR" sz="800" dirty="0"/>
            </a:br>
            <a:r>
              <a:rPr lang="en" altLang="ko-Kore-KR" sz="800" dirty="0"/>
              <a:t>[6] G. H. Kim. (2001). </a:t>
            </a:r>
            <a:r>
              <a:rPr lang="en" altLang="ko-Kore-KR" sz="800" i="1" dirty="0"/>
              <a:t>A Study on the Quality Determinants in Management Consulting.</a:t>
            </a:r>
            <a:r>
              <a:rPr lang="en" altLang="ko-Kore-KR" sz="800" dirty="0"/>
              <a:t> Korean management science.  Vol.18 No.1. 15-28(14). Seoul.  </a:t>
            </a:r>
          </a:p>
          <a:p>
            <a:br>
              <a:rPr lang="en" altLang="ko-Kore-KR" sz="800" dirty="0"/>
            </a:br>
            <a:r>
              <a:rPr lang="en" altLang="ko-Kore-KR" sz="800" dirty="0"/>
              <a:t>[</a:t>
            </a:r>
            <a:r>
              <a:rPr lang="en-US" altLang="ko-KR" sz="800" dirty="0"/>
              <a:t>7</a:t>
            </a:r>
            <a:r>
              <a:rPr lang="en" altLang="ko-Kore-KR" sz="800" dirty="0"/>
              <a:t>] Y. S. Bae. (2013). </a:t>
            </a:r>
            <a:r>
              <a:rPr lang="en" altLang="ko-Kore-KR" sz="800" i="1" dirty="0"/>
              <a:t>An Empirical Study of the Effects of Consultant Competency on the Performance of Management Consulting: Focusing on the Moderating Effects of the Characteristics of Consulting Firm and Client Firm. </a:t>
            </a:r>
            <a:r>
              <a:rPr lang="en" altLang="ko-Kore-KR" sz="800" dirty="0" err="1"/>
              <a:t>Dankook</a:t>
            </a:r>
            <a:r>
              <a:rPr lang="en" altLang="ko-Kore-KR" sz="800" dirty="0"/>
              <a:t> University, Seoul.</a:t>
            </a:r>
          </a:p>
          <a:p>
            <a:endParaRPr lang="en" altLang="ko-Kore-KR" sz="800" dirty="0"/>
          </a:p>
          <a:p>
            <a:r>
              <a:rPr lang="en" altLang="ko-Kore-KR" sz="800" dirty="0"/>
              <a:t>[</a:t>
            </a:r>
            <a:r>
              <a:rPr lang="en-US" altLang="ko-KR" sz="800" dirty="0"/>
              <a:t>8</a:t>
            </a:r>
            <a:r>
              <a:rPr lang="en" altLang="ko-Kore-KR" sz="800" dirty="0"/>
              <a:t>] W. S. Jun (2017). An Empirical Study for the Effect of Consultant Selection Criteria on Consultant Competencies, Consulting Completion and Repurchase Intention. </a:t>
            </a:r>
            <a:r>
              <a:rPr lang="en" altLang="ko-Kore-KR" sz="800" dirty="0" err="1"/>
              <a:t>Hansung</a:t>
            </a:r>
            <a:r>
              <a:rPr lang="en" altLang="ko-Kore-KR" sz="800" dirty="0"/>
              <a:t> University. Seoul</a:t>
            </a:r>
          </a:p>
          <a:p>
            <a:endParaRPr lang="en" altLang="ko-Kore-KR" sz="800" dirty="0"/>
          </a:p>
          <a:p>
            <a:r>
              <a:rPr lang="en" altLang="ko-Kore-KR" sz="800" dirty="0"/>
              <a:t>[</a:t>
            </a:r>
            <a:r>
              <a:rPr lang="en-US" altLang="ko-KR" sz="800" dirty="0"/>
              <a:t>9</a:t>
            </a:r>
            <a:r>
              <a:rPr lang="en" altLang="ko-Kore-KR" sz="800" dirty="0"/>
              <a:t>] C. J. Suh. J. E. Lee. S. C. Kim. </a:t>
            </a:r>
            <a:r>
              <a:rPr lang="en" altLang="ko-Kore-KR" sz="800" i="1" dirty="0"/>
              <a:t>A Competency Model for Management Consulting: Comparison of the Consultant`s Competency Specialized in Small Business and Large Business.</a:t>
            </a:r>
            <a:r>
              <a:rPr lang="en" altLang="ko-Kore-KR" sz="800" dirty="0"/>
              <a:t> Seoul. The Journal of Vocational Education Research.</a:t>
            </a:r>
          </a:p>
          <a:p>
            <a:endParaRPr lang="en" altLang="ko-Kore-KR" sz="800" dirty="0"/>
          </a:p>
          <a:p>
            <a:r>
              <a:rPr lang="en" altLang="ko-Kore-KR" sz="800" dirty="0"/>
              <a:t>[</a:t>
            </a:r>
            <a:r>
              <a:rPr lang="en-US" altLang="ko-KR" sz="800" dirty="0"/>
              <a:t>10</a:t>
            </a:r>
            <a:r>
              <a:rPr lang="en" altLang="ko-Kore-KR" sz="800" dirty="0"/>
              <a:t>] Simon Alan and Vanya Kumar (2001). </a:t>
            </a:r>
            <a:r>
              <a:rPr lang="en" altLang="ko-Kore-KR" sz="800" i="1" dirty="0"/>
              <a:t>Clients' Views on Strategic Capabilities Which Lead to Consulting Success.</a:t>
            </a:r>
            <a:r>
              <a:rPr lang="en" altLang="ko-Kore-KR" sz="800" dirty="0"/>
              <a:t> Management Decision. 39(5), 362-372. 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5FB21241-1F3F-97A3-A7B7-6A534AD31076}"/>
              </a:ext>
            </a:extLst>
          </p:cNvPr>
          <p:cNvSpPr/>
          <p:nvPr/>
        </p:nvSpPr>
        <p:spPr>
          <a:xfrm>
            <a:off x="5162346" y="1840630"/>
            <a:ext cx="4608512" cy="4893647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" altLang="ko-Kore-KR" sz="800" dirty="0"/>
              <a:t>[</a:t>
            </a:r>
            <a:r>
              <a:rPr lang="en-US" altLang="ko-KR" sz="800" dirty="0"/>
              <a:t>11</a:t>
            </a:r>
            <a:r>
              <a:rPr lang="en" altLang="ko-Kore-KR" sz="800" dirty="0"/>
              <a:t>] H. G. </a:t>
            </a:r>
            <a:r>
              <a:rPr lang="en" altLang="ko-Kore-KR" sz="800" dirty="0" err="1"/>
              <a:t>Yoo</a:t>
            </a:r>
            <a:r>
              <a:rPr lang="en" altLang="ko-Kore-KR" sz="800" dirty="0"/>
              <a:t>. (2017). The Effect of SME CEO’s Value on Firm Performance. Daejeon University, Daejeon.</a:t>
            </a:r>
            <a:br>
              <a:rPr lang="en" altLang="ko-Kore-KR" sz="800" dirty="0"/>
            </a:br>
            <a:endParaRPr lang="en" altLang="ko-Kore-KR" sz="800" dirty="0"/>
          </a:p>
          <a:p>
            <a:r>
              <a:rPr lang="en" altLang="ko-Kore-KR" sz="800" dirty="0"/>
              <a:t>[</a:t>
            </a:r>
            <a:r>
              <a:rPr lang="en-US" altLang="ko-KR" sz="800" dirty="0"/>
              <a:t>12]</a:t>
            </a:r>
            <a:r>
              <a:rPr lang="en" altLang="ko-Kore-KR" sz="800" dirty="0"/>
              <a:t> S. H. Shin. (2018). The Relationships among CEO Role, Internal </a:t>
            </a:r>
            <a:r>
              <a:rPr lang="en" altLang="ko-Kore-KR" sz="800" dirty="0" err="1"/>
              <a:t>Markeing</a:t>
            </a:r>
            <a:r>
              <a:rPr lang="en" altLang="ko-Kore-KR" sz="800" dirty="0"/>
              <a:t>, Market Orientation, and Performance. </a:t>
            </a:r>
            <a:r>
              <a:rPr lang="en" altLang="ko-Kore-KR" sz="800" dirty="0" err="1"/>
              <a:t>Gyeongsang</a:t>
            </a:r>
            <a:r>
              <a:rPr lang="en" altLang="ko-Kore-KR" sz="800" dirty="0"/>
              <a:t> National University. Busan. </a:t>
            </a:r>
          </a:p>
          <a:p>
            <a:br>
              <a:rPr lang="en" altLang="ko-Kore-KR" sz="800" dirty="0"/>
            </a:br>
            <a:r>
              <a:rPr lang="en" altLang="ko-Kore-KR" sz="800" dirty="0"/>
              <a:t>[</a:t>
            </a:r>
            <a:r>
              <a:rPr lang="en-US" altLang="ko-KR" sz="800" dirty="0"/>
              <a:t>13</a:t>
            </a:r>
            <a:r>
              <a:rPr lang="en" altLang="ko-Kore-KR" sz="800" dirty="0"/>
              <a:t>] Mintzberg, H. (1998). Covert leadership: Notes on managing </a:t>
            </a:r>
            <a:r>
              <a:rPr lang="en" altLang="ko-Kore-KR" sz="800" dirty="0" err="1"/>
              <a:t>profesionals</a:t>
            </a:r>
            <a:r>
              <a:rPr lang="en" altLang="ko-Kore-KR" sz="800" dirty="0"/>
              <a:t>. Harvard Business Review. November-December: 140-147.</a:t>
            </a:r>
          </a:p>
          <a:p>
            <a:br>
              <a:rPr lang="en" altLang="ko-Kore-KR" sz="800" dirty="0"/>
            </a:br>
            <a:r>
              <a:rPr lang="en" altLang="ko-Kore-KR" sz="800" dirty="0"/>
              <a:t>[</a:t>
            </a:r>
            <a:r>
              <a:rPr lang="en-US" altLang="ko-KR" sz="800" dirty="0"/>
              <a:t>14</a:t>
            </a:r>
            <a:r>
              <a:rPr lang="en" altLang="ko-Kore-KR" sz="800" dirty="0"/>
              <a:t>] FRITZ STEELE. (1975) Consulting for </a:t>
            </a:r>
            <a:r>
              <a:rPr lang="en" altLang="ko-Kore-KR" sz="800" dirty="0" err="1"/>
              <a:t>Organisational</a:t>
            </a:r>
            <a:r>
              <a:rPr lang="en" altLang="ko-Kore-KR" sz="800" dirty="0"/>
              <a:t> Change. University of Massachusetts. France. October 1975, Volume 26, Issue 3, pp 672–672</a:t>
            </a:r>
          </a:p>
          <a:p>
            <a:br>
              <a:rPr lang="en" altLang="ko-Kore-KR" sz="800" dirty="0"/>
            </a:br>
            <a:r>
              <a:rPr lang="en" altLang="ko-Kore-KR" sz="800" dirty="0"/>
              <a:t>[1</a:t>
            </a:r>
            <a:r>
              <a:rPr lang="en-US" altLang="ko-KR" sz="800" dirty="0"/>
              <a:t>5</a:t>
            </a:r>
            <a:r>
              <a:rPr lang="en" altLang="ko-Kore-KR" sz="800" dirty="0"/>
              <a:t>] Larry Greiner &amp; Robert Metzger (1983). Consulting to management. Prentice-Hall. New Jersey.</a:t>
            </a:r>
          </a:p>
          <a:p>
            <a:br>
              <a:rPr lang="en" altLang="ko-Kore-KR" sz="800" dirty="0"/>
            </a:br>
            <a:r>
              <a:rPr lang="en" altLang="ko-Kore-KR" sz="800" dirty="0"/>
              <a:t>[1</a:t>
            </a:r>
            <a:r>
              <a:rPr lang="en-US" altLang="ko-KR" sz="800" dirty="0"/>
              <a:t>6</a:t>
            </a:r>
            <a:r>
              <a:rPr lang="en" altLang="ko-Kore-KR" sz="800" dirty="0"/>
              <a:t>] Milan </a:t>
            </a:r>
            <a:r>
              <a:rPr lang="en" altLang="ko-Kore-KR" sz="800" dirty="0" err="1"/>
              <a:t>Kubr</a:t>
            </a:r>
            <a:r>
              <a:rPr lang="en" altLang="ko-Kore-KR" sz="800" dirty="0"/>
              <a:t>. (2002). Management consulting: A guide to the profession. International </a:t>
            </a:r>
            <a:r>
              <a:rPr lang="en" altLang="ko-Kore-KR" sz="800" dirty="0" err="1"/>
              <a:t>Labour</a:t>
            </a:r>
            <a:r>
              <a:rPr lang="en" altLang="ko-Kore-KR" sz="800" dirty="0"/>
              <a:t> Office. Geneva</a:t>
            </a:r>
          </a:p>
          <a:p>
            <a:br>
              <a:rPr lang="en" altLang="ko-Kore-KR" sz="800" dirty="0"/>
            </a:br>
            <a:r>
              <a:rPr lang="en" altLang="ko-Kore-KR" sz="800" dirty="0"/>
              <a:t>[1</a:t>
            </a:r>
            <a:r>
              <a:rPr lang="en-US" altLang="ko-KR" sz="800" dirty="0"/>
              <a:t>7</a:t>
            </a:r>
            <a:r>
              <a:rPr lang="en" altLang="ko-Kore-KR" sz="800" dirty="0"/>
              <a:t>] C. H. Choi. (2014). A Study on the Effects of Ties between Clients and Consultants on Consulting Project Performance in the Small and Medium Sized Enterprises. </a:t>
            </a:r>
            <a:r>
              <a:rPr lang="en" altLang="ko-Kore-KR" sz="800" dirty="0" err="1"/>
              <a:t>Hansung</a:t>
            </a:r>
            <a:r>
              <a:rPr lang="en" altLang="ko-Kore-KR" sz="800" dirty="0"/>
              <a:t> University, Seoul.</a:t>
            </a:r>
          </a:p>
          <a:p>
            <a:br>
              <a:rPr lang="en" altLang="ko-Kore-KR" sz="800" dirty="0"/>
            </a:br>
            <a:r>
              <a:rPr lang="en" altLang="ko-Kore-KR" sz="800" dirty="0"/>
              <a:t>[1</a:t>
            </a:r>
            <a:r>
              <a:rPr lang="en-US" altLang="ko-KR" sz="800" dirty="0"/>
              <a:t>8</a:t>
            </a:r>
            <a:r>
              <a:rPr lang="en" altLang="ko-Kore-KR" sz="800" dirty="0"/>
              <a:t>] Y. G. Kim. (2018). The Improvement on the Business Results Through the Relation Analysis Between the IP Innovation Capability of SME and Venture Enterprise and the Performance Factors of the IP Management Consulting. </a:t>
            </a:r>
            <a:r>
              <a:rPr lang="en" altLang="ko-Kore-KR" sz="800" dirty="0" err="1"/>
              <a:t>Konkuk</a:t>
            </a:r>
            <a:r>
              <a:rPr lang="en" altLang="ko-Kore-KR" sz="800" dirty="0"/>
              <a:t> University.</a:t>
            </a:r>
          </a:p>
          <a:p>
            <a:endParaRPr lang="en" altLang="ko-Kore-KR" sz="800" dirty="0"/>
          </a:p>
          <a:p>
            <a:r>
              <a:rPr lang="en" altLang="ko-Kore-KR" sz="800" dirty="0"/>
              <a:t>[1</a:t>
            </a:r>
            <a:r>
              <a:rPr lang="en-US" altLang="ko-KR" sz="800" dirty="0"/>
              <a:t>9</a:t>
            </a:r>
            <a:r>
              <a:rPr lang="en" altLang="ko-Kore-KR" sz="800" dirty="0"/>
              <a:t>] Y. W. Lee. S. J. Hwang. C. S. Lee. (2012). An Analysis of the Relation of Consultant Competency to Management Consulting Completion Index and Moderating Factors. Journal of Industrial Economics and Business. Vol.25 No.1 315-337(23)</a:t>
            </a:r>
          </a:p>
          <a:p>
            <a:endParaRPr lang="en" altLang="ko-Kore-KR" sz="800" dirty="0"/>
          </a:p>
          <a:p>
            <a:r>
              <a:rPr lang="en" altLang="ko-Kore-KR" sz="800" dirty="0"/>
              <a:t>[</a:t>
            </a:r>
            <a:r>
              <a:rPr lang="en-US" altLang="ko-KR" sz="800" dirty="0"/>
              <a:t>20</a:t>
            </a:r>
            <a:r>
              <a:rPr lang="en" altLang="ko-Kore-KR" sz="800" dirty="0"/>
              <a:t>] </a:t>
            </a:r>
            <a:r>
              <a:rPr lang="en" altLang="ko-Kore-KR" sz="800" dirty="0" err="1"/>
              <a:t>Gluckler</a:t>
            </a:r>
            <a:r>
              <a:rPr lang="en" altLang="ko-Kore-KR" sz="800" dirty="0"/>
              <a:t>, J. &amp; Armbruster, T. (2003). Bridging Uncertainty in management Consulting. The Mechanism of Trust and Networked Reputation. Organization Studies, 24.2 : 269 – 297</a:t>
            </a:r>
          </a:p>
          <a:p>
            <a:endParaRPr lang="en" altLang="ko-Kore-KR" sz="800" dirty="0"/>
          </a:p>
          <a:p>
            <a:r>
              <a:rPr lang="en" altLang="ko-Kore-KR" sz="800" dirty="0"/>
              <a:t>[</a:t>
            </a:r>
            <a:r>
              <a:rPr lang="en-US" altLang="ko-KR" sz="800" dirty="0"/>
              <a:t>21</a:t>
            </a:r>
            <a:r>
              <a:rPr lang="en" altLang="ko-Kore-KR" sz="800" dirty="0"/>
              <a:t>] Levitt, T. (1981). Marketing Intangible Products and Product Intangibles, Harvard Business Review, 59: 94-102.</a:t>
            </a:r>
          </a:p>
          <a:p>
            <a:br>
              <a:rPr lang="en" altLang="ko-Kore-KR" sz="800" dirty="0"/>
            </a:br>
            <a:r>
              <a:rPr lang="en" altLang="ko-Kore-KR" sz="800" dirty="0"/>
              <a:t>[</a:t>
            </a:r>
            <a:r>
              <a:rPr lang="en-US" altLang="ko-KR" sz="800" dirty="0"/>
              <a:t>22</a:t>
            </a:r>
            <a:r>
              <a:rPr lang="en" altLang="ko-Kore-KR" sz="800" dirty="0"/>
              <a:t>] Das, Tushar </a:t>
            </a:r>
            <a:r>
              <a:rPr lang="en" altLang="ko-Kore-KR" sz="800" dirty="0" err="1"/>
              <a:t>Kanti</a:t>
            </a:r>
            <a:r>
              <a:rPr lang="en" altLang="ko-Kore-KR" sz="800" dirty="0"/>
              <a:t>, and Bing-Sheng Teng. (2001).  Trust, control, and risk in strategic alliances: An integrated framework. Organization studies 22.2  251-283.</a:t>
            </a:r>
          </a:p>
        </p:txBody>
      </p:sp>
    </p:spTree>
    <p:extLst>
      <p:ext uri="{BB962C8B-B14F-4D97-AF65-F5344CB8AC3E}">
        <p14:creationId xmlns:p14="http://schemas.microsoft.com/office/powerpoint/2010/main" val="2657462877"/>
      </p:ext>
    </p:extLst>
  </p:cSld>
  <p:clrMapOvr>
    <a:masterClrMapping/>
  </p:clrMapOvr>
  <p:transition>
    <p:wipe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2360712" y="2348880"/>
            <a:ext cx="5184576" cy="2160240"/>
          </a:xfrm>
        </p:spPr>
        <p:txBody>
          <a:bodyPr/>
          <a:lstStyle/>
          <a:p>
            <a:r>
              <a:rPr lang="ko-KR" altLang="en-US" b="1" dirty="0">
                <a:solidFill>
                  <a:srgbClr val="FFFF00"/>
                </a:solidFill>
                <a:latin typeface="+mj-ea"/>
                <a:ea typeface="+mj-ea"/>
              </a:rPr>
              <a:t>감사합니다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2" y="0"/>
            <a:ext cx="2247900" cy="1676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6407649" y="2090327"/>
            <a:ext cx="2978401" cy="1113357"/>
            <a:chOff x="3178447" y="2365814"/>
            <a:chExt cx="2808312" cy="1113357"/>
          </a:xfrm>
        </p:grpSpPr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3779912" y="2365814"/>
              <a:ext cx="158417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600" b="1" dirty="0">
                  <a:solidFill>
                    <a:srgbClr val="1D3A67"/>
                  </a:solidFill>
                  <a:latin typeface="+mj-ea"/>
                  <a:ea typeface="+mj-ea"/>
                  <a:cs typeface="굴림" pitchFamily="50" charset="-127"/>
                </a:rPr>
                <a:t>01</a:t>
              </a:r>
              <a:endParaRPr kumimoji="1" lang="ko-KR" altLang="ko-KR" sz="3600" b="1" dirty="0">
                <a:solidFill>
                  <a:srgbClr val="1D3A67"/>
                </a:solidFill>
                <a:latin typeface="+mj-ea"/>
                <a:ea typeface="+mj-ea"/>
                <a:cs typeface="굴림" pitchFamily="50" charset="-127"/>
              </a:endParaRPr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3178447" y="3017506"/>
              <a:ext cx="280831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400" b="1" dirty="0">
                  <a:solidFill>
                    <a:srgbClr val="1D3A67"/>
                  </a:solidFill>
                  <a:latin typeface="+mj-ea"/>
                  <a:ea typeface="+mj-ea"/>
                  <a:cs typeface="굴림" pitchFamily="50" charset="-127"/>
                </a:rPr>
                <a:t>요약</a:t>
              </a:r>
              <a:endParaRPr kumimoji="1" lang="en-US" altLang="ko-KR" sz="2400" b="1" dirty="0">
                <a:solidFill>
                  <a:srgbClr val="1D3A67"/>
                </a:solidFill>
                <a:latin typeface="+mj-ea"/>
                <a:ea typeface="+mj-ea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6900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j-ea"/>
                <a:ea typeface="+mj-ea"/>
              </a:rPr>
              <a:t>1.</a:t>
            </a:r>
            <a:r>
              <a:rPr lang="ko-KR" altLang="en-US" b="1" dirty="0">
                <a:latin typeface="+mj-ea"/>
                <a:ea typeface="+mj-ea"/>
              </a:rPr>
              <a:t> 요약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738026" y="1700808"/>
            <a:ext cx="8496944" cy="4202689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본 논문은 컨설턴트선정기준이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컨설팅완성도에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미치는 영향에 있어서 경영자의 역할이 미치는 영향에 대해서 조사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연구하였다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그리고 경영자의 역할이 컨설턴트 선정기준과 컨설팅 완성도와의 인과 관계에서 어떠한 차별적인 조절 효과를 보이는 있는지를 분석하였다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분석 결과를 보면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컨설턴트 선정기준은 경영진의 역할에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경영진의 역할은 컨설팅 완성도에 유의한 영향을 미치는 것으로 나타났다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조절효과의 분석결과 경영자의 역할은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컨설턴트완성도인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배태성요인과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신호요인에 유의하게 조절하는 것으로 나타났다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이러한 결과가 의미하는 것은 컨설턴트의 선정기준에 의해서 컨설턴트를 고용하더라도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컨설팅완성도가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높아지는 것이 아니라 경영자의 역할에 따라서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컨설팅완성도가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달라질 수 있다는 것이다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 완성도를 높이기 위해서는 수진기업에서도 경영진의 적극적인 참여 노력이 필요함을 시사하고 있다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</a:p>
          <a:p>
            <a:pPr>
              <a:lnSpc>
                <a:spcPct val="150000"/>
              </a:lnSpc>
            </a:pPr>
            <a:endParaRPr lang="en-US" altLang="ko-KR" sz="15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키워드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: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경영컨설팅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경영컨설턴트역량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컨설턴트선정기준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경영진의 역량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컨설팅완성도</a:t>
            </a:r>
            <a:endParaRPr lang="en-US" altLang="ko-KR" sz="15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6407649" y="2090327"/>
            <a:ext cx="2978401" cy="1113357"/>
            <a:chOff x="3178447" y="2365814"/>
            <a:chExt cx="2808312" cy="1113357"/>
          </a:xfrm>
        </p:grpSpPr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3779912" y="2365814"/>
              <a:ext cx="158417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3600" b="1" dirty="0">
                  <a:solidFill>
                    <a:srgbClr val="1D3A67"/>
                  </a:solidFill>
                  <a:latin typeface="+mj-ea"/>
                  <a:ea typeface="+mj-ea"/>
                  <a:cs typeface="굴림" pitchFamily="50" charset="-127"/>
                </a:rPr>
                <a:t>02</a:t>
              </a:r>
              <a:endParaRPr kumimoji="1" lang="ko-KR" altLang="ko-KR" sz="3600" b="1" dirty="0">
                <a:solidFill>
                  <a:srgbClr val="1D3A67"/>
                </a:solidFill>
                <a:latin typeface="+mj-ea"/>
                <a:ea typeface="+mj-ea"/>
                <a:cs typeface="굴림" pitchFamily="50" charset="-127"/>
              </a:endParaRPr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3178447" y="3017506"/>
              <a:ext cx="280831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ko-KR" altLang="en-US" sz="2400" b="1" dirty="0">
                  <a:solidFill>
                    <a:srgbClr val="1D3A67"/>
                  </a:solidFill>
                  <a:latin typeface="+mj-ea"/>
                  <a:ea typeface="+mj-ea"/>
                  <a:cs typeface="굴림" pitchFamily="50" charset="-127"/>
                </a:rPr>
                <a:t>서론</a:t>
              </a:r>
              <a:endParaRPr kumimoji="1" lang="en-US" altLang="ko-KR" sz="2400" b="1" dirty="0">
                <a:solidFill>
                  <a:srgbClr val="1D3A67"/>
                </a:solidFill>
                <a:latin typeface="+mj-ea"/>
                <a:ea typeface="+mj-ea"/>
                <a:cs typeface="굴림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7268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j-ea"/>
                <a:ea typeface="+mj-ea"/>
              </a:rPr>
              <a:t>2. </a:t>
            </a:r>
            <a:r>
              <a:rPr lang="ko-KR" altLang="en-US" b="1" dirty="0">
                <a:latin typeface="+mj-ea"/>
                <a:ea typeface="+mj-ea"/>
              </a:rPr>
              <a:t>서론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60512" y="1844824"/>
            <a:ext cx="9073008" cy="4851969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대기업에 비해 한정적인 자원을 보유한 중소기업은 새로운 경영환경에 노출되고 있다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4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차 산업혁명이라는 경영환경 변화는 기업생존을 위협하고 있다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컨설팅을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수진한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기업은 컨설팅의 완성도를 높여서 기업의 경쟁력을 높이기 위한 노력을 한다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컨설팅지원사업을 통해 컨설턴트를 배정받고 컨설팅 완성도를 높이기 위해서는 컨설턴트선정기준에 의해서 컨설턴트를 선정하고 컨설턴트의 역량을 확인하는 것은 필수적이다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경영컨설턴트의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구성은 경영지도사와 기술지도사 등의 다양한 풀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</a:t>
            </a:r>
            <a:r>
              <a:rPr lang="en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pool)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로 구성되고 매년 수적으로 증가하는 추세지만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컨설턴트의 능력을 객관적으로 평가하는 방법은 다소 제한적이다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 완성도가 높을수록 경영성과에 긍정적인 영향을 미치며 컨설팅 완성도를 높이기 위해서는 컨설턴트선정기준에 따른 컨설턴트 선정과정이 매우 중요하다고 할 수 있다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 따라서 본 연구에서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컨설팅완성도에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영향을 미치는 컨설턴트의 선정기준에 관한 기존 연구모형을 준용하되 독립변수를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배태성요인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신호요인 그리고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컨설팅완성도를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종속변수로 정의하고 수진기업의 경영자의 역할을 측정할 수 있는 별도 항목으로 확장 구성한 조절변수로 정의한 후 컨설턴트의 선정기준에 의한 우수한 컨설턴트가 컨설팅을 하더라도 경영자의 역할에 따라  </a:t>
            </a:r>
            <a:r>
              <a:rPr lang="ko-KR" altLang="en-US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컨설팅완성도가</a:t>
            </a:r>
            <a:r>
              <a:rPr lang="ko-KR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달라질 수 있다는 것을 입증하고자 하였다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 </a:t>
            </a:r>
          </a:p>
          <a:p>
            <a:pPr>
              <a:lnSpc>
                <a:spcPct val="150000"/>
              </a:lnSpc>
            </a:pP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90856485"/>
      </p:ext>
    </p:extLst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j-ea"/>
                <a:ea typeface="+mj-ea"/>
              </a:rPr>
              <a:t>2.1 </a:t>
            </a:r>
            <a:r>
              <a:rPr lang="ko-KR" altLang="en-US" b="1" dirty="0">
                <a:latin typeface="+mj-ea"/>
                <a:ea typeface="+mj-ea"/>
              </a:rPr>
              <a:t>선행연구 </a:t>
            </a:r>
            <a:r>
              <a:rPr lang="en-US" altLang="ko-KR" b="1" dirty="0">
                <a:latin typeface="+mj-ea"/>
                <a:ea typeface="+mj-ea"/>
              </a:rPr>
              <a:t>-</a:t>
            </a:r>
            <a:r>
              <a:rPr lang="ko-KR" altLang="en-US" b="1" dirty="0">
                <a:latin typeface="+mj-ea"/>
                <a:ea typeface="+mj-ea"/>
              </a:rPr>
              <a:t> 경영컨설팅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738026" y="1866304"/>
            <a:ext cx="8496944" cy="4107406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경영컨설팅이란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기업에서 갖고 있는 경영상의 문제점을 분석하고 문제를 해결할 수 있는 대안을 제시하고 제시한 대안들이 적기에 실시되어 문제점을 해결 할 수 있도록 도와주는 행위라 할 수 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경영컨설팅은 다양한 정의가 있는데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Fritz Steele(1975)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는 업무나 일련의 내용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과정에 도움을 주는 형식으로 경영진을 돕는 역할로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[9], 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Milan </a:t>
            </a:r>
            <a:r>
              <a:rPr lang="en" altLang="ko-Kore-K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Kubr</a:t>
            </a:r>
            <a:r>
              <a:rPr lang="en" altLang="ko-Kore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(2002)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는 독립적인 전문 자문 서비스로서 경영진과 조직이 목표를 달성하도록 지원해서 중소기업의 문제를 해결하고 새로운 기회를 포착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변화유도 및 실행하는 역할로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최창호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(2014)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는 고객에게 독립적이고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외부 전문가에 의해 제공되는 서비스이고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컨설팅에 필요한 적절한 능력과 기술을 보유하면서 최고 경영층의 기능을 하면서 기업의 문제를 해결하는 자문역할을 했고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김용규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(2018)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는 특정분야의 전문가가 고객의 요구에 따른 일련의 계약과 절차를 통해서 요구사항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문제점 등을 분석하고 해결책을 제시하여 문제를 해결하는 전문지식서비스 활동이라고 한다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483838798"/>
      </p:ext>
    </p:extLst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j-ea"/>
                <a:ea typeface="+mj-ea"/>
              </a:rPr>
              <a:t>2.2 </a:t>
            </a:r>
            <a:r>
              <a:rPr lang="ko-KR" altLang="en-US" b="1" dirty="0">
                <a:latin typeface="+mj-ea"/>
                <a:ea typeface="+mj-ea"/>
              </a:rPr>
              <a:t>선행연구 </a:t>
            </a:r>
            <a:r>
              <a:rPr lang="en-US" altLang="ko-KR" b="1" dirty="0">
                <a:latin typeface="+mj-ea"/>
                <a:ea typeface="+mj-ea"/>
              </a:rPr>
              <a:t>– </a:t>
            </a:r>
            <a:r>
              <a:rPr lang="ko-KR" altLang="en-US" b="1" dirty="0" err="1">
                <a:latin typeface="+mj-ea"/>
                <a:ea typeface="+mj-ea"/>
              </a:rPr>
              <a:t>경영컨설턴트의</a:t>
            </a:r>
            <a:r>
              <a:rPr lang="ko-KR" altLang="en-US" b="1" dirty="0">
                <a:latin typeface="+mj-ea"/>
                <a:ea typeface="+mj-ea"/>
              </a:rPr>
              <a:t> 역량 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890426" y="2018704"/>
            <a:ext cx="8496944" cy="3738075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서창적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(2011)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은 컨설팅을 진행한 결과로 기업의 매출증가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종업원의 만족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프로세스 개선 등의 경영성과에 영향을 줄 수 있는데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컨설팅의 체계적은 수행을 위해서 투입되는 비용과 시간이 최소화가 요구된다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이것을 바탕으로 하는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경영컨설턴트의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역량은 컨설팅을 효율적이고 효과적으로 수행하기 위해 필요한 내재적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행동적 특성이라 할 수 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경영컨설턴트는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지식과 경험을 바탕으로 컨설팅을 원하는 기업의 경영문제나 과제를 분석하고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자문과 해결책을 제시하여 기업의 목표달성을 지원하고 지도하는 역할에 필요하다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또한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경영컨설턴트의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역량은 해당 기업의 컨설팅을 수행하는 과정에서 보여지는 일관된 행동특성으로서 가치관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전문성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컨설턴트의 역할에 필요한 특성과 능력이 있어야 하며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기업의 성과와 컨설팅 업무에 관련이 있다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3250371"/>
      </p:ext>
    </p:extLst>
  </p:cSld>
  <p:clrMapOvr>
    <a:masterClrMapping/>
  </p:clrMapOvr>
  <p:transition>
    <p:wipe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latin typeface="+mj-ea"/>
                <a:ea typeface="+mj-ea"/>
              </a:rPr>
              <a:t>2.3 </a:t>
            </a:r>
            <a:r>
              <a:rPr lang="ko-KR" altLang="en-US" b="1" dirty="0">
                <a:latin typeface="+mj-ea"/>
                <a:ea typeface="+mj-ea"/>
              </a:rPr>
              <a:t>선행연구 </a:t>
            </a:r>
            <a:r>
              <a:rPr lang="en-US" altLang="ko-KR" b="1" dirty="0">
                <a:latin typeface="+mj-ea"/>
                <a:ea typeface="+mj-ea"/>
              </a:rPr>
              <a:t>– </a:t>
            </a:r>
            <a:r>
              <a:rPr lang="ko-KR" altLang="en-US" b="1" dirty="0">
                <a:latin typeface="+mj-ea"/>
                <a:ea typeface="+mj-ea"/>
              </a:rPr>
              <a:t>컨설턴트 선정기준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890426" y="2018704"/>
            <a:ext cx="8496944" cy="3750963"/>
          </a:xfrm>
          <a:prstGeom prst="rect">
            <a:avLst/>
          </a:prstGeom>
          <a:ln>
            <a:solidFill>
              <a:schemeClr val="bg2">
                <a:lumMod val="90000"/>
                <a:alpha val="9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경영컨설팅 산업은 표준화에 대한 기준이 없어서 상대적인 진입장벽이 낮아서 서비스를 제공하는 개인이나 기업은 그들의 서비스에  ‘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컨설팅’이라고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지칭하고 있으며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[15]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입법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자격증 및 전문가의 기준이 공식적인 제도로 평가되지 않는 미흡한 상황에서 고객은 위험과 부담을 안고 불확실한 선택을 할 수 밖에 없는 구조이다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.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제품에 경우라면 구매하기 전에 직접 확인이 가능하고 다른 제품과 비교하면서 성능 테스트가 가능해서 제품 구입에 대한 위험부담을 공급자가 부담하지만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무형의 지식서비스를 제공하는 컨설팅의 경우에는 품질의 평가도 어렵고 모든 부담과 수행위험은 고객이 부담해야 한다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.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정범성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 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(2013)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는 기업역량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재무적요인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제도적요인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운영적 요인의 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4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가지의 기준으로 외부 파트너 선정하고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기업역량은 아웃소싱 경험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전문지식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인적자원으로 제도적 요인은 학위나 자격증 등으로 측정하였는데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파트너 선정요인은 아웃소싱 성공에 긍정적으로 작용하는 것으로 나타났다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rPr>
              <a:t>.</a:t>
            </a:r>
            <a:endParaRPr lang="ko-KR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262073"/>
      </p:ext>
    </p:extLst>
  </p:cSld>
  <p:clrMapOvr>
    <a:masterClrMapping/>
  </p:clrMapOvr>
  <p:transition>
    <p:wipe dir="u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12180</TotalTime>
  <Words>2795</Words>
  <Application>Microsoft Office PowerPoint</Application>
  <PresentationFormat>A4 용지(210x297mm)</PresentationFormat>
  <Paragraphs>182</Paragraphs>
  <Slides>26</Slides>
  <Notes>26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5" baseType="lpstr">
      <vt:lpstr>Times</vt:lpstr>
      <vt:lpstr>굴림체</vt:lpstr>
      <vt:lpstr>맑은 고딕</vt:lpstr>
      <vt:lpstr>Cooper BlkIt BT</vt:lpstr>
      <vt:lpstr>HY견고딕</vt:lpstr>
      <vt:lpstr>Helvetica</vt:lpstr>
      <vt:lpstr>Arial</vt:lpstr>
      <vt:lpstr>HY울릉도M</vt:lpstr>
      <vt:lpstr>Office 테마</vt:lpstr>
      <vt:lpstr>컨설턴트선정기준이 컨설팅완성도에 미치는 영향에 대한 연구 -경영자의 역할의 조절효과를 중심으로 -</vt:lpstr>
      <vt:lpstr>PowerPoint 프레젠테이션</vt:lpstr>
      <vt:lpstr>PowerPoint 프레젠테이션</vt:lpstr>
      <vt:lpstr>1. 요약</vt:lpstr>
      <vt:lpstr>PowerPoint 프레젠테이션</vt:lpstr>
      <vt:lpstr>2. 서론</vt:lpstr>
      <vt:lpstr>2.1 선행연구 - 경영컨설팅</vt:lpstr>
      <vt:lpstr>2.2 선행연구 – 경영컨설턴트의 역량 </vt:lpstr>
      <vt:lpstr>2.3 선행연구 – 컨설턴트 선정기준</vt:lpstr>
      <vt:lpstr>2.4 선행연구 – 컨설팅완성도</vt:lpstr>
      <vt:lpstr>2.5 선행연구 – 경영자의 역할</vt:lpstr>
      <vt:lpstr>PowerPoint 프레젠테이션</vt:lpstr>
      <vt:lpstr>3.1  연구모형</vt:lpstr>
      <vt:lpstr>3.1  연구모형</vt:lpstr>
      <vt:lpstr>3.2  자료수집 및 분석</vt:lpstr>
      <vt:lpstr>PowerPoint 프레젠테이션</vt:lpstr>
      <vt:lpstr>4.1 연구결과 </vt:lpstr>
      <vt:lpstr>4.2 측정모형분석</vt:lpstr>
      <vt:lpstr>4.2 측정모형분석</vt:lpstr>
      <vt:lpstr>4.2 측정모형분석</vt:lpstr>
      <vt:lpstr>4.3 가설검증결과 - 조절효과</vt:lpstr>
      <vt:lpstr>PowerPoint 프레젠테이션</vt:lpstr>
      <vt:lpstr>5. 결론</vt:lpstr>
      <vt:lpstr>5. 결론</vt:lpstr>
      <vt:lpstr>Reference</vt:lpstr>
      <vt:lpstr>감사합니다</vt:lpstr>
    </vt:vector>
  </TitlesOfParts>
  <Company>(주) 예스폼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예스폼 템플릿</dc:title>
  <dc:creator>문서서식 예스폼(www.yesform.com) 김다혜</dc:creator>
  <cp:keywords>www.yesform.com</cp:keywords>
  <dc:description>본 문서의 저작권은 예스폼(yesform)에 있으며
무단 복제 배포시 법적인 제재를 받을 수 있습니다.</dc:description>
  <cp:lastModifiedBy>정호일</cp:lastModifiedBy>
  <cp:revision>1024</cp:revision>
  <dcterms:created xsi:type="dcterms:W3CDTF">2010-02-01T08:03:16Z</dcterms:created>
  <dcterms:modified xsi:type="dcterms:W3CDTF">2022-05-06T04:31:38Z</dcterms:modified>
</cp:coreProperties>
</file>