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77" r:id="rId3"/>
    <p:sldId id="638" r:id="rId4"/>
    <p:sldId id="646" r:id="rId5"/>
    <p:sldId id="647" r:id="rId6"/>
    <p:sldId id="639" r:id="rId7"/>
    <p:sldId id="648" r:id="rId8"/>
    <p:sldId id="649" r:id="rId9"/>
    <p:sldId id="276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E6EE"/>
    <a:srgbClr val="6F9AEF"/>
    <a:srgbClr val="6DCEF1"/>
    <a:srgbClr val="99CC00"/>
    <a:srgbClr val="93DADF"/>
    <a:srgbClr val="3BCBDF"/>
    <a:srgbClr val="4976D1"/>
    <a:srgbClr val="BED6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195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A4546-9390-4F4F-9E24-DAF73AD7B10C}" type="datetimeFigureOut">
              <a:rPr lang="ko-KR" altLang="en-US" smtClean="0"/>
              <a:t>2017-04-18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8B7A8B-AB76-451F-9A49-6677DC82B7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7967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-9525" y="2708275"/>
            <a:ext cx="9183688" cy="1501775"/>
            <a:chOff x="-23" y="1319"/>
            <a:chExt cx="5799" cy="946"/>
          </a:xfrm>
        </p:grpSpPr>
        <p:sp>
          <p:nvSpPr>
            <p:cNvPr id="5" name="Freeform 18"/>
            <p:cNvSpPr>
              <a:spLocks/>
            </p:cNvSpPr>
            <p:nvPr/>
          </p:nvSpPr>
          <p:spPr bwMode="gray">
            <a:xfrm>
              <a:off x="-20" y="1319"/>
              <a:ext cx="5779" cy="946"/>
            </a:xfrm>
            <a:custGeom>
              <a:avLst/>
              <a:gdLst>
                <a:gd name="T0" fmla="*/ 6 w 5779"/>
                <a:gd name="T1" fmla="*/ 454 h 946"/>
                <a:gd name="T2" fmla="*/ 355 w 5779"/>
                <a:gd name="T3" fmla="*/ 454 h 946"/>
                <a:gd name="T4" fmla="*/ 757 w 5779"/>
                <a:gd name="T5" fmla="*/ 1 h 946"/>
                <a:gd name="T6" fmla="*/ 2511 w 5779"/>
                <a:gd name="T7" fmla="*/ 0 h 946"/>
                <a:gd name="T8" fmla="*/ 2646 w 5779"/>
                <a:gd name="T9" fmla="*/ 144 h 946"/>
                <a:gd name="T10" fmla="*/ 5779 w 5779"/>
                <a:gd name="T11" fmla="*/ 137 h 946"/>
                <a:gd name="T12" fmla="*/ 5779 w 5779"/>
                <a:gd name="T13" fmla="*/ 772 h 946"/>
                <a:gd name="T14" fmla="*/ 2899 w 5779"/>
                <a:gd name="T15" fmla="*/ 765 h 946"/>
                <a:gd name="T16" fmla="*/ 2757 w 5779"/>
                <a:gd name="T17" fmla="*/ 946 h 946"/>
                <a:gd name="T18" fmla="*/ 1883 w 5779"/>
                <a:gd name="T19" fmla="*/ 946 h 946"/>
                <a:gd name="T20" fmla="*/ 1663 w 5779"/>
                <a:gd name="T21" fmla="*/ 687 h 946"/>
                <a:gd name="T22" fmla="*/ 0 w 5779"/>
                <a:gd name="T23" fmla="*/ 687 h 946"/>
                <a:gd name="T24" fmla="*/ 35 w 5779"/>
                <a:gd name="T25" fmla="*/ 480 h 94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779" h="946">
                  <a:moveTo>
                    <a:pt x="6" y="454"/>
                  </a:moveTo>
                  <a:lnTo>
                    <a:pt x="355" y="454"/>
                  </a:lnTo>
                  <a:lnTo>
                    <a:pt x="757" y="1"/>
                  </a:lnTo>
                  <a:lnTo>
                    <a:pt x="2511" y="0"/>
                  </a:lnTo>
                  <a:lnTo>
                    <a:pt x="2646" y="144"/>
                  </a:lnTo>
                  <a:lnTo>
                    <a:pt x="5779" y="137"/>
                  </a:lnTo>
                  <a:lnTo>
                    <a:pt x="5779" y="772"/>
                  </a:lnTo>
                  <a:lnTo>
                    <a:pt x="2899" y="765"/>
                  </a:lnTo>
                  <a:lnTo>
                    <a:pt x="2757" y="946"/>
                  </a:lnTo>
                  <a:lnTo>
                    <a:pt x="1883" y="946"/>
                  </a:lnTo>
                  <a:lnTo>
                    <a:pt x="1663" y="687"/>
                  </a:lnTo>
                  <a:lnTo>
                    <a:pt x="0" y="687"/>
                  </a:lnTo>
                  <a:lnTo>
                    <a:pt x="35" y="48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dist="77251" dir="4832261" algn="ctr" rotWithShape="0">
                <a:srgbClr val="000066">
                  <a:alpha val="18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" name="Freeform 19" descr="01_img(Global Digtal Desigm(imageState)"/>
            <p:cNvSpPr>
              <a:spLocks/>
            </p:cNvSpPr>
            <p:nvPr/>
          </p:nvSpPr>
          <p:spPr bwMode="gray">
            <a:xfrm>
              <a:off x="-23" y="1344"/>
              <a:ext cx="5799" cy="895"/>
            </a:xfrm>
            <a:custGeom>
              <a:avLst/>
              <a:gdLst>
                <a:gd name="T0" fmla="*/ 0 w 5799"/>
                <a:gd name="T1" fmla="*/ 455 h 895"/>
                <a:gd name="T2" fmla="*/ 369 w 5799"/>
                <a:gd name="T3" fmla="*/ 454 h 895"/>
                <a:gd name="T4" fmla="*/ 776 w 5799"/>
                <a:gd name="T5" fmla="*/ 0 h 895"/>
                <a:gd name="T6" fmla="*/ 2496 w 5799"/>
                <a:gd name="T7" fmla="*/ 0 h 895"/>
                <a:gd name="T8" fmla="*/ 2632 w 5799"/>
                <a:gd name="T9" fmla="*/ 136 h 895"/>
                <a:gd name="T10" fmla="*/ 5799 w 5799"/>
                <a:gd name="T11" fmla="*/ 136 h 895"/>
                <a:gd name="T12" fmla="*/ 5788 w 5799"/>
                <a:gd name="T13" fmla="*/ 727 h 895"/>
                <a:gd name="T14" fmla="*/ 2883 w 5799"/>
                <a:gd name="T15" fmla="*/ 708 h 895"/>
                <a:gd name="T16" fmla="*/ 2747 w 5799"/>
                <a:gd name="T17" fmla="*/ 895 h 895"/>
                <a:gd name="T18" fmla="*/ 1899 w 5799"/>
                <a:gd name="T19" fmla="*/ 895 h 895"/>
                <a:gd name="T20" fmla="*/ 1681 w 5799"/>
                <a:gd name="T21" fmla="*/ 635 h 895"/>
                <a:gd name="T22" fmla="*/ 7 w 5799"/>
                <a:gd name="T23" fmla="*/ 635 h 895"/>
                <a:gd name="T24" fmla="*/ 7 w 5799"/>
                <a:gd name="T25" fmla="*/ 454 h 89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799" h="895">
                  <a:moveTo>
                    <a:pt x="0" y="455"/>
                  </a:moveTo>
                  <a:lnTo>
                    <a:pt x="369" y="454"/>
                  </a:lnTo>
                  <a:lnTo>
                    <a:pt x="776" y="0"/>
                  </a:lnTo>
                  <a:lnTo>
                    <a:pt x="2496" y="0"/>
                  </a:lnTo>
                  <a:lnTo>
                    <a:pt x="2632" y="136"/>
                  </a:lnTo>
                  <a:lnTo>
                    <a:pt x="5799" y="136"/>
                  </a:lnTo>
                  <a:lnTo>
                    <a:pt x="5788" y="727"/>
                  </a:lnTo>
                  <a:lnTo>
                    <a:pt x="2883" y="708"/>
                  </a:lnTo>
                  <a:lnTo>
                    <a:pt x="2747" y="895"/>
                  </a:lnTo>
                  <a:lnTo>
                    <a:pt x="1899" y="895"/>
                  </a:lnTo>
                  <a:lnTo>
                    <a:pt x="1681" y="635"/>
                  </a:lnTo>
                  <a:lnTo>
                    <a:pt x="7" y="635"/>
                  </a:lnTo>
                  <a:lnTo>
                    <a:pt x="7" y="454"/>
                  </a:lnTo>
                </a:path>
              </a:pathLst>
            </a:custGeom>
            <a:blipFill dpi="0" rotWithShape="1">
              <a:blip r:embed="rId2"/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990600" y="4953000"/>
            <a:ext cx="73152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>
                <a:latin typeface="Verdana" pitchFamily="34" charset="0"/>
              </a:defRPr>
            </a:lvl1pPr>
          </a:lstStyle>
          <a:p>
            <a:pPr lvl="0"/>
            <a:r>
              <a:rPr lang="ko-KR" altLang="en-US" noProof="0" smtClean="0"/>
              <a:t>마스터 부제목 스타일 편집</a:t>
            </a:r>
            <a:endParaRPr lang="en-US" altLang="ko-KR" noProof="0" smtClean="0"/>
          </a:p>
        </p:txBody>
      </p:sp>
      <p:sp>
        <p:nvSpPr>
          <p:cNvPr id="3092" name="Rectangle 20"/>
          <p:cNvSpPr>
            <a:spLocks noGrp="1" noChangeArrowheads="1"/>
          </p:cNvSpPr>
          <p:nvPr>
            <p:ph type="ctrTitle" sz="quarter"/>
          </p:nvPr>
        </p:nvSpPr>
        <p:spPr bwMode="black">
          <a:xfrm>
            <a:off x="611188" y="1700213"/>
            <a:ext cx="8137525" cy="792162"/>
          </a:xfrm>
          <a:effectLst>
            <a:outerShdw dist="53882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ko-KR" altLang="en-US" noProof="0" smtClean="0"/>
              <a:t>마스터 제목 스타일 편집</a:t>
            </a:r>
            <a:endParaRPr lang="en-US" altLang="ko-KR" noProof="0" smtClean="0"/>
          </a:p>
        </p:txBody>
      </p:sp>
    </p:spTree>
    <p:extLst>
      <p:ext uri="{BB962C8B-B14F-4D97-AF65-F5344CB8AC3E}">
        <p14:creationId xmlns:p14="http://schemas.microsoft.com/office/powerpoint/2010/main" val="3112568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791F65-89DE-45D4-B74A-481EA68182BB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3227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579438"/>
            <a:ext cx="2057400" cy="590073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579438"/>
            <a:ext cx="6019800" cy="590073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2D875-83BE-417F-B4D4-9272DC32D271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413801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579438"/>
            <a:ext cx="7848600" cy="56356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457200" y="1343025"/>
            <a:ext cx="8229600" cy="5137150"/>
          </a:xfrm>
        </p:spPr>
        <p:txBody>
          <a:bodyPr/>
          <a:lstStyle/>
          <a:p>
            <a:pPr lvl="0"/>
            <a:r>
              <a:rPr lang="ko-KR" altLang="en-US" noProof="0" smtClean="0"/>
              <a:t>표를 추가하려면 아이콘을 클릭하십시오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8AFD10-BC2E-4536-B3F7-EF61C698E497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31563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BDC30-FC59-4F36-BA13-10A809639440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85014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9A046B-7431-4258-843F-E1034CA82822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67506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343025"/>
            <a:ext cx="4038600" cy="5137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343025"/>
            <a:ext cx="4038600" cy="5137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62A699-CBD6-43EF-8FD8-BEDE68354E12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91348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A9BF4-AB24-4071-B596-5C1D6E5FE5F1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9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82789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733504-64A3-46E5-8924-83BD606462D5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35530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7615B-5517-46F7-9DDB-CE87EF004997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88814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C0F8DC-21D2-49ED-AFC9-D66ECC36AC2B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04460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 smtClean="0"/>
              <a:t>그림을 추가하려면 아이콘을 클릭하십시오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1426FC-8A1A-4E6D-BA24-9A054412AE81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61542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16"/>
          <p:cNvSpPr>
            <a:spLocks/>
          </p:cNvSpPr>
          <p:nvPr/>
        </p:nvSpPr>
        <p:spPr bwMode="gray">
          <a:xfrm>
            <a:off x="0" y="360363"/>
            <a:ext cx="9148763" cy="900112"/>
          </a:xfrm>
          <a:custGeom>
            <a:avLst/>
            <a:gdLst>
              <a:gd name="T0" fmla="*/ 0 w 5763"/>
              <a:gd name="T1" fmla="*/ 584200 h 567"/>
              <a:gd name="T2" fmla="*/ 698500 w 5763"/>
              <a:gd name="T3" fmla="*/ 584200 h 567"/>
              <a:gd name="T4" fmla="*/ 1233488 w 5763"/>
              <a:gd name="T5" fmla="*/ 0 h 567"/>
              <a:gd name="T6" fmla="*/ 3432175 w 5763"/>
              <a:gd name="T7" fmla="*/ 0 h 567"/>
              <a:gd name="T8" fmla="*/ 3595688 w 5763"/>
              <a:gd name="T9" fmla="*/ 184150 h 567"/>
              <a:gd name="T10" fmla="*/ 9137650 w 5763"/>
              <a:gd name="T11" fmla="*/ 177800 h 567"/>
              <a:gd name="T12" fmla="*/ 9148763 w 5763"/>
              <a:gd name="T13" fmla="*/ 900112 h 567"/>
              <a:gd name="T14" fmla="*/ 9525 w 5763"/>
              <a:gd name="T15" fmla="*/ 882650 h 56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763" h="567">
                <a:moveTo>
                  <a:pt x="0" y="368"/>
                </a:moveTo>
                <a:lnTo>
                  <a:pt x="440" y="368"/>
                </a:lnTo>
                <a:lnTo>
                  <a:pt x="777" y="0"/>
                </a:lnTo>
                <a:lnTo>
                  <a:pt x="2162" y="0"/>
                </a:lnTo>
                <a:lnTo>
                  <a:pt x="2265" y="116"/>
                </a:lnTo>
                <a:lnTo>
                  <a:pt x="5756" y="112"/>
                </a:lnTo>
                <a:lnTo>
                  <a:pt x="5763" y="567"/>
                </a:lnTo>
                <a:lnTo>
                  <a:pt x="6" y="556"/>
                </a:lnTo>
              </a:path>
            </a:pathLst>
          </a:cu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7251" dir="4832261" algn="ctr" rotWithShape="0">
                    <a:srgbClr val="000066">
                      <a:alpha val="18999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1027" name="Freeform 15" descr="01b_img(Global Digtal Desigm(imageState)"/>
          <p:cNvSpPr>
            <a:spLocks/>
          </p:cNvSpPr>
          <p:nvPr/>
        </p:nvSpPr>
        <p:spPr bwMode="gray">
          <a:xfrm>
            <a:off x="-9525" y="336550"/>
            <a:ext cx="9182100" cy="838200"/>
          </a:xfrm>
          <a:custGeom>
            <a:avLst/>
            <a:gdLst>
              <a:gd name="T0" fmla="*/ 712788 w 5784"/>
              <a:gd name="T1" fmla="*/ 587375 h 528"/>
              <a:gd name="T2" fmla="*/ 1219200 w 5784"/>
              <a:gd name="T3" fmla="*/ 1588 h 528"/>
              <a:gd name="T4" fmla="*/ 3425825 w 5784"/>
              <a:gd name="T5" fmla="*/ 0 h 528"/>
              <a:gd name="T6" fmla="*/ 3584575 w 5784"/>
              <a:gd name="T7" fmla="*/ 182563 h 528"/>
              <a:gd name="T8" fmla="*/ 9182100 w 5784"/>
              <a:gd name="T9" fmla="*/ 182563 h 528"/>
              <a:gd name="T10" fmla="*/ 9174163 w 5784"/>
              <a:gd name="T11" fmla="*/ 838200 h 528"/>
              <a:gd name="T12" fmla="*/ 0 w 5784"/>
              <a:gd name="T13" fmla="*/ 823913 h 528"/>
              <a:gd name="T14" fmla="*/ 0 w 5784"/>
              <a:gd name="T15" fmla="*/ 588963 h 52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784" h="528">
                <a:moveTo>
                  <a:pt x="449" y="370"/>
                </a:moveTo>
                <a:lnTo>
                  <a:pt x="768" y="1"/>
                </a:lnTo>
                <a:lnTo>
                  <a:pt x="2158" y="0"/>
                </a:lnTo>
                <a:lnTo>
                  <a:pt x="2258" y="115"/>
                </a:lnTo>
                <a:lnTo>
                  <a:pt x="5784" y="115"/>
                </a:lnTo>
                <a:lnTo>
                  <a:pt x="5779" y="528"/>
                </a:lnTo>
                <a:lnTo>
                  <a:pt x="0" y="519"/>
                </a:lnTo>
                <a:lnTo>
                  <a:pt x="0" y="371"/>
                </a:lnTo>
              </a:path>
            </a:pathLst>
          </a:custGeom>
          <a:blipFill dpi="0" rotWithShape="1">
            <a:blip r:embed="rId15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7251" dir="16767739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3025"/>
            <a:ext cx="8229600" cy="513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altLang="ko-KR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72200" y="6537325"/>
            <a:ext cx="2514600" cy="265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 smtClean="0">
                <a:latin typeface="+mj-lt"/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71888" y="6537325"/>
            <a:ext cx="2133600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 smtClean="0">
                <a:latin typeface="+mj-lt"/>
                <a:ea typeface="굴림" charset="-127"/>
              </a:defRPr>
            </a:lvl1pPr>
          </a:lstStyle>
          <a:p>
            <a:pPr>
              <a:defRPr/>
            </a:pPr>
            <a:fld id="{83DF20A1-D9B7-4C1B-8FE8-332F14C4E15F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609600" y="579438"/>
            <a:ext cx="78486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  <a:endParaRPr lang="en-US" altLang="ko-KR" smtClean="0"/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64313"/>
            <a:ext cx="2133600" cy="20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597025"/>
            <a:ext cx="7239000" cy="1012825"/>
          </a:xfrm>
        </p:spPr>
        <p:txBody>
          <a:bodyPr/>
          <a:lstStyle/>
          <a:p>
            <a:pPr eaLnBrk="1" hangingPunct="1"/>
            <a:r>
              <a:rPr lang="en-US" altLang="ko-KR" sz="4000" dirty="0" smtClean="0">
                <a:ea typeface="굴림" pitchFamily="50" charset="-127"/>
              </a:rPr>
              <a:t>4</a:t>
            </a:r>
            <a:r>
              <a:rPr lang="ko-KR" altLang="en-US" sz="4000" dirty="0" smtClean="0">
                <a:ea typeface="굴림" pitchFamily="50" charset="-127"/>
              </a:rPr>
              <a:t>차 산업혁명과 신뢰성</a:t>
            </a:r>
            <a:endParaRPr lang="en-US" altLang="ko-KR" sz="4000" dirty="0" smtClean="0">
              <a:ea typeface="굴림" pitchFamily="50" charset="-127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ko-KR" altLang="en-US" smtClean="0">
                <a:ea typeface="굴림" pitchFamily="50" charset="-127"/>
              </a:rPr>
              <a:t>장중순</a:t>
            </a:r>
            <a:endParaRPr lang="en-US" altLang="ko-KR" smtClean="0"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mtClean="0">
                <a:ea typeface="굴림" pitchFamily="50" charset="-127"/>
              </a:rPr>
              <a:t>Contents</a:t>
            </a:r>
            <a:endParaRPr lang="en-US" altLang="ko-KR" smtClean="0">
              <a:solidFill>
                <a:schemeClr val="accent1"/>
              </a:solidFill>
              <a:ea typeface="굴림" pitchFamily="50" charset="-127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ko-KR" altLang="en-US">
              <a:ea typeface="굴림" pitchFamily="50" charset="-127"/>
            </a:endParaRPr>
          </a:p>
        </p:txBody>
      </p:sp>
      <p:grpSp>
        <p:nvGrpSpPr>
          <p:cNvPr id="4100" name="Group 105"/>
          <p:cNvGrpSpPr>
            <a:grpSpLocks/>
          </p:cNvGrpSpPr>
          <p:nvPr/>
        </p:nvGrpSpPr>
        <p:grpSpPr bwMode="auto">
          <a:xfrm>
            <a:off x="2012950" y="2057400"/>
            <a:ext cx="5410201" cy="665163"/>
            <a:chOff x="1268" y="1296"/>
            <a:chExt cx="3408" cy="419"/>
          </a:xfrm>
        </p:grpSpPr>
        <p:grpSp>
          <p:nvGrpSpPr>
            <p:cNvPr id="4127" name="Group 75"/>
            <p:cNvGrpSpPr>
              <a:grpSpLocks/>
            </p:cNvGrpSpPr>
            <p:nvPr/>
          </p:nvGrpSpPr>
          <p:grpSpPr bwMode="auto">
            <a:xfrm>
              <a:off x="1268" y="1296"/>
              <a:ext cx="480" cy="419"/>
              <a:chOff x="1110" y="2656"/>
              <a:chExt cx="1549" cy="1351"/>
            </a:xfrm>
          </p:grpSpPr>
          <p:sp>
            <p:nvSpPr>
              <p:cNvPr id="4131" name="AutoShape 76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4132" name="AutoShape 77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86094" name="AutoShape 78"/>
              <p:cNvSpPr>
                <a:spLocks noChangeArrowheads="1"/>
              </p:cNvSpPr>
              <p:nvPr/>
            </p:nvSpPr>
            <p:spPr bwMode="gray">
              <a:xfrm>
                <a:off x="1200" y="2737"/>
                <a:ext cx="1349" cy="1167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ko-KR" altLang="en-US">
                  <a:ea typeface="굴림" pitchFamily="50" charset="-127"/>
                </a:endParaRPr>
              </a:p>
            </p:txBody>
          </p:sp>
        </p:grpSp>
        <p:sp>
          <p:nvSpPr>
            <p:cNvPr id="4128" name="Line 83"/>
            <p:cNvSpPr>
              <a:spLocks noChangeShapeType="1"/>
            </p:cNvSpPr>
            <p:nvPr/>
          </p:nvSpPr>
          <p:spPr bwMode="auto">
            <a:xfrm>
              <a:off x="1652" y="1680"/>
              <a:ext cx="302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129" name="Text Box 84"/>
            <p:cNvSpPr txBox="1">
              <a:spLocks noChangeArrowheads="1"/>
            </p:cNvSpPr>
            <p:nvPr/>
          </p:nvSpPr>
          <p:spPr bwMode="auto">
            <a:xfrm>
              <a:off x="2276" y="1344"/>
              <a:ext cx="89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ko-KR" altLang="en-US" sz="2400" dirty="0" smtClean="0">
                  <a:solidFill>
                    <a:srgbClr val="000000"/>
                  </a:solidFill>
                  <a:ea typeface="굴림" pitchFamily="50" charset="-127"/>
                </a:rPr>
                <a:t>산업혁명</a:t>
              </a:r>
              <a:endParaRPr lang="en-US" altLang="ko-KR" sz="2400" dirty="0">
                <a:solidFill>
                  <a:srgbClr val="000000"/>
                </a:solidFill>
                <a:ea typeface="굴림" pitchFamily="50" charset="-127"/>
              </a:endParaRPr>
            </a:p>
          </p:txBody>
        </p:sp>
        <p:sp>
          <p:nvSpPr>
            <p:cNvPr id="4130" name="Text Box 85"/>
            <p:cNvSpPr txBox="1">
              <a:spLocks noChangeArrowheads="1"/>
            </p:cNvSpPr>
            <p:nvPr/>
          </p:nvSpPr>
          <p:spPr bwMode="gray">
            <a:xfrm>
              <a:off x="1392" y="1358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ko-KR" sz="2400" b="1">
                  <a:solidFill>
                    <a:srgbClr val="FFFFFF"/>
                  </a:solidFill>
                  <a:ea typeface="굴림" pitchFamily="50" charset="-127"/>
                </a:rPr>
                <a:t>1</a:t>
              </a:r>
            </a:p>
          </p:txBody>
        </p:sp>
      </p:grpSp>
      <p:grpSp>
        <p:nvGrpSpPr>
          <p:cNvPr id="4101" name="Group 106"/>
          <p:cNvGrpSpPr>
            <a:grpSpLocks/>
          </p:cNvGrpSpPr>
          <p:nvPr/>
        </p:nvGrpSpPr>
        <p:grpSpPr bwMode="auto">
          <a:xfrm>
            <a:off x="2012950" y="2971800"/>
            <a:ext cx="5410201" cy="665163"/>
            <a:chOff x="1268" y="1872"/>
            <a:chExt cx="3408" cy="419"/>
          </a:xfrm>
        </p:grpSpPr>
        <p:grpSp>
          <p:nvGrpSpPr>
            <p:cNvPr id="4120" name="Group 79"/>
            <p:cNvGrpSpPr>
              <a:grpSpLocks/>
            </p:cNvGrpSpPr>
            <p:nvPr/>
          </p:nvGrpSpPr>
          <p:grpSpPr bwMode="auto">
            <a:xfrm>
              <a:off x="1268" y="1872"/>
              <a:ext cx="480" cy="419"/>
              <a:chOff x="3174" y="2656"/>
              <a:chExt cx="1549" cy="1351"/>
            </a:xfrm>
          </p:grpSpPr>
          <p:sp>
            <p:nvSpPr>
              <p:cNvPr id="4124" name="AutoShape 80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4125" name="AutoShape 81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86098" name="AutoShape 82"/>
              <p:cNvSpPr>
                <a:spLocks noChangeArrowheads="1"/>
              </p:cNvSpPr>
              <p:nvPr/>
            </p:nvSpPr>
            <p:spPr bwMode="gray">
              <a:xfrm>
                <a:off x="3264" y="2737"/>
                <a:ext cx="1349" cy="1167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ko-KR" altLang="en-US">
                  <a:ea typeface="굴림" pitchFamily="50" charset="-127"/>
                </a:endParaRPr>
              </a:p>
            </p:txBody>
          </p:sp>
        </p:grpSp>
        <p:sp>
          <p:nvSpPr>
            <p:cNvPr id="4121" name="Line 86"/>
            <p:cNvSpPr>
              <a:spLocks noChangeShapeType="1"/>
            </p:cNvSpPr>
            <p:nvPr/>
          </p:nvSpPr>
          <p:spPr bwMode="auto">
            <a:xfrm>
              <a:off x="1652" y="2256"/>
              <a:ext cx="302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122" name="Text Box 87"/>
            <p:cNvSpPr txBox="1">
              <a:spLocks noChangeArrowheads="1"/>
            </p:cNvSpPr>
            <p:nvPr/>
          </p:nvSpPr>
          <p:spPr bwMode="auto">
            <a:xfrm>
              <a:off x="2276" y="1920"/>
              <a:ext cx="133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ko-KR" sz="2400" dirty="0" smtClean="0">
                  <a:solidFill>
                    <a:srgbClr val="000000"/>
                  </a:solidFill>
                  <a:ea typeface="굴림" pitchFamily="50" charset="-127"/>
                </a:rPr>
                <a:t>Smart Factory</a:t>
              </a:r>
              <a:endParaRPr lang="en-US" altLang="ko-KR" sz="2400" dirty="0">
                <a:solidFill>
                  <a:srgbClr val="000000"/>
                </a:solidFill>
                <a:ea typeface="굴림" pitchFamily="50" charset="-127"/>
              </a:endParaRPr>
            </a:p>
          </p:txBody>
        </p:sp>
        <p:sp>
          <p:nvSpPr>
            <p:cNvPr id="4123" name="Text Box 88"/>
            <p:cNvSpPr txBox="1">
              <a:spLocks noChangeArrowheads="1"/>
            </p:cNvSpPr>
            <p:nvPr/>
          </p:nvSpPr>
          <p:spPr bwMode="gray">
            <a:xfrm>
              <a:off x="1392" y="193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ko-KR" sz="2400" b="1">
                  <a:solidFill>
                    <a:srgbClr val="FFFFFF"/>
                  </a:solidFill>
                  <a:ea typeface="굴림" pitchFamily="50" charset="-127"/>
                </a:rPr>
                <a:t>2</a:t>
              </a:r>
            </a:p>
          </p:txBody>
        </p:sp>
      </p:grpSp>
      <p:grpSp>
        <p:nvGrpSpPr>
          <p:cNvPr id="4102" name="Group 107"/>
          <p:cNvGrpSpPr>
            <a:grpSpLocks/>
          </p:cNvGrpSpPr>
          <p:nvPr/>
        </p:nvGrpSpPr>
        <p:grpSpPr bwMode="auto">
          <a:xfrm>
            <a:off x="2012950" y="3860800"/>
            <a:ext cx="5410200" cy="665163"/>
            <a:chOff x="1268" y="2432"/>
            <a:chExt cx="3408" cy="419"/>
          </a:xfrm>
        </p:grpSpPr>
        <p:sp>
          <p:nvSpPr>
            <p:cNvPr id="4112" name="Line 89"/>
            <p:cNvSpPr>
              <a:spLocks noChangeShapeType="1"/>
            </p:cNvSpPr>
            <p:nvPr/>
          </p:nvSpPr>
          <p:spPr bwMode="auto">
            <a:xfrm>
              <a:off x="1652" y="2818"/>
              <a:ext cx="3024" cy="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113" name="Text Box 90"/>
            <p:cNvSpPr txBox="1">
              <a:spLocks noChangeArrowheads="1"/>
            </p:cNvSpPr>
            <p:nvPr/>
          </p:nvSpPr>
          <p:spPr bwMode="auto">
            <a:xfrm>
              <a:off x="2276" y="2482"/>
              <a:ext cx="133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ko-KR" altLang="en-US" sz="2400" dirty="0" smtClean="0">
                  <a:solidFill>
                    <a:srgbClr val="000000"/>
                  </a:solidFill>
                  <a:ea typeface="굴림" pitchFamily="50" charset="-127"/>
                </a:rPr>
                <a:t>달라지는</a:t>
              </a:r>
              <a:r>
                <a:rPr lang="en-US" altLang="ko-KR" sz="2400" dirty="0" smtClean="0">
                  <a:solidFill>
                    <a:srgbClr val="000000"/>
                  </a:solidFill>
                  <a:ea typeface="굴림" pitchFamily="50" charset="-127"/>
                </a:rPr>
                <a:t> </a:t>
              </a:r>
              <a:r>
                <a:rPr lang="ko-KR" altLang="en-US" sz="2400" dirty="0" smtClean="0">
                  <a:solidFill>
                    <a:srgbClr val="000000"/>
                  </a:solidFill>
                  <a:ea typeface="굴림" pitchFamily="50" charset="-127"/>
                </a:rPr>
                <a:t>것들</a:t>
              </a:r>
              <a:endParaRPr lang="en-US" altLang="ko-KR" sz="2400" dirty="0">
                <a:solidFill>
                  <a:srgbClr val="000000"/>
                </a:solidFill>
                <a:ea typeface="굴림" pitchFamily="50" charset="-127"/>
              </a:endParaRPr>
            </a:p>
          </p:txBody>
        </p:sp>
        <p:sp>
          <p:nvSpPr>
            <p:cNvPr id="4114" name="Text Box 91"/>
            <p:cNvSpPr txBox="1">
              <a:spLocks noChangeArrowheads="1"/>
            </p:cNvSpPr>
            <p:nvPr/>
          </p:nvSpPr>
          <p:spPr bwMode="gray">
            <a:xfrm>
              <a:off x="1392" y="249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ko-KR" sz="2400" b="1">
                  <a:solidFill>
                    <a:srgbClr val="FFFFFF"/>
                  </a:solidFill>
                  <a:ea typeface="굴림" pitchFamily="50" charset="-127"/>
                </a:rPr>
                <a:t>3</a:t>
              </a:r>
            </a:p>
          </p:txBody>
        </p:sp>
        <p:grpSp>
          <p:nvGrpSpPr>
            <p:cNvPr id="4115" name="Group 95"/>
            <p:cNvGrpSpPr>
              <a:grpSpLocks/>
            </p:cNvGrpSpPr>
            <p:nvPr/>
          </p:nvGrpSpPr>
          <p:grpSpPr bwMode="auto">
            <a:xfrm>
              <a:off x="1268" y="2432"/>
              <a:ext cx="480" cy="419"/>
              <a:chOff x="1110" y="2656"/>
              <a:chExt cx="1549" cy="1351"/>
            </a:xfrm>
          </p:grpSpPr>
          <p:sp>
            <p:nvSpPr>
              <p:cNvPr id="4117" name="AutoShape 96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4118" name="AutoShape 97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86114" name="AutoShape 98"/>
              <p:cNvSpPr>
                <a:spLocks noChangeArrowheads="1"/>
              </p:cNvSpPr>
              <p:nvPr/>
            </p:nvSpPr>
            <p:spPr bwMode="gray">
              <a:xfrm>
                <a:off x="1200" y="2737"/>
                <a:ext cx="1349" cy="1167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ko-KR" altLang="en-US">
                  <a:ea typeface="굴림" pitchFamily="50" charset="-127"/>
                </a:endParaRPr>
              </a:p>
            </p:txBody>
          </p:sp>
        </p:grpSp>
        <p:sp>
          <p:nvSpPr>
            <p:cNvPr id="4116" name="Text Box 99"/>
            <p:cNvSpPr txBox="1">
              <a:spLocks noChangeArrowheads="1"/>
            </p:cNvSpPr>
            <p:nvPr/>
          </p:nvSpPr>
          <p:spPr bwMode="gray">
            <a:xfrm>
              <a:off x="1392" y="249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ko-KR" sz="2400" b="1">
                  <a:solidFill>
                    <a:srgbClr val="FFFFFF"/>
                  </a:solidFill>
                  <a:ea typeface="굴림" pitchFamily="50" charset="-127"/>
                </a:rPr>
                <a:t>3</a:t>
              </a:r>
            </a:p>
          </p:txBody>
        </p:sp>
      </p:grpSp>
      <p:grpSp>
        <p:nvGrpSpPr>
          <p:cNvPr id="4103" name="Group 108"/>
          <p:cNvGrpSpPr>
            <a:grpSpLocks/>
          </p:cNvGrpSpPr>
          <p:nvPr/>
        </p:nvGrpSpPr>
        <p:grpSpPr bwMode="auto">
          <a:xfrm>
            <a:off x="2012950" y="4775200"/>
            <a:ext cx="5410200" cy="665163"/>
            <a:chOff x="1268" y="3008"/>
            <a:chExt cx="3408" cy="419"/>
          </a:xfrm>
        </p:grpSpPr>
        <p:sp>
          <p:nvSpPr>
            <p:cNvPr id="4104" name="Line 92"/>
            <p:cNvSpPr>
              <a:spLocks noChangeShapeType="1"/>
            </p:cNvSpPr>
            <p:nvPr/>
          </p:nvSpPr>
          <p:spPr bwMode="auto">
            <a:xfrm>
              <a:off x="1652" y="3394"/>
              <a:ext cx="302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105" name="Text Box 93"/>
            <p:cNvSpPr txBox="1">
              <a:spLocks noChangeArrowheads="1"/>
            </p:cNvSpPr>
            <p:nvPr/>
          </p:nvSpPr>
          <p:spPr bwMode="auto">
            <a:xfrm>
              <a:off x="2276" y="3058"/>
              <a:ext cx="105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ko-KR" altLang="en-US" sz="2400" dirty="0" smtClean="0">
                  <a:solidFill>
                    <a:srgbClr val="000000"/>
                  </a:solidFill>
                  <a:ea typeface="굴림" pitchFamily="50" charset="-127"/>
                </a:rPr>
                <a:t>신뢰성은</a:t>
              </a:r>
              <a:r>
                <a:rPr lang="en-US" altLang="ko-KR" sz="2400" dirty="0" smtClean="0">
                  <a:solidFill>
                    <a:srgbClr val="000000"/>
                  </a:solidFill>
                  <a:ea typeface="굴림" pitchFamily="50" charset="-127"/>
                </a:rPr>
                <a:t>? </a:t>
              </a:r>
              <a:endParaRPr lang="en-US" altLang="ko-KR" sz="2400" dirty="0">
                <a:solidFill>
                  <a:srgbClr val="000000"/>
                </a:solidFill>
                <a:ea typeface="굴림" pitchFamily="50" charset="-127"/>
              </a:endParaRPr>
            </a:p>
          </p:txBody>
        </p:sp>
        <p:sp>
          <p:nvSpPr>
            <p:cNvPr id="4106" name="Text Box 94"/>
            <p:cNvSpPr txBox="1">
              <a:spLocks noChangeArrowheads="1"/>
            </p:cNvSpPr>
            <p:nvPr/>
          </p:nvSpPr>
          <p:spPr bwMode="gray">
            <a:xfrm>
              <a:off x="1392" y="3072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ko-KR" sz="2400" b="1">
                  <a:solidFill>
                    <a:srgbClr val="FFFFFF"/>
                  </a:solidFill>
                  <a:ea typeface="굴림" pitchFamily="50" charset="-127"/>
                </a:rPr>
                <a:t>4</a:t>
              </a:r>
            </a:p>
          </p:txBody>
        </p:sp>
        <p:grpSp>
          <p:nvGrpSpPr>
            <p:cNvPr id="4107" name="Group 100"/>
            <p:cNvGrpSpPr>
              <a:grpSpLocks/>
            </p:cNvGrpSpPr>
            <p:nvPr/>
          </p:nvGrpSpPr>
          <p:grpSpPr bwMode="auto">
            <a:xfrm>
              <a:off x="1268" y="3008"/>
              <a:ext cx="480" cy="419"/>
              <a:chOff x="3174" y="2656"/>
              <a:chExt cx="1549" cy="1351"/>
            </a:xfrm>
          </p:grpSpPr>
          <p:sp>
            <p:nvSpPr>
              <p:cNvPr id="4109" name="AutoShape 101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4110" name="AutoShape 102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ko-KR" altLang="en-US">
                  <a:ea typeface="굴림" pitchFamily="50" charset="-127"/>
                </a:endParaRPr>
              </a:p>
            </p:txBody>
          </p:sp>
          <p:sp>
            <p:nvSpPr>
              <p:cNvPr id="86119" name="AutoShape 103"/>
              <p:cNvSpPr>
                <a:spLocks noChangeArrowheads="1"/>
              </p:cNvSpPr>
              <p:nvPr/>
            </p:nvSpPr>
            <p:spPr bwMode="gray">
              <a:xfrm>
                <a:off x="3264" y="2737"/>
                <a:ext cx="1349" cy="1167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ko-KR" altLang="en-US">
                  <a:ea typeface="굴림" pitchFamily="50" charset="-127"/>
                </a:endParaRPr>
              </a:p>
            </p:txBody>
          </p:sp>
        </p:grpSp>
        <p:sp>
          <p:nvSpPr>
            <p:cNvPr id="4108" name="Text Box 104"/>
            <p:cNvSpPr txBox="1">
              <a:spLocks noChangeArrowheads="1"/>
            </p:cNvSpPr>
            <p:nvPr/>
          </p:nvSpPr>
          <p:spPr bwMode="gray">
            <a:xfrm>
              <a:off x="1392" y="3072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ko-KR" sz="2400" b="1">
                  <a:solidFill>
                    <a:srgbClr val="FFFFFF"/>
                  </a:solidFill>
                  <a:ea typeface="굴림" pitchFamily="50" charset="-127"/>
                </a:rPr>
                <a:t>4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부제목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제목 3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ko-KR" altLang="en-US" dirty="0" smtClean="0"/>
              <a:t>신뢰성은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21544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4</a:t>
            </a:r>
            <a:r>
              <a:rPr lang="ko-KR" altLang="en-US" dirty="0" smtClean="0"/>
              <a:t>차 산업혁명시대의 신뢰성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dirty="0" smtClean="0"/>
              <a:t>4</a:t>
            </a:r>
            <a:r>
              <a:rPr lang="ko-KR" altLang="en-US" sz="2000" dirty="0" smtClean="0"/>
              <a:t>차 산업혁명시대는 </a:t>
            </a:r>
            <a:r>
              <a:rPr lang="ko-KR" altLang="en-US" sz="2000" dirty="0" err="1" smtClean="0"/>
              <a:t>초연결된</a:t>
            </a:r>
            <a:r>
              <a:rPr lang="ko-KR" altLang="en-US" sz="2000" dirty="0" smtClean="0"/>
              <a:t> 많은 구성요소들의 </a:t>
            </a:r>
            <a:r>
              <a:rPr lang="ko-KR" altLang="en-US" sz="2000" dirty="0" err="1" smtClean="0"/>
              <a:t>네트웤이</a:t>
            </a:r>
            <a:r>
              <a:rPr lang="ko-KR" altLang="en-US" sz="2000" dirty="0" smtClean="0"/>
              <a:t> 중심이므로 신뢰성이 대단히 긴요함</a:t>
            </a:r>
            <a:r>
              <a:rPr lang="en-US" altLang="ko-KR" sz="2000" dirty="0" smtClean="0"/>
              <a:t>. </a:t>
            </a:r>
            <a:r>
              <a:rPr lang="ko-KR" altLang="en-US" sz="2000" dirty="0" smtClean="0"/>
              <a:t>신뢰성을 제고하기 위한 전략은 무엇인가</a:t>
            </a:r>
            <a:r>
              <a:rPr lang="en-US" altLang="ko-KR" sz="2000" dirty="0" smtClean="0"/>
              <a:t>? </a:t>
            </a:r>
          </a:p>
          <a:p>
            <a:endParaRPr lang="en-US" altLang="ko-KR" sz="2000" dirty="0" smtClean="0"/>
          </a:p>
          <a:p>
            <a:pPr marL="0" indent="0">
              <a:buNone/>
            </a:pPr>
            <a:r>
              <a:rPr lang="ko-KR" altLang="en-US" sz="1400" dirty="0" smtClean="0"/>
              <a:t>사례 </a:t>
            </a:r>
            <a:r>
              <a:rPr lang="en-US" altLang="ko-KR" sz="1400" dirty="0" smtClean="0"/>
              <a:t>: 1994</a:t>
            </a:r>
            <a:r>
              <a:rPr lang="ko-KR" altLang="en-US" sz="1400" dirty="0" smtClean="0"/>
              <a:t>년 </a:t>
            </a:r>
            <a:r>
              <a:rPr lang="en-US" altLang="ko-KR" sz="1400" dirty="0" smtClean="0"/>
              <a:t>3</a:t>
            </a:r>
            <a:r>
              <a:rPr lang="ko-KR" altLang="en-US" sz="1400" dirty="0" smtClean="0"/>
              <a:t>월 </a:t>
            </a:r>
            <a:r>
              <a:rPr lang="en-US" altLang="ko-KR" sz="1400" dirty="0" smtClean="0"/>
              <a:t>10</a:t>
            </a:r>
            <a:r>
              <a:rPr lang="ko-KR" altLang="en-US" sz="1400" dirty="0"/>
              <a:t>일 </a:t>
            </a:r>
            <a:r>
              <a:rPr lang="ko-KR" altLang="en-US" sz="1400" dirty="0" smtClean="0"/>
              <a:t>서울 </a:t>
            </a:r>
            <a:r>
              <a:rPr lang="ko-KR" altLang="en-US" sz="1400" dirty="0"/>
              <a:t>종로구 지하철 </a:t>
            </a:r>
            <a:r>
              <a:rPr lang="en-US" altLang="ko-KR" sz="1400" dirty="0"/>
              <a:t>1</a:t>
            </a:r>
            <a:r>
              <a:rPr lang="ko-KR" altLang="en-US" sz="1400" dirty="0"/>
              <a:t>호선 종로</a:t>
            </a:r>
            <a:r>
              <a:rPr lang="en-US" altLang="ko-KR" sz="1400" dirty="0"/>
              <a:t>5</a:t>
            </a:r>
            <a:r>
              <a:rPr lang="ko-KR" altLang="en-US" sz="1400" dirty="0"/>
              <a:t>가역 부근 </a:t>
            </a:r>
            <a:r>
              <a:rPr lang="ko-KR" altLang="en-US" sz="1400" dirty="0" smtClean="0"/>
              <a:t>혜화전화국 </a:t>
            </a:r>
            <a:r>
              <a:rPr lang="ko-KR" altLang="en-US" sz="1400" dirty="0"/>
              <a:t>관내 지하 통신케이블 </a:t>
            </a:r>
            <a:r>
              <a:rPr lang="ko-KR" altLang="en-US" sz="1400" dirty="0" err="1"/>
              <a:t>통신구에서</a:t>
            </a:r>
            <a:r>
              <a:rPr lang="ko-KR" altLang="en-US" sz="1400" dirty="0"/>
              <a:t> 불이나 매설된 光케이블이 손상되는 바람에 일부 국제전화가 불통되고 서울</a:t>
            </a:r>
            <a:r>
              <a:rPr lang="en-US" altLang="ko-KR" sz="1400" dirty="0"/>
              <a:t>, </a:t>
            </a:r>
            <a:r>
              <a:rPr lang="ko-KR" altLang="en-US" sz="1400" dirty="0" smtClean="0"/>
              <a:t>인천 등 </a:t>
            </a:r>
            <a:r>
              <a:rPr lang="ko-KR" altLang="en-US" sz="1400" dirty="0"/>
              <a:t>수도권 전역의 무선전화와 부산</a:t>
            </a:r>
            <a:r>
              <a:rPr lang="en-US" altLang="ko-KR" sz="1400" dirty="0"/>
              <a:t>.</a:t>
            </a:r>
            <a:r>
              <a:rPr lang="ko-KR" altLang="en-US" sz="1400" dirty="0" smtClean="0"/>
              <a:t>대전 등 </a:t>
            </a:r>
            <a:r>
              <a:rPr lang="ko-KR" altLang="en-US" sz="1400" dirty="0"/>
              <a:t>일부 지방의 시외전화 통신이 한동안 </a:t>
            </a:r>
            <a:r>
              <a:rPr lang="ko-KR" altLang="en-US" sz="1400" dirty="0" smtClean="0"/>
              <a:t>전면마비 됐다</a:t>
            </a:r>
            <a:r>
              <a:rPr lang="en-US" altLang="ko-KR" sz="1400" dirty="0" smtClean="0"/>
              <a:t>. </a:t>
            </a:r>
            <a:r>
              <a:rPr lang="ko-KR" altLang="en-US" sz="1400" dirty="0" smtClean="0"/>
              <a:t>또 </a:t>
            </a:r>
            <a:r>
              <a:rPr lang="en-US" altLang="ko-KR" sz="1400" dirty="0"/>
              <a:t>CBS</a:t>
            </a:r>
            <a:r>
              <a:rPr lang="ko-KR" altLang="en-US" sz="1400" dirty="0"/>
              <a:t>의 </a:t>
            </a:r>
            <a:r>
              <a:rPr lang="ko-KR" altLang="en-US" sz="1400" dirty="0" smtClean="0"/>
              <a:t>서울 등 </a:t>
            </a:r>
            <a:r>
              <a:rPr lang="ko-KR" altLang="en-US" sz="1400" dirty="0"/>
              <a:t>수도권을 제외한 전국 네트워크와 </a:t>
            </a:r>
            <a:r>
              <a:rPr lang="en-US" altLang="ko-KR" sz="1400" dirty="0"/>
              <a:t>MBC,KBS </a:t>
            </a:r>
            <a:r>
              <a:rPr lang="ko-KR" altLang="en-US" sz="1400" dirty="0"/>
              <a:t>라디오의 지방방송 송출이 한때 중단되는 사태가 발생했다</a:t>
            </a:r>
            <a:r>
              <a:rPr lang="en-US" altLang="ko-KR" sz="1400" dirty="0" smtClean="0"/>
              <a:t>. </a:t>
            </a:r>
          </a:p>
          <a:p>
            <a:pPr marL="0" indent="0">
              <a:buNone/>
            </a:pPr>
            <a:r>
              <a:rPr lang="ko-KR" altLang="en-US" sz="1400" dirty="0" smtClean="0"/>
              <a:t>  이날 </a:t>
            </a:r>
            <a:r>
              <a:rPr lang="ko-KR" altLang="en-US" sz="1400" dirty="0"/>
              <a:t>사고로 무선전화기와 </a:t>
            </a:r>
            <a:r>
              <a:rPr lang="ko-KR" altLang="en-US" sz="1400" dirty="0" smtClean="0"/>
              <a:t>무선호출기 등 </a:t>
            </a:r>
            <a:r>
              <a:rPr lang="en-US" altLang="ko-KR" sz="1400" dirty="0"/>
              <a:t>15</a:t>
            </a:r>
            <a:r>
              <a:rPr lang="ko-KR" altLang="en-US" sz="1400" dirty="0" smtClean="0"/>
              <a:t>만 회선에 </a:t>
            </a:r>
            <a:r>
              <a:rPr lang="ko-KR" altLang="en-US" sz="1400" dirty="0"/>
              <a:t>이르는 무선통신과 혜화전화국 관내 혜화동</a:t>
            </a:r>
            <a:r>
              <a:rPr lang="en-US" altLang="ko-KR" sz="1400" dirty="0"/>
              <a:t>,</a:t>
            </a:r>
            <a:r>
              <a:rPr lang="ko-KR" altLang="en-US" sz="1400" dirty="0"/>
              <a:t>종로</a:t>
            </a:r>
            <a:r>
              <a:rPr lang="en-US" altLang="ko-KR" sz="1400" dirty="0"/>
              <a:t>5</a:t>
            </a:r>
            <a:r>
              <a:rPr lang="ko-KR" altLang="en-US" sz="1400" dirty="0"/>
              <a:t>가</a:t>
            </a:r>
            <a:r>
              <a:rPr lang="en-US" altLang="ko-KR" sz="1400" dirty="0"/>
              <a:t>,</a:t>
            </a:r>
            <a:r>
              <a:rPr lang="ko-KR" altLang="en-US" sz="1400" dirty="0"/>
              <a:t>을지로 및 구로지역의 시내 전화는 물론 서울</a:t>
            </a:r>
            <a:r>
              <a:rPr lang="en-US" altLang="ko-KR" sz="1400" dirty="0"/>
              <a:t>-</a:t>
            </a:r>
            <a:r>
              <a:rPr lang="ko-KR" altLang="en-US" sz="1400" dirty="0"/>
              <a:t>부산</a:t>
            </a:r>
            <a:r>
              <a:rPr lang="en-US" altLang="ko-KR" sz="1400" dirty="0"/>
              <a:t>,</a:t>
            </a:r>
            <a:r>
              <a:rPr lang="ko-KR" altLang="en-US" sz="1400" dirty="0"/>
              <a:t>서울</a:t>
            </a:r>
            <a:r>
              <a:rPr lang="en-US" altLang="ko-KR" sz="1400" dirty="0"/>
              <a:t>-</a:t>
            </a:r>
            <a:r>
              <a:rPr lang="ko-KR" altLang="en-US" sz="1400" dirty="0"/>
              <a:t>인천</a:t>
            </a:r>
            <a:r>
              <a:rPr lang="en-US" altLang="ko-KR" sz="1400" dirty="0"/>
              <a:t>,</a:t>
            </a:r>
            <a:r>
              <a:rPr lang="ko-KR" altLang="en-US" sz="1400" dirty="0"/>
              <a:t>서울</a:t>
            </a:r>
            <a:r>
              <a:rPr lang="en-US" altLang="ko-KR" sz="1400" dirty="0"/>
              <a:t>-</a:t>
            </a:r>
            <a:r>
              <a:rPr lang="ko-KR" altLang="en-US" sz="1400" dirty="0"/>
              <a:t>문산</a:t>
            </a:r>
            <a:r>
              <a:rPr lang="en-US" altLang="ko-KR" sz="1400" dirty="0"/>
              <a:t>,</a:t>
            </a:r>
            <a:r>
              <a:rPr lang="ko-KR" altLang="en-US" sz="1400" dirty="0"/>
              <a:t>서울</a:t>
            </a:r>
            <a:r>
              <a:rPr lang="en-US" altLang="ko-KR" sz="1400" dirty="0"/>
              <a:t>-</a:t>
            </a:r>
            <a:r>
              <a:rPr lang="ko-KR" altLang="en-US" sz="1400" dirty="0"/>
              <a:t>대전</a:t>
            </a:r>
            <a:r>
              <a:rPr lang="en-US" altLang="ko-KR" sz="1400" dirty="0"/>
              <a:t>,</a:t>
            </a:r>
            <a:r>
              <a:rPr lang="ko-KR" altLang="en-US" sz="1400" dirty="0"/>
              <a:t>서울</a:t>
            </a:r>
            <a:r>
              <a:rPr lang="en-US" altLang="ko-KR" sz="1400" dirty="0"/>
              <a:t>-</a:t>
            </a:r>
            <a:r>
              <a:rPr lang="ko-KR" altLang="en-US" sz="1400" dirty="0" smtClean="0"/>
              <a:t>춘천 등 </a:t>
            </a:r>
            <a:r>
              <a:rPr lang="ko-KR" altLang="en-US" sz="1400" dirty="0"/>
              <a:t>혜화전화국을 경유하는 시외 유선전화가 불 </a:t>
            </a:r>
            <a:r>
              <a:rPr lang="ko-KR" altLang="en-US" sz="1400" dirty="0" smtClean="0"/>
              <a:t>통 됐다</a:t>
            </a:r>
            <a:r>
              <a:rPr lang="en-US" altLang="ko-KR" sz="1400" dirty="0" smtClean="0"/>
              <a:t>. </a:t>
            </a:r>
            <a:r>
              <a:rPr lang="ko-KR" altLang="en-US" sz="1400" dirty="0" smtClean="0"/>
              <a:t>또 </a:t>
            </a:r>
            <a:r>
              <a:rPr lang="ko-KR" altLang="en-US" sz="1400" dirty="0"/>
              <a:t>대구지역을 제외한 전국의 경찰 경비전화가 마비됐으며</a:t>
            </a:r>
            <a:r>
              <a:rPr lang="en-US" altLang="ko-KR" sz="1400" dirty="0"/>
              <a:t>, </a:t>
            </a:r>
            <a:r>
              <a:rPr lang="ko-KR" altLang="en-US" sz="1400" dirty="0"/>
              <a:t>연동체제로 작동하는 서울시내 </a:t>
            </a:r>
            <a:r>
              <a:rPr lang="en-US" altLang="ko-KR" sz="1400" dirty="0"/>
              <a:t>1</a:t>
            </a:r>
            <a:r>
              <a:rPr lang="ko-KR" altLang="en-US" sz="1400" dirty="0"/>
              <a:t>천</a:t>
            </a:r>
            <a:r>
              <a:rPr lang="en-US" altLang="ko-KR" sz="1400" dirty="0"/>
              <a:t>5</a:t>
            </a:r>
            <a:r>
              <a:rPr lang="ko-KR" altLang="en-US" sz="1400" dirty="0"/>
              <a:t>백</a:t>
            </a:r>
            <a:r>
              <a:rPr lang="en-US" altLang="ko-KR" sz="1400" dirty="0"/>
              <a:t>15</a:t>
            </a:r>
            <a:r>
              <a:rPr lang="ko-KR" altLang="en-US" sz="1400" dirty="0"/>
              <a:t>개 자동교통신호기중 </a:t>
            </a:r>
            <a:r>
              <a:rPr lang="en-US" altLang="ko-KR" sz="1400" dirty="0"/>
              <a:t>7</a:t>
            </a:r>
            <a:r>
              <a:rPr lang="ko-KR" altLang="en-US" sz="1400" dirty="0"/>
              <a:t>백</a:t>
            </a:r>
            <a:r>
              <a:rPr lang="en-US" altLang="ko-KR" sz="1400" dirty="0"/>
              <a:t>50</a:t>
            </a:r>
            <a:r>
              <a:rPr lang="ko-KR" altLang="en-US" sz="1400" dirty="0"/>
              <a:t>여 신호기가 제대로 작동하지 않는 바람에 극심한 교통혼잡도 초래했다</a:t>
            </a:r>
            <a:r>
              <a:rPr lang="en-US" altLang="ko-KR" sz="1400" dirty="0" smtClean="0"/>
              <a:t>. </a:t>
            </a:r>
            <a:r>
              <a:rPr lang="ko-KR" altLang="en-US" sz="1400" dirty="0" smtClean="0"/>
              <a:t>이와 함께 </a:t>
            </a:r>
            <a:r>
              <a:rPr lang="ko-KR" altLang="en-US" sz="1400" dirty="0"/>
              <a:t>방송사의 경우</a:t>
            </a:r>
            <a:r>
              <a:rPr lang="en-US" altLang="ko-KR" sz="1400" dirty="0"/>
              <a:t>, </a:t>
            </a:r>
            <a:r>
              <a:rPr lang="ko-KR" altLang="en-US" sz="1400" dirty="0"/>
              <a:t>기독교방송은 서울 목동 본사에서 부산</a:t>
            </a:r>
            <a:r>
              <a:rPr lang="en-US" altLang="ko-KR" sz="1400" dirty="0"/>
              <a:t>, </a:t>
            </a:r>
            <a:r>
              <a:rPr lang="ko-KR" altLang="en-US" sz="1400" dirty="0"/>
              <a:t>대구</a:t>
            </a:r>
            <a:r>
              <a:rPr lang="en-US" altLang="ko-KR" sz="1400" dirty="0"/>
              <a:t>, </a:t>
            </a:r>
            <a:r>
              <a:rPr lang="ko-KR" altLang="en-US" sz="1400" dirty="0"/>
              <a:t>이리</a:t>
            </a:r>
            <a:r>
              <a:rPr lang="en-US" altLang="ko-KR" sz="1400" dirty="0"/>
              <a:t>, </a:t>
            </a:r>
            <a:r>
              <a:rPr lang="ko-KR" altLang="en-US" sz="1400" dirty="0"/>
              <a:t>청주 등 지방방송으로의 송출이 오후 </a:t>
            </a:r>
            <a:r>
              <a:rPr lang="en-US" altLang="ko-KR" sz="1400" dirty="0"/>
              <a:t>6</a:t>
            </a:r>
            <a:r>
              <a:rPr lang="ko-KR" altLang="en-US" sz="1400" dirty="0"/>
              <a:t>시</a:t>
            </a:r>
            <a:r>
              <a:rPr lang="en-US" altLang="ko-KR" sz="1400" dirty="0"/>
              <a:t>18</a:t>
            </a:r>
            <a:r>
              <a:rPr lang="ko-KR" altLang="en-US" sz="1400" dirty="0"/>
              <a:t>분부터 </a:t>
            </a:r>
            <a:r>
              <a:rPr lang="en-US" altLang="ko-KR" sz="1400" dirty="0"/>
              <a:t>2</a:t>
            </a:r>
            <a:r>
              <a:rPr lang="ko-KR" altLang="en-US" sz="1400" dirty="0" smtClean="0"/>
              <a:t>시간 동안 </a:t>
            </a:r>
            <a:r>
              <a:rPr lang="ko-KR" altLang="en-US" sz="1400" dirty="0"/>
              <a:t>중단됐으며 한국방송공사와 문화방송도 지역에 따라 </a:t>
            </a:r>
            <a:r>
              <a:rPr lang="en-US" altLang="ko-KR" sz="1400" dirty="0"/>
              <a:t>30</a:t>
            </a:r>
            <a:r>
              <a:rPr lang="ko-KR" altLang="en-US" sz="1400" dirty="0"/>
              <a:t>분∼</a:t>
            </a:r>
            <a:r>
              <a:rPr lang="en-US" altLang="ko-KR" sz="1400" dirty="0"/>
              <a:t>2</a:t>
            </a:r>
            <a:r>
              <a:rPr lang="ko-KR" altLang="en-US" sz="1400" dirty="0" smtClean="0"/>
              <a:t>시간 동안 </a:t>
            </a:r>
            <a:r>
              <a:rPr lang="ko-KR" altLang="en-US" sz="1400" dirty="0"/>
              <a:t>라디오 방송을 내보내지 못하는 사태 가 빚어졌다</a:t>
            </a:r>
            <a:r>
              <a:rPr lang="en-US" altLang="ko-KR" sz="1400" dirty="0" smtClean="0"/>
              <a:t>. </a:t>
            </a:r>
            <a:r>
              <a:rPr lang="ko-KR" altLang="en-US" sz="1400" dirty="0" smtClean="0"/>
              <a:t>또 </a:t>
            </a:r>
            <a:r>
              <a:rPr lang="ko-KR" altLang="en-US" sz="1400" dirty="0"/>
              <a:t>연합통신의 국내통신용 케이블도 마비됐으며</a:t>
            </a:r>
            <a:r>
              <a:rPr lang="en-US" altLang="ko-KR" sz="1400" dirty="0"/>
              <a:t>,</a:t>
            </a:r>
            <a:r>
              <a:rPr lang="ko-KR" altLang="en-US" sz="1400" dirty="0"/>
              <a:t>서울소재 일부 신문사의 지방전송도 중단돼 지방판 제작을 못했다</a:t>
            </a:r>
            <a:r>
              <a:rPr lang="en-US" altLang="ko-KR" sz="1400" dirty="0" smtClean="0"/>
              <a:t>. </a:t>
            </a:r>
            <a:r>
              <a:rPr lang="ko-KR" altLang="en-US" sz="1400" dirty="0" smtClean="0"/>
              <a:t>이밖에 </a:t>
            </a:r>
            <a:r>
              <a:rPr lang="ko-KR" altLang="en-US" sz="1400" dirty="0"/>
              <a:t>혜화전화국에 가입한 </a:t>
            </a:r>
            <a:r>
              <a:rPr lang="en-US" altLang="ko-KR" sz="1400" dirty="0"/>
              <a:t>20</a:t>
            </a:r>
            <a:r>
              <a:rPr lang="ko-KR" altLang="en-US" sz="1400" dirty="0" err="1"/>
              <a:t>여개</a:t>
            </a:r>
            <a:r>
              <a:rPr lang="ko-KR" altLang="en-US" sz="1400" dirty="0"/>
              <a:t> </a:t>
            </a:r>
            <a:r>
              <a:rPr lang="ko-KR" altLang="en-US" sz="1400" dirty="0" smtClean="0"/>
              <a:t>은행 및 </a:t>
            </a:r>
            <a:r>
              <a:rPr lang="ko-KR" altLang="en-US" sz="1400" dirty="0"/>
              <a:t>이들 은행과 연결된 </a:t>
            </a:r>
            <a:r>
              <a:rPr lang="ko-KR" altLang="en-US" sz="1400" dirty="0" smtClean="0"/>
              <a:t>은행 본점 등의 </a:t>
            </a:r>
            <a:r>
              <a:rPr lang="ko-KR" altLang="en-US" sz="1400" dirty="0"/>
              <a:t>전산망이 마비되고 시내 </a:t>
            </a:r>
            <a:r>
              <a:rPr lang="ko-KR" altLang="en-US" sz="1400" dirty="0" smtClean="0"/>
              <a:t>일부 지역의 </a:t>
            </a:r>
            <a:r>
              <a:rPr lang="ko-KR" altLang="en-US" sz="1400" dirty="0"/>
              <a:t>공중전화와 팩시밀리도 불통됐다</a:t>
            </a:r>
            <a:r>
              <a:rPr lang="en-US" altLang="ko-KR" sz="1400" dirty="0" smtClean="0"/>
              <a:t>.</a:t>
            </a:r>
            <a:endParaRPr lang="en-US" altLang="ko-KR" sz="1400" dirty="0"/>
          </a:p>
        </p:txBody>
      </p:sp>
    </p:spTree>
    <p:extLst>
      <p:ext uri="{BB962C8B-B14F-4D97-AF65-F5344CB8AC3E}">
        <p14:creationId xmlns:p14="http://schemas.microsoft.com/office/powerpoint/2010/main" val="369241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4</a:t>
            </a:r>
            <a:r>
              <a:rPr lang="ko-KR" altLang="en-US" dirty="0" smtClean="0"/>
              <a:t>차 산업혁명시대의 신뢰성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dirty="0" smtClean="0"/>
              <a:t>4</a:t>
            </a:r>
            <a:r>
              <a:rPr lang="ko-KR" altLang="en-US" sz="2000" dirty="0" smtClean="0"/>
              <a:t>차 산업혁명시대에서는 </a:t>
            </a:r>
            <a:r>
              <a:rPr lang="en-US" altLang="ko-KR" sz="2000" dirty="0" smtClean="0"/>
              <a:t>HW </a:t>
            </a:r>
            <a:r>
              <a:rPr lang="ko-KR" altLang="en-US" sz="2000" dirty="0" smtClean="0"/>
              <a:t>와 </a:t>
            </a:r>
            <a:r>
              <a:rPr lang="en-US" altLang="ko-KR" sz="2000" dirty="0" smtClean="0"/>
              <a:t>SW </a:t>
            </a:r>
            <a:r>
              <a:rPr lang="ko-KR" altLang="en-US" sz="2000" dirty="0" smtClean="0"/>
              <a:t>사이에 많은 데이터와 정보가 존재한다</a:t>
            </a:r>
            <a:r>
              <a:rPr lang="en-US" altLang="ko-KR" sz="2000" dirty="0" smtClean="0"/>
              <a:t>. </a:t>
            </a:r>
            <a:r>
              <a:rPr lang="ko-KR" altLang="en-US" sz="2000" dirty="0" smtClean="0"/>
              <a:t>따라서 데이터가 새로운 부하로써 작용하게 될 것이다</a:t>
            </a:r>
            <a:r>
              <a:rPr lang="en-US" altLang="ko-KR" sz="2000" dirty="0" smtClean="0"/>
              <a:t>. </a:t>
            </a:r>
            <a:r>
              <a:rPr lang="ko-KR" altLang="en-US" sz="2000" dirty="0" smtClean="0"/>
              <a:t>이에 대한 신뢰성 기준이 필요하다</a:t>
            </a:r>
            <a:r>
              <a:rPr lang="en-US" altLang="ko-KR" sz="2000" dirty="0" smtClean="0"/>
              <a:t>. – overload or cross-talking </a:t>
            </a:r>
            <a:r>
              <a:rPr lang="ko-KR" altLang="en-US" sz="2000" dirty="0" smtClean="0"/>
              <a:t>고려</a:t>
            </a:r>
            <a:endParaRPr lang="en-US" altLang="ko-KR" sz="2000" dirty="0" smtClean="0"/>
          </a:p>
          <a:p>
            <a:r>
              <a:rPr lang="en-US" altLang="ko-KR" sz="2000" dirty="0" smtClean="0"/>
              <a:t>AI </a:t>
            </a:r>
            <a:r>
              <a:rPr lang="ko-KR" altLang="en-US" sz="2000" dirty="0" smtClean="0"/>
              <a:t>기반의 </a:t>
            </a:r>
            <a:r>
              <a:rPr lang="en-US" altLang="ko-KR" sz="2000" dirty="0" smtClean="0"/>
              <a:t>autonomous functioning </a:t>
            </a:r>
            <a:r>
              <a:rPr lang="ko-KR" altLang="en-US" sz="2000" dirty="0" smtClean="0"/>
              <a:t>기기 또는 </a:t>
            </a:r>
            <a:r>
              <a:rPr lang="en-US" altLang="ko-KR" sz="2000" dirty="0" smtClean="0"/>
              <a:t>Robot </a:t>
            </a:r>
            <a:r>
              <a:rPr lang="ko-KR" altLang="en-US" sz="2000" dirty="0" smtClean="0"/>
              <a:t>의 경우 신뢰성의 정의는</a:t>
            </a:r>
            <a:r>
              <a:rPr lang="en-US" altLang="ko-KR" sz="2000" dirty="0" smtClean="0"/>
              <a:t>? Self</a:t>
            </a:r>
            <a:r>
              <a:rPr lang="ko-KR" altLang="en-US" sz="2000" dirty="0" smtClean="0"/>
              <a:t> </a:t>
            </a:r>
            <a:r>
              <a:rPr lang="en-US" altLang="ko-KR" sz="2000" dirty="0" smtClean="0"/>
              <a:t>learning </a:t>
            </a:r>
            <a:r>
              <a:rPr lang="ko-KR" altLang="en-US" sz="2000" dirty="0" smtClean="0"/>
              <a:t>의</a:t>
            </a:r>
            <a:r>
              <a:rPr lang="en-US" altLang="ko-KR" sz="2000" dirty="0" smtClean="0"/>
              <a:t> </a:t>
            </a:r>
            <a:r>
              <a:rPr lang="ko-KR" altLang="en-US" sz="2000" dirty="0" smtClean="0"/>
              <a:t>경우 어떻게 신뢰성을 정의하고 평가할 것인가</a:t>
            </a:r>
            <a:r>
              <a:rPr lang="en-US" altLang="ko-KR" sz="2000" dirty="0" smtClean="0"/>
              <a:t>?</a:t>
            </a:r>
          </a:p>
          <a:p>
            <a:r>
              <a:rPr lang="ko-KR" altLang="en-US" sz="2000" dirty="0" smtClean="0"/>
              <a:t>신뢰성의 정의가 과거처럼 기능의 정지나 성능의 열화로 정의되는 고장 </a:t>
            </a:r>
            <a:r>
              <a:rPr lang="en-US" altLang="ko-KR" sz="2000" dirty="0" smtClean="0"/>
              <a:t>(failure) </a:t>
            </a:r>
            <a:r>
              <a:rPr lang="ko-KR" altLang="en-US" sz="2000" dirty="0" smtClean="0"/>
              <a:t>에 기반하기 보다는 </a:t>
            </a:r>
            <a:r>
              <a:rPr lang="en-US" altLang="ko-KR" sz="2000" dirty="0" smtClean="0"/>
              <a:t>proper or accurate functioning </a:t>
            </a:r>
            <a:r>
              <a:rPr lang="ko-KR" altLang="en-US" sz="2000" dirty="0" smtClean="0"/>
              <a:t>확률로 정의되어야 할 것으로 판단된다</a:t>
            </a:r>
            <a:r>
              <a:rPr lang="en-US" altLang="ko-KR" sz="2000" dirty="0" smtClean="0"/>
              <a:t>.</a:t>
            </a:r>
          </a:p>
          <a:p>
            <a:r>
              <a:rPr lang="ko-KR" altLang="en-US" sz="2000" dirty="0" smtClean="0"/>
              <a:t>신뢰도의 </a:t>
            </a:r>
            <a:r>
              <a:rPr lang="en-US" altLang="ko-KR" sz="2000" dirty="0" smtClean="0"/>
              <a:t>benchmark </a:t>
            </a:r>
            <a:r>
              <a:rPr lang="ko-KR" altLang="en-US" sz="2000" dirty="0" smtClean="0"/>
              <a:t>는 얼마로 하여야 하는가</a:t>
            </a:r>
            <a:r>
              <a:rPr lang="en-US" altLang="ko-KR" sz="2000" dirty="0" smtClean="0"/>
              <a:t>? 9-nines</a:t>
            </a:r>
            <a:r>
              <a:rPr lang="ko-KR" altLang="en-US" sz="2000" dirty="0" smtClean="0"/>
              <a:t> 는 유지될 수 있는가</a:t>
            </a:r>
            <a:r>
              <a:rPr lang="en-US" altLang="ko-KR" sz="2000" dirty="0" smtClean="0"/>
              <a:t>? – data packet </a:t>
            </a:r>
            <a:r>
              <a:rPr lang="ko-KR" altLang="en-US" sz="2000" dirty="0" smtClean="0"/>
              <a:t>의 수 고려</a:t>
            </a:r>
            <a:endParaRPr lang="en-US" altLang="ko-KR" sz="2000" dirty="0" smtClean="0"/>
          </a:p>
          <a:p>
            <a:r>
              <a:rPr lang="en-US" altLang="ko-KR" sz="2000" dirty="0" smtClean="0"/>
              <a:t>Malfunction</a:t>
            </a:r>
            <a:r>
              <a:rPr lang="ko-KR" altLang="en-US" sz="2000" dirty="0" smtClean="0"/>
              <a:t> 의</a:t>
            </a:r>
            <a:r>
              <a:rPr lang="en-US" altLang="ko-KR" sz="2000" dirty="0" smtClean="0"/>
              <a:t> </a:t>
            </a:r>
            <a:r>
              <a:rPr lang="ko-KR" altLang="en-US" sz="2000" dirty="0" smtClean="0"/>
              <a:t>원인</a:t>
            </a:r>
            <a:endParaRPr lang="en-US" altLang="ko-KR" sz="2000" dirty="0" smtClean="0"/>
          </a:p>
          <a:p>
            <a:pPr marL="0" indent="0">
              <a:buNone/>
            </a:pPr>
            <a:r>
              <a:rPr lang="en-US" altLang="ko-KR" sz="2000" dirty="0" smtClean="0"/>
              <a:t>     - direct</a:t>
            </a:r>
            <a:r>
              <a:rPr lang="ko-KR" altLang="en-US" sz="2000" dirty="0" smtClean="0"/>
              <a:t> </a:t>
            </a:r>
            <a:r>
              <a:rPr lang="en-US" altLang="ko-KR" sz="2000" dirty="0" smtClean="0"/>
              <a:t>attack (</a:t>
            </a:r>
            <a:r>
              <a:rPr lang="ko-KR" altLang="en-US" sz="2000" dirty="0" err="1" smtClean="0"/>
              <a:t>드론을</a:t>
            </a:r>
            <a:r>
              <a:rPr lang="en-US" altLang="ko-KR" sz="2000" dirty="0" smtClean="0"/>
              <a:t> </a:t>
            </a:r>
            <a:r>
              <a:rPr lang="ko-KR" altLang="en-US" sz="2000" dirty="0" smtClean="0"/>
              <a:t>전자총으로 공격</a:t>
            </a:r>
            <a:r>
              <a:rPr lang="en-US" altLang="ko-KR" sz="2000" dirty="0" smtClean="0"/>
              <a:t>), cyber attack, EMI </a:t>
            </a:r>
            <a:r>
              <a:rPr lang="ko-KR" altLang="en-US" sz="2000" dirty="0" smtClean="0"/>
              <a:t>등</a:t>
            </a:r>
            <a:endParaRPr lang="en-US" altLang="ko-KR" sz="2000" dirty="0" smtClean="0"/>
          </a:p>
          <a:p>
            <a:r>
              <a:rPr lang="en-US" altLang="ko-KR" sz="2000" dirty="0" smtClean="0"/>
              <a:t>3D printed item </a:t>
            </a:r>
            <a:r>
              <a:rPr lang="ko-KR" altLang="en-US" sz="2000" dirty="0" smtClean="0"/>
              <a:t>의 신뢰성은</a:t>
            </a:r>
            <a:r>
              <a:rPr lang="en-US" altLang="ko-KR" sz="2000" dirty="0" smtClean="0"/>
              <a:t>?</a:t>
            </a:r>
            <a:endParaRPr lang="en-US" altLang="ko-KR" sz="2000" dirty="0"/>
          </a:p>
          <a:p>
            <a:endParaRPr lang="en-US" altLang="ko-KR" sz="2000" dirty="0" smtClean="0"/>
          </a:p>
        </p:txBody>
      </p:sp>
    </p:spTree>
    <p:extLst>
      <p:ext uri="{BB962C8B-B14F-4D97-AF65-F5344CB8AC3E}">
        <p14:creationId xmlns:p14="http://schemas.microsoft.com/office/powerpoint/2010/main" val="3805169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시스템 신뢰성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sz="2000" dirty="0" smtClean="0"/>
              <a:t>1. </a:t>
            </a:r>
            <a:r>
              <a:rPr lang="ko-KR" altLang="en-US" sz="2000" dirty="0" smtClean="0"/>
              <a:t>목표설정의 문제</a:t>
            </a:r>
            <a:endParaRPr lang="en-US" altLang="ko-KR" sz="2000" dirty="0" smtClean="0"/>
          </a:p>
          <a:p>
            <a:pPr marL="0" indent="0">
              <a:buNone/>
            </a:pPr>
            <a:r>
              <a:rPr lang="en-US" altLang="ko-KR" sz="2000" dirty="0"/>
              <a:t> </a:t>
            </a:r>
            <a:r>
              <a:rPr lang="en-US" altLang="ko-KR" sz="2000" dirty="0" smtClean="0"/>
              <a:t>     </a:t>
            </a:r>
            <a:r>
              <a:rPr lang="ko-KR" altLang="en-US" sz="2000" dirty="0" smtClean="0"/>
              <a:t>범위</a:t>
            </a:r>
            <a:r>
              <a:rPr lang="en-US" altLang="ko-KR" sz="2000" dirty="0" smtClean="0"/>
              <a:t>: </a:t>
            </a:r>
            <a:r>
              <a:rPr lang="ko-KR" altLang="en-US" sz="2000" dirty="0" smtClean="0"/>
              <a:t>어디까지 무엇을 대상으로 할 것인가</a:t>
            </a:r>
            <a:r>
              <a:rPr lang="en-US" altLang="ko-KR" sz="2000" dirty="0" smtClean="0"/>
              <a:t>?</a:t>
            </a:r>
          </a:p>
          <a:p>
            <a:pPr marL="0" indent="0">
              <a:buNone/>
            </a:pPr>
            <a:r>
              <a:rPr lang="en-US" altLang="ko-KR" sz="2000" dirty="0"/>
              <a:t> </a:t>
            </a:r>
            <a:r>
              <a:rPr lang="en-US" altLang="ko-KR" sz="2000" dirty="0" smtClean="0"/>
              <a:t>     </a:t>
            </a:r>
            <a:r>
              <a:rPr lang="ko-KR" altLang="en-US" sz="2000" dirty="0" smtClean="0"/>
              <a:t>목표는 어떤 지표로 설정하나</a:t>
            </a:r>
            <a:r>
              <a:rPr lang="en-US" altLang="ko-KR" sz="2000" dirty="0" smtClean="0"/>
              <a:t>? – operational readiness or  </a:t>
            </a:r>
          </a:p>
          <a:p>
            <a:pPr marL="0" indent="0">
              <a:buNone/>
            </a:pPr>
            <a:r>
              <a:rPr lang="en-US" altLang="ko-KR" sz="2000" dirty="0"/>
              <a:t> </a:t>
            </a:r>
            <a:r>
              <a:rPr lang="en-US" altLang="ko-KR" sz="2000" dirty="0" smtClean="0"/>
              <a:t>                                                         availability?</a:t>
            </a:r>
          </a:p>
          <a:p>
            <a:pPr marL="0" indent="0">
              <a:buNone/>
            </a:pPr>
            <a:r>
              <a:rPr lang="en-US" altLang="ko-KR" sz="2000" dirty="0"/>
              <a:t> </a:t>
            </a:r>
            <a:r>
              <a:rPr lang="en-US" altLang="ko-KR" sz="2000" dirty="0" smtClean="0"/>
              <a:t>     maintenance </a:t>
            </a:r>
            <a:r>
              <a:rPr lang="ko-KR" altLang="en-US" sz="2000" dirty="0" smtClean="0"/>
              <a:t>를 고려하여야 하나</a:t>
            </a:r>
            <a:r>
              <a:rPr lang="en-US" altLang="ko-KR" sz="2000" dirty="0" smtClean="0"/>
              <a:t>? </a:t>
            </a:r>
          </a:p>
          <a:p>
            <a:pPr marL="0" indent="0">
              <a:buNone/>
            </a:pPr>
            <a:r>
              <a:rPr lang="ko-KR" altLang="en-US" sz="2000" dirty="0" smtClean="0"/>
              <a:t>      신뢰성을</a:t>
            </a:r>
            <a:r>
              <a:rPr lang="en-US" altLang="ko-KR" sz="2000" dirty="0" smtClean="0"/>
              <a:t> </a:t>
            </a:r>
            <a:r>
              <a:rPr lang="ko-KR" altLang="en-US" sz="2000" dirty="0" smtClean="0"/>
              <a:t>향상시킬 수 있는 전략은</a:t>
            </a:r>
            <a:r>
              <a:rPr lang="en-US" altLang="ko-KR" sz="2000" dirty="0" smtClean="0"/>
              <a:t>? Redundancy</a:t>
            </a:r>
            <a:r>
              <a:rPr lang="ko-KR" altLang="en-US" sz="2000" dirty="0" smtClean="0"/>
              <a:t> 는 가능한가</a:t>
            </a:r>
            <a:r>
              <a:rPr lang="en-US" altLang="ko-KR" sz="2000" dirty="0" smtClean="0"/>
              <a:t>?</a:t>
            </a:r>
          </a:p>
          <a:p>
            <a:pPr marL="0" indent="0">
              <a:buNone/>
            </a:pPr>
            <a:r>
              <a:rPr lang="en-US" altLang="ko-KR" sz="2000" dirty="0" smtClean="0"/>
              <a:t>2. Weak</a:t>
            </a:r>
            <a:r>
              <a:rPr lang="ko-KR" altLang="en-US" sz="2000" dirty="0" smtClean="0"/>
              <a:t> </a:t>
            </a:r>
            <a:r>
              <a:rPr lang="en-US" altLang="ko-KR" sz="2000" dirty="0" smtClean="0"/>
              <a:t>Part </a:t>
            </a:r>
            <a:r>
              <a:rPr lang="ko-KR" altLang="en-US" sz="2000" dirty="0" smtClean="0"/>
              <a:t>가 어디일 것인가</a:t>
            </a:r>
            <a:r>
              <a:rPr lang="en-US" altLang="ko-KR" sz="2000" dirty="0" smtClean="0"/>
              <a:t>? </a:t>
            </a:r>
          </a:p>
          <a:p>
            <a:pPr marL="0" indent="0">
              <a:buNone/>
            </a:pPr>
            <a:r>
              <a:rPr lang="en-US" altLang="ko-KR" sz="2000" dirty="0" smtClean="0"/>
              <a:t>    </a:t>
            </a:r>
            <a:r>
              <a:rPr lang="ko-KR" altLang="en-US" sz="2000" dirty="0"/>
              <a:t>일부 부품이나 모듈이 고장 나면 어떻게 대처하여야 하는가</a:t>
            </a:r>
            <a:r>
              <a:rPr lang="en-US" altLang="ko-KR" sz="2000" dirty="0"/>
              <a:t>? </a:t>
            </a:r>
            <a:endParaRPr lang="en-US" altLang="ko-KR" sz="2000" dirty="0" smtClean="0"/>
          </a:p>
          <a:p>
            <a:pPr marL="0" indent="0">
              <a:buNone/>
            </a:pPr>
            <a:r>
              <a:rPr lang="en-US" altLang="ko-KR" sz="2000" dirty="0" smtClean="0"/>
              <a:t>3. </a:t>
            </a:r>
            <a:r>
              <a:rPr lang="ko-KR" altLang="en-US" sz="2000" dirty="0" smtClean="0"/>
              <a:t>시스템의 신뢰성은 어떻게 평가할 것인가</a:t>
            </a:r>
            <a:r>
              <a:rPr lang="en-US" altLang="ko-KR" sz="2000" dirty="0" smtClean="0"/>
              <a:t>? </a:t>
            </a:r>
            <a:r>
              <a:rPr lang="ko-KR" altLang="en-US" sz="2000" dirty="0" smtClean="0"/>
              <a:t>어떻게 보증할 수 있는가</a:t>
            </a:r>
            <a:r>
              <a:rPr lang="en-US" altLang="ko-KR" sz="2000" dirty="0" smtClean="0"/>
              <a:t>?</a:t>
            </a:r>
          </a:p>
          <a:p>
            <a:pPr marL="0" indent="0">
              <a:buNone/>
            </a:pPr>
            <a:r>
              <a:rPr lang="en-US" altLang="ko-KR" sz="2000" dirty="0"/>
              <a:t> </a:t>
            </a:r>
            <a:r>
              <a:rPr lang="en-US" altLang="ko-KR" sz="2000" dirty="0" smtClean="0"/>
              <a:t>    HW + SW + data reliability </a:t>
            </a:r>
            <a:r>
              <a:rPr lang="en-US" altLang="ko-KR" sz="2000" dirty="0" err="1" smtClean="0"/>
              <a:t>covalidation</a:t>
            </a:r>
            <a:r>
              <a:rPr lang="en-US" altLang="ko-KR" sz="2000" dirty="0" smtClean="0"/>
              <a:t> </a:t>
            </a:r>
            <a:endParaRPr lang="ko-KR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284617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설계신뢰성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ko-KR" altLang="en-US" sz="1800" dirty="0" smtClean="0"/>
              <a:t>개개의 제품이 서로 다르다면 신뢰성 목표는 어떻게 설정하나</a:t>
            </a:r>
            <a:r>
              <a:rPr lang="en-US" altLang="ko-KR" sz="1800" dirty="0" smtClean="0"/>
              <a:t>? </a:t>
            </a:r>
            <a:r>
              <a:rPr lang="ko-KR" altLang="en-US" sz="1800" dirty="0" smtClean="0"/>
              <a:t>평가는</a:t>
            </a:r>
            <a:r>
              <a:rPr lang="en-US" altLang="ko-KR" sz="1800" dirty="0" smtClean="0"/>
              <a:t>?</a:t>
            </a:r>
          </a:p>
          <a:p>
            <a:pPr marL="457200" indent="-457200">
              <a:buAutoNum type="arabicPeriod"/>
            </a:pPr>
            <a:r>
              <a:rPr lang="en-US" altLang="ko-KR" sz="1800" dirty="0" smtClean="0"/>
              <a:t>Life</a:t>
            </a:r>
            <a:r>
              <a:rPr lang="ko-KR" altLang="en-US" sz="1800" dirty="0" smtClean="0"/>
              <a:t> </a:t>
            </a:r>
            <a:r>
              <a:rPr lang="en-US" altLang="ko-KR" sz="1800" dirty="0" smtClean="0"/>
              <a:t>cycle </a:t>
            </a:r>
            <a:r>
              <a:rPr lang="ko-KR" altLang="en-US" sz="1800" dirty="0" smtClean="0"/>
              <a:t>동안 경험하는 스트레스를 측정하여 수집할 수 있다</a:t>
            </a:r>
            <a:r>
              <a:rPr lang="en-US" altLang="ko-KR" sz="1800" dirty="0" smtClean="0"/>
              <a:t>. </a:t>
            </a:r>
            <a:r>
              <a:rPr lang="ko-KR" altLang="en-US" sz="1800" dirty="0" smtClean="0"/>
              <a:t>법적</a:t>
            </a:r>
            <a:r>
              <a:rPr lang="en-US" altLang="ko-KR" sz="1800" dirty="0" smtClean="0"/>
              <a:t>/</a:t>
            </a:r>
            <a:r>
              <a:rPr lang="ko-KR" altLang="en-US" sz="1800" dirty="0" smtClean="0"/>
              <a:t>윤리적 문제를 수반한다</a:t>
            </a:r>
            <a:r>
              <a:rPr lang="en-US" altLang="ko-KR" sz="1800" dirty="0" smtClean="0"/>
              <a:t>. </a:t>
            </a:r>
            <a:r>
              <a:rPr lang="ko-KR" altLang="en-US" sz="1800" dirty="0" smtClean="0"/>
              <a:t>이 자료를 어떻게 분석하여 활용하나</a:t>
            </a:r>
            <a:r>
              <a:rPr lang="en-US" altLang="ko-KR" sz="1800" dirty="0" smtClean="0"/>
              <a:t>?</a:t>
            </a:r>
          </a:p>
          <a:p>
            <a:pPr marL="457200" indent="-457200">
              <a:buAutoNum type="arabicPeriod"/>
            </a:pPr>
            <a:r>
              <a:rPr lang="ko-KR" altLang="en-US" sz="1800" dirty="0" smtClean="0"/>
              <a:t>어떤 제품에 대하여 </a:t>
            </a:r>
            <a:r>
              <a:rPr lang="en-US" altLang="ko-KR" sz="1800" dirty="0" smtClean="0"/>
              <a:t>PHM service </a:t>
            </a:r>
            <a:r>
              <a:rPr lang="ko-KR" altLang="en-US" sz="1800" dirty="0" smtClean="0"/>
              <a:t>를 할 것인가</a:t>
            </a:r>
            <a:r>
              <a:rPr lang="en-US" altLang="ko-KR" sz="1800" dirty="0" smtClean="0"/>
              <a:t>? </a:t>
            </a:r>
            <a:r>
              <a:rPr lang="ko-KR" altLang="en-US" sz="1800" dirty="0" smtClean="0"/>
              <a:t>모든 고장에 대하여 서비스할 것인가</a:t>
            </a:r>
            <a:r>
              <a:rPr lang="en-US" altLang="ko-KR" sz="1800" dirty="0" smtClean="0"/>
              <a:t>?</a:t>
            </a:r>
          </a:p>
          <a:p>
            <a:pPr marL="457200" indent="-457200">
              <a:buAutoNum type="arabicPeriod"/>
            </a:pPr>
            <a:r>
              <a:rPr lang="en-US" altLang="ko-KR" sz="1800" dirty="0" smtClean="0"/>
              <a:t>AI </a:t>
            </a:r>
            <a:r>
              <a:rPr lang="ko-KR" altLang="en-US" sz="1800" dirty="0" smtClean="0"/>
              <a:t>기반의 신뢰성 설계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설계검토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신뢰성 예측 및 평가 </a:t>
            </a:r>
            <a:r>
              <a:rPr lang="en-US" altLang="ko-KR" sz="1800" dirty="0" smtClean="0"/>
              <a:t>(FMEA &amp; FTA </a:t>
            </a:r>
            <a:r>
              <a:rPr lang="ko-KR" altLang="en-US" sz="1800" dirty="0" smtClean="0"/>
              <a:t>등</a:t>
            </a:r>
            <a:r>
              <a:rPr lang="en-US" altLang="ko-KR" sz="1800" dirty="0" smtClean="0"/>
              <a:t>), CAE, </a:t>
            </a:r>
            <a:r>
              <a:rPr lang="ko-KR" altLang="en-US" sz="1800" dirty="0" smtClean="0"/>
              <a:t>시험 설계 및 실시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고장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해석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신뢰성 분석은 가능한가</a:t>
            </a:r>
            <a:r>
              <a:rPr lang="en-US" altLang="ko-KR" sz="1800" dirty="0" smtClean="0"/>
              <a:t>? </a:t>
            </a:r>
            <a:r>
              <a:rPr lang="ko-KR" altLang="en-US" sz="1800" dirty="0" smtClean="0"/>
              <a:t>대책수립은</a:t>
            </a:r>
            <a:r>
              <a:rPr lang="en-US" altLang="ko-KR" sz="1800" dirty="0" smtClean="0"/>
              <a:t>? </a:t>
            </a:r>
          </a:p>
          <a:p>
            <a:pPr marL="0" indent="0">
              <a:buNone/>
            </a:pPr>
            <a:r>
              <a:rPr lang="en-US" altLang="ko-KR" sz="1800" dirty="0"/>
              <a:t> </a:t>
            </a:r>
            <a:r>
              <a:rPr lang="en-US" altLang="ko-KR" sz="1800" dirty="0" smtClean="0"/>
              <a:t>     cf. IBM Watson for cancer treatment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ko-KR" altLang="en-US" sz="1800" dirty="0" smtClean="0"/>
              <a:t>신뢰성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데이터 분석은 자동화가 가능한가</a:t>
            </a:r>
            <a:r>
              <a:rPr lang="en-US" altLang="ko-KR" sz="1800" dirty="0" smtClean="0"/>
              <a:t>?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US" altLang="ko-KR" sz="1800" dirty="0" smtClean="0"/>
              <a:t>On-line diagnostic of objects </a:t>
            </a:r>
            <a:r>
              <a:rPr lang="ko-KR" altLang="en-US" sz="1800" dirty="0" smtClean="0"/>
              <a:t>이 가능한가</a:t>
            </a:r>
            <a:r>
              <a:rPr lang="en-US" altLang="ko-KR" sz="1800" dirty="0" smtClean="0"/>
              <a:t>? Self</a:t>
            </a:r>
            <a:r>
              <a:rPr lang="ko-KR" altLang="en-US" sz="1800" dirty="0" smtClean="0"/>
              <a:t> </a:t>
            </a:r>
            <a:r>
              <a:rPr lang="en-US" altLang="ko-KR" sz="1800" dirty="0" smtClean="0"/>
              <a:t>declare? Cost?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US" altLang="ko-KR" sz="1800" dirty="0" smtClean="0"/>
              <a:t>Sensor, robot, cyber-robot (agent) </a:t>
            </a:r>
            <a:r>
              <a:rPr lang="ko-KR" altLang="en-US" sz="1800" dirty="0" smtClean="0"/>
              <a:t>의 신뢰성 문제는 어떤 것이 있는가</a:t>
            </a:r>
            <a:r>
              <a:rPr lang="en-US" altLang="ko-KR" sz="1800" dirty="0" smtClean="0"/>
              <a:t>?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ko-KR" altLang="en-US" sz="1800" dirty="0" smtClean="0"/>
              <a:t>부품이 계속 작아지고 복잡해진다</a:t>
            </a:r>
            <a:r>
              <a:rPr lang="en-US" altLang="ko-KR" sz="1800" dirty="0" smtClean="0"/>
              <a:t>. </a:t>
            </a:r>
            <a:r>
              <a:rPr lang="ko-KR" altLang="en-US" sz="1800" dirty="0" smtClean="0"/>
              <a:t>기존 신뢰성 시험이 적용 가능한가</a:t>
            </a:r>
            <a:r>
              <a:rPr lang="en-US" altLang="ko-KR" sz="1800" dirty="0" smtClean="0"/>
              <a:t>?</a:t>
            </a:r>
          </a:p>
          <a:p>
            <a:pPr marL="457200" indent="-457200">
              <a:buFont typeface="+mj-lt"/>
              <a:buAutoNum type="arabicPeriod" startAt="5"/>
            </a:pPr>
            <a:endParaRPr lang="en-US" altLang="ko-KR" sz="1800" dirty="0" smtClean="0"/>
          </a:p>
          <a:p>
            <a:pPr marL="457200" indent="-457200">
              <a:buAutoNum type="arabicPeriod" startAt="5"/>
            </a:pPr>
            <a:endParaRPr lang="ko-KR" altLang="en-US" sz="1800" dirty="0"/>
          </a:p>
        </p:txBody>
      </p:sp>
    </p:spTree>
    <p:extLst>
      <p:ext uri="{BB962C8B-B14F-4D97-AF65-F5344CB8AC3E}">
        <p14:creationId xmlns:p14="http://schemas.microsoft.com/office/powerpoint/2010/main" val="7901705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제조 신뢰성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ko-KR" altLang="en-US" sz="2000" dirty="0" smtClean="0"/>
              <a:t>기계에 의한 제조로 정확도</a:t>
            </a:r>
            <a:r>
              <a:rPr lang="en-US" altLang="ko-KR" sz="2000" dirty="0" smtClean="0"/>
              <a:t>/</a:t>
            </a:r>
            <a:r>
              <a:rPr lang="ko-KR" altLang="en-US" sz="2000" dirty="0" smtClean="0"/>
              <a:t>정밀도 향상 가능 </a:t>
            </a:r>
            <a:r>
              <a:rPr lang="en-US" altLang="ko-KR" sz="2000" dirty="0" smtClean="0"/>
              <a:t>– </a:t>
            </a:r>
            <a:r>
              <a:rPr lang="ko-KR" altLang="en-US" sz="2000" dirty="0" smtClean="0"/>
              <a:t>제조 불량 문제는 줄어들지만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새로운 문제 발생가능 </a:t>
            </a:r>
            <a:endParaRPr lang="en-US" altLang="ko-KR" sz="2000" dirty="0"/>
          </a:p>
          <a:p>
            <a:pPr marL="457200" indent="-457200">
              <a:buAutoNum type="arabicPeriod"/>
            </a:pPr>
            <a:r>
              <a:rPr lang="ko-KR" altLang="en-US" sz="2000" dirty="0" smtClean="0"/>
              <a:t>정보 및 데이터가 정확하게 전달될 수 있는가</a:t>
            </a:r>
            <a:r>
              <a:rPr lang="en-US" altLang="ko-KR" sz="2000" dirty="0" smtClean="0"/>
              <a:t>? Sync</a:t>
            </a:r>
            <a:r>
              <a:rPr lang="ko-KR" altLang="en-US" sz="2000" dirty="0" smtClean="0"/>
              <a:t> 는 맞을까</a:t>
            </a:r>
            <a:r>
              <a:rPr lang="en-US" altLang="ko-KR" sz="2000" dirty="0" smtClean="0"/>
              <a:t>? </a:t>
            </a:r>
            <a:r>
              <a:rPr lang="ko-KR" altLang="en-US" sz="2000" dirty="0" smtClean="0"/>
              <a:t>데이터가 바뀌는 경우는 없는가</a:t>
            </a:r>
            <a:r>
              <a:rPr lang="en-US" altLang="ko-KR" sz="2000" dirty="0" smtClean="0"/>
              <a:t>?</a:t>
            </a:r>
          </a:p>
          <a:p>
            <a:pPr marL="457200" indent="-457200">
              <a:buAutoNum type="arabicPeriod"/>
            </a:pPr>
            <a:r>
              <a:rPr lang="ko-KR" altLang="en-US" sz="2000" dirty="0" smtClean="0"/>
              <a:t>기계나 </a:t>
            </a:r>
            <a:r>
              <a:rPr lang="en-US" altLang="ko-KR" sz="2000" dirty="0" smtClean="0"/>
              <a:t>robot </a:t>
            </a:r>
            <a:r>
              <a:rPr lang="ko-KR" altLang="en-US" sz="2000" dirty="0" smtClean="0"/>
              <a:t>이 돌발 상황에 대처할 수 있는가</a:t>
            </a:r>
            <a:r>
              <a:rPr lang="en-US" altLang="ko-KR" sz="2000" dirty="0" smtClean="0"/>
              <a:t>? </a:t>
            </a:r>
            <a:r>
              <a:rPr lang="ko-KR" altLang="en-US" sz="2000" dirty="0" smtClean="0"/>
              <a:t>모든 상황이 예측되어 프로그램 될 것인가</a:t>
            </a:r>
            <a:r>
              <a:rPr lang="en-US" altLang="ko-KR" sz="2000" dirty="0" smtClean="0"/>
              <a:t>? </a:t>
            </a:r>
            <a:r>
              <a:rPr lang="ko-KR" altLang="en-US" sz="2000" dirty="0" smtClean="0"/>
              <a:t>기계가 학습하여 대처한다면 문제가 발생하지 않을 것인가</a:t>
            </a:r>
            <a:r>
              <a:rPr lang="en-US" altLang="ko-KR" sz="2000" dirty="0" smtClean="0"/>
              <a:t>?</a:t>
            </a:r>
          </a:p>
          <a:p>
            <a:pPr marL="457200" indent="-457200">
              <a:buAutoNum type="arabicPeriod"/>
            </a:pPr>
            <a:r>
              <a:rPr lang="en-US" altLang="ko-KR" sz="2000" dirty="0" smtClean="0"/>
              <a:t>FRACAS with heavy data traffic</a:t>
            </a:r>
            <a:r>
              <a:rPr lang="ko-KR" altLang="en-US" sz="2000" dirty="0" smtClean="0"/>
              <a:t> </a:t>
            </a:r>
            <a:endParaRPr lang="en-US" altLang="ko-KR" sz="2000" dirty="0" smtClean="0"/>
          </a:p>
          <a:p>
            <a:pPr marL="457200" indent="-457200">
              <a:buAutoNum type="arabicPeriod"/>
            </a:pPr>
            <a:endParaRPr lang="ko-KR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3072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WordArt 5"/>
          <p:cNvSpPr>
            <a:spLocks noChangeArrowheads="1" noChangeShapeType="1" noTextEdit="1"/>
          </p:cNvSpPr>
          <p:nvPr/>
        </p:nvSpPr>
        <p:spPr bwMode="gray">
          <a:xfrm>
            <a:off x="2060575" y="3054350"/>
            <a:ext cx="5045075" cy="63341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en-US" altLang="ko-KR" sz="3600" b="1" kern="1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0" scaled="1"/>
                </a:gradFill>
                <a:effectLst>
                  <a:outerShdw dist="89803" dir="2700000" algn="ctr" rotWithShape="0">
                    <a:schemeClr val="tx2">
                      <a:alpha val="50000"/>
                    </a:schemeClr>
                  </a:outerShdw>
                </a:effectLst>
                <a:latin typeface="Arial"/>
                <a:cs typeface="Arial"/>
              </a:rPr>
              <a:t>Thank You !</a:t>
            </a:r>
            <a:endParaRPr lang="ko-KR" altLang="en-US" sz="3600" b="1" kern="10">
              <a:ln w="28575">
                <a:solidFill>
                  <a:schemeClr val="bg1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0" scaled="1"/>
              </a:gradFill>
              <a:effectLst>
                <a:outerShdw dist="89803" dir="2700000" algn="ctr" rotWithShape="0">
                  <a:schemeClr val="tx2">
                    <a:alpha val="50000"/>
                  </a:scheme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56323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ko-KR" smtClean="0">
                <a:ea typeface="굴림" pitchFamily="50" charset="-127"/>
              </a:rPr>
              <a:t>www.ajou.ac.kr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4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7" grpId="0" animBg="1"/>
    </p:bldLst>
  </p:timing>
</p:sld>
</file>

<file path=ppt/theme/theme1.xml><?xml version="1.0" encoding="utf-8"?>
<a:theme xmlns:a="http://schemas.openxmlformats.org/drawingml/2006/main" name="발표201704">
  <a:themeElements>
    <a:clrScheme name="sample 3">
      <a:dk1>
        <a:srgbClr val="1D528D"/>
      </a:dk1>
      <a:lt1>
        <a:srgbClr val="FFFFFF"/>
      </a:lt1>
      <a:dk2>
        <a:srgbClr val="000000"/>
      </a:dk2>
      <a:lt2>
        <a:srgbClr val="DDDDDD"/>
      </a:lt2>
      <a:accent1>
        <a:srgbClr val="25B1B1"/>
      </a:accent1>
      <a:accent2>
        <a:srgbClr val="5BACE9"/>
      </a:accent2>
      <a:accent3>
        <a:srgbClr val="FFFFFF"/>
      </a:accent3>
      <a:accent4>
        <a:srgbClr val="174578"/>
      </a:accent4>
      <a:accent5>
        <a:srgbClr val="ACD5D5"/>
      </a:accent5>
      <a:accent6>
        <a:srgbClr val="529BD3"/>
      </a:accent6>
      <a:hlink>
        <a:srgbClr val="6E71F0"/>
      </a:hlink>
      <a:folHlink>
        <a:srgbClr val="969696"/>
      </a:folHlink>
    </a:clrScheme>
    <a:fontScheme name="sample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ample 1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4EA693"/>
        </a:accent1>
        <a:accent2>
          <a:srgbClr val="ABA755"/>
        </a:accent2>
        <a:accent3>
          <a:srgbClr val="FFFFFF"/>
        </a:accent3>
        <a:accent4>
          <a:srgbClr val="174578"/>
        </a:accent4>
        <a:accent5>
          <a:srgbClr val="B2D0C8"/>
        </a:accent5>
        <a:accent6>
          <a:srgbClr val="9B974C"/>
        </a:accent6>
        <a:hlink>
          <a:srgbClr val="3981B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124B98"/>
        </a:dk1>
        <a:lt1>
          <a:srgbClr val="FFFFFF"/>
        </a:lt1>
        <a:dk2>
          <a:srgbClr val="000000"/>
        </a:dk2>
        <a:lt2>
          <a:srgbClr val="DDDDDD"/>
        </a:lt2>
        <a:accent1>
          <a:srgbClr val="4976D1"/>
        </a:accent1>
        <a:accent2>
          <a:srgbClr val="4CB494"/>
        </a:accent2>
        <a:accent3>
          <a:srgbClr val="FFFFFF"/>
        </a:accent3>
        <a:accent4>
          <a:srgbClr val="0E3F81"/>
        </a:accent4>
        <a:accent5>
          <a:srgbClr val="B1BDE5"/>
        </a:accent5>
        <a:accent6>
          <a:srgbClr val="44A386"/>
        </a:accent6>
        <a:hlink>
          <a:srgbClr val="0099CC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D528D"/>
        </a:dk1>
        <a:lt1>
          <a:srgbClr val="FFFFFF"/>
        </a:lt1>
        <a:dk2>
          <a:srgbClr val="000000"/>
        </a:dk2>
        <a:lt2>
          <a:srgbClr val="DDDDDD"/>
        </a:lt2>
        <a:accent1>
          <a:srgbClr val="25B1B1"/>
        </a:accent1>
        <a:accent2>
          <a:srgbClr val="5BACE9"/>
        </a:accent2>
        <a:accent3>
          <a:srgbClr val="FFFFFF"/>
        </a:accent3>
        <a:accent4>
          <a:srgbClr val="174578"/>
        </a:accent4>
        <a:accent5>
          <a:srgbClr val="ACD5D5"/>
        </a:accent5>
        <a:accent6>
          <a:srgbClr val="529BD3"/>
        </a:accent6>
        <a:hlink>
          <a:srgbClr val="6E71F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발표201704</Template>
  <TotalTime>3865</TotalTime>
  <Words>688</Words>
  <Application>Microsoft Office PowerPoint</Application>
  <PresentationFormat>화면 슬라이드 쇼(4:3)</PresentationFormat>
  <Paragraphs>55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5" baseType="lpstr">
      <vt:lpstr>굴림</vt:lpstr>
      <vt:lpstr>맑은 고딕</vt:lpstr>
      <vt:lpstr>Arial</vt:lpstr>
      <vt:lpstr>Verdana</vt:lpstr>
      <vt:lpstr>Wingdings</vt:lpstr>
      <vt:lpstr>발표201704</vt:lpstr>
      <vt:lpstr>4차 산업혁명과 신뢰성</vt:lpstr>
      <vt:lpstr>Contents</vt:lpstr>
      <vt:lpstr>신뢰성은?</vt:lpstr>
      <vt:lpstr>4차 산업혁명시대의 신뢰성</vt:lpstr>
      <vt:lpstr>4차 산업혁명시대의 신뢰성</vt:lpstr>
      <vt:lpstr>시스템 신뢰성</vt:lpstr>
      <vt:lpstr>설계신뢰성</vt:lpstr>
      <vt:lpstr>제조 신뢰성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4차 산업혁명과 품질</dc:title>
  <dc:creator>jsjang</dc:creator>
  <cp:lastModifiedBy>Hyein</cp:lastModifiedBy>
  <cp:revision>119</cp:revision>
  <dcterms:created xsi:type="dcterms:W3CDTF">2017-03-26T09:35:43Z</dcterms:created>
  <dcterms:modified xsi:type="dcterms:W3CDTF">2017-04-18T02:08:08Z</dcterms:modified>
</cp:coreProperties>
</file>