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71" r:id="rId3"/>
    <p:sldId id="270" r:id="rId4"/>
    <p:sldId id="259" r:id="rId5"/>
    <p:sldId id="268" r:id="rId6"/>
    <p:sldId id="263" r:id="rId7"/>
    <p:sldId id="262" r:id="rId8"/>
    <p:sldId id="274" r:id="rId9"/>
    <p:sldId id="260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4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0C84"/>
    <a:srgbClr val="BA1377"/>
    <a:srgbClr val="C41963"/>
    <a:srgbClr val="692950"/>
    <a:srgbClr val="D10F46"/>
    <a:srgbClr val="8F1F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07" autoAdjust="0"/>
    <p:restoredTop sz="94632" autoAdjust="0"/>
  </p:normalViewPr>
  <p:slideViewPr>
    <p:cSldViewPr snapToGrid="0">
      <p:cViewPr varScale="1">
        <p:scale>
          <a:sx n="90" d="100"/>
          <a:sy n="90" d="100"/>
        </p:scale>
        <p:origin x="114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12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E7BF5-58F7-490F-998E-031EBC1BD552}" type="datetimeFigureOut">
              <a:rPr lang="ko-KR" altLang="en-US" smtClean="0"/>
              <a:t>2020-08-21 Friday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1447-4C5B-45C7-913E-393C0B805F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23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1447-4C5B-45C7-913E-393C0B805F4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828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216645"/>
            <a:ext cx="11247663" cy="420381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416629" y="1278219"/>
            <a:ext cx="777240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lnSpc>
                <a:spcPct val="120000"/>
              </a:lnSpc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873829" y="3757894"/>
            <a:ext cx="6858000" cy="165576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10" name="자유형 9"/>
          <p:cNvSpPr/>
          <p:nvPr userDrawn="1"/>
        </p:nvSpPr>
        <p:spPr>
          <a:xfrm>
            <a:off x="10961913" y="4572281"/>
            <a:ext cx="746125" cy="942975"/>
          </a:xfrm>
          <a:custGeom>
            <a:avLst/>
            <a:gdLst>
              <a:gd name="connsiteX0" fmla="*/ 539750 w 542925"/>
              <a:gd name="connsiteY0" fmla="*/ 0 h 714375"/>
              <a:gd name="connsiteX1" fmla="*/ 0 w 542925"/>
              <a:gd name="connsiteY1" fmla="*/ 711200 h 714375"/>
              <a:gd name="connsiteX2" fmla="*/ 542925 w 542925"/>
              <a:gd name="connsiteY2" fmla="*/ 714375 h 714375"/>
              <a:gd name="connsiteX3" fmla="*/ 539750 w 542925"/>
              <a:gd name="connsiteY3" fmla="*/ 0 h 71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714375">
                <a:moveTo>
                  <a:pt x="539750" y="0"/>
                </a:moveTo>
                <a:lnTo>
                  <a:pt x="0" y="711200"/>
                </a:lnTo>
                <a:lnTo>
                  <a:pt x="542925" y="714375"/>
                </a:lnTo>
                <a:cubicBezTo>
                  <a:pt x="541867" y="476250"/>
                  <a:pt x="540808" y="238125"/>
                  <a:pt x="5397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자유형 10"/>
          <p:cNvSpPr/>
          <p:nvPr userDrawn="1"/>
        </p:nvSpPr>
        <p:spPr>
          <a:xfrm>
            <a:off x="10830830" y="4588611"/>
            <a:ext cx="844550" cy="831848"/>
          </a:xfrm>
          <a:custGeom>
            <a:avLst/>
            <a:gdLst>
              <a:gd name="connsiteX0" fmla="*/ 171450 w 723900"/>
              <a:gd name="connsiteY0" fmla="*/ 742950 h 742950"/>
              <a:gd name="connsiteX1" fmla="*/ 0 w 723900"/>
              <a:gd name="connsiteY1" fmla="*/ 333375 h 742950"/>
              <a:gd name="connsiteX2" fmla="*/ 723900 w 723900"/>
              <a:gd name="connsiteY2" fmla="*/ 0 h 742950"/>
              <a:gd name="connsiteX3" fmla="*/ 171450 w 723900"/>
              <a:gd name="connsiteY3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900" h="742950">
                <a:moveTo>
                  <a:pt x="171450" y="742950"/>
                </a:moveTo>
                <a:lnTo>
                  <a:pt x="0" y="333375"/>
                </a:lnTo>
                <a:lnTo>
                  <a:pt x="723900" y="0"/>
                </a:lnTo>
                <a:lnTo>
                  <a:pt x="171450" y="7429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78503" y="327124"/>
            <a:ext cx="2145125" cy="67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5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790" b="11609"/>
          <a:stretch/>
        </p:blipFill>
        <p:spPr>
          <a:xfrm>
            <a:off x="0" y="0"/>
            <a:ext cx="12192000" cy="234741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89000" y="2625725"/>
            <a:ext cx="105156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effectLst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12"/>
          <p:cNvSpPr>
            <a:spLocks noGrp="1"/>
          </p:cNvSpPr>
          <p:nvPr>
            <p:ph type="sldNum" sz="quarter" idx="12"/>
          </p:nvPr>
        </p:nvSpPr>
        <p:spPr>
          <a:xfrm>
            <a:off x="10093045" y="6579966"/>
            <a:ext cx="2057400" cy="274732"/>
          </a:xfrm>
          <a:prstGeom prst="rect">
            <a:avLst/>
          </a:prstGeom>
        </p:spPr>
        <p:txBody>
          <a:bodyPr/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2B11DB73-5FC6-444C-B5FC-39008492233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2533" y="5999130"/>
            <a:ext cx="1568367" cy="49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6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26074"/>
            <a:ext cx="12192000" cy="976367"/>
          </a:xfrm>
          <a:prstGeom prst="rect">
            <a:avLst/>
          </a:prstGeom>
          <a:gradFill>
            <a:gsLst>
              <a:gs pos="100000">
                <a:srgbClr val="C41963">
                  <a:alpha val="75000"/>
                </a:srgbClr>
              </a:gs>
              <a:gs pos="0">
                <a:srgbClr val="8F1F6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8610600" y="0"/>
            <a:ext cx="3581400" cy="1094015"/>
          </a:xfrm>
          <a:custGeom>
            <a:avLst/>
            <a:gdLst>
              <a:gd name="connsiteX0" fmla="*/ 0 w 2394857"/>
              <a:gd name="connsiteY0" fmla="*/ 0 h 1315130"/>
              <a:gd name="connsiteX1" fmla="*/ 2394857 w 2394857"/>
              <a:gd name="connsiteY1" fmla="*/ 0 h 1315130"/>
              <a:gd name="connsiteX2" fmla="*/ 2394857 w 2394857"/>
              <a:gd name="connsiteY2" fmla="*/ 1315130 h 1315130"/>
              <a:gd name="connsiteX3" fmla="*/ 0 w 2394857"/>
              <a:gd name="connsiteY3" fmla="*/ 1315130 h 1315130"/>
              <a:gd name="connsiteX4" fmla="*/ 0 w 2394857"/>
              <a:gd name="connsiteY4" fmla="*/ 0 h 1315130"/>
              <a:gd name="connsiteX0" fmla="*/ 734786 w 3129643"/>
              <a:gd name="connsiteY0" fmla="*/ 0 h 1331459"/>
              <a:gd name="connsiteX1" fmla="*/ 3129643 w 3129643"/>
              <a:gd name="connsiteY1" fmla="*/ 0 h 1331459"/>
              <a:gd name="connsiteX2" fmla="*/ 3129643 w 3129643"/>
              <a:gd name="connsiteY2" fmla="*/ 1315130 h 1331459"/>
              <a:gd name="connsiteX3" fmla="*/ 0 w 3129643"/>
              <a:gd name="connsiteY3" fmla="*/ 1331459 h 1331459"/>
              <a:gd name="connsiteX4" fmla="*/ 734786 w 3129643"/>
              <a:gd name="connsiteY4" fmla="*/ 0 h 1331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9643" h="1331459">
                <a:moveTo>
                  <a:pt x="734786" y="0"/>
                </a:moveTo>
                <a:lnTo>
                  <a:pt x="3129643" y="0"/>
                </a:lnTo>
                <a:lnTo>
                  <a:pt x="3129643" y="1315130"/>
                </a:lnTo>
                <a:lnTo>
                  <a:pt x="0" y="1331459"/>
                </a:lnTo>
                <a:lnTo>
                  <a:pt x="7347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1203" y="208883"/>
            <a:ext cx="2145125" cy="67531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39515" y="277798"/>
            <a:ext cx="8471085" cy="5136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defRPr lang="en-US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40632" y="1389346"/>
            <a:ext cx="11760868" cy="51742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1800"/>
            </a:lvl1pPr>
            <a:lvl2pPr marL="540000" indent="-228600">
              <a:lnSpc>
                <a:spcPct val="110000"/>
              </a:lnSpc>
              <a:buFont typeface="Calibri" panose="020F0502020204030204" pitchFamily="34" charset="0"/>
              <a:buChar char="−"/>
              <a:defRPr sz="1800"/>
            </a:lvl2pPr>
            <a:lvl3pPr marL="828000" indent="-228600">
              <a:lnSpc>
                <a:spcPct val="110000"/>
              </a:lnSpc>
              <a:buFont typeface="Calibri" panose="020F0502020204030204" pitchFamily="34" charset="0"/>
              <a:buChar char="▫"/>
              <a:defRPr sz="1800"/>
            </a:lvl3pPr>
            <a:lvl4pPr marL="1188000">
              <a:lnSpc>
                <a:spcPct val="110000"/>
              </a:lnSpc>
              <a:defRPr sz="1800"/>
            </a:lvl4pPr>
            <a:lvl5pPr>
              <a:lnSpc>
                <a:spcPct val="110000"/>
              </a:lnSpc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14" name="슬라이드 번호 개체 틀 12"/>
          <p:cNvSpPr>
            <a:spLocks noGrp="1"/>
          </p:cNvSpPr>
          <p:nvPr>
            <p:ph type="sldNum" sz="quarter" idx="12"/>
          </p:nvPr>
        </p:nvSpPr>
        <p:spPr>
          <a:xfrm>
            <a:off x="10093045" y="6579966"/>
            <a:ext cx="2057400" cy="274732"/>
          </a:xfrm>
          <a:prstGeom prst="rect">
            <a:avLst/>
          </a:prstGeom>
        </p:spPr>
        <p:txBody>
          <a:bodyPr/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2B11DB73-5FC6-444C-B5FC-39008492233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94221"/>
            <a:ext cx="3233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P</a:t>
            </a:r>
            <a:r>
              <a:rPr lang="en-US" altLang="ko-KR" sz="1000" dirty="0" smtClean="0"/>
              <a:t>latform for </a:t>
            </a:r>
            <a:r>
              <a:rPr lang="en-US" altLang="ko-KR" sz="1000" b="1" dirty="0" smtClean="0"/>
              <a:t>A</a:t>
            </a:r>
            <a:r>
              <a:rPr lang="en-US" altLang="ko-KR" sz="1000" dirty="0" smtClean="0"/>
              <a:t>dvanced </a:t>
            </a:r>
            <a:r>
              <a:rPr lang="en-US" altLang="ko-KR" sz="1000" b="1" dirty="0" smtClean="0"/>
              <a:t>C</a:t>
            </a:r>
            <a:r>
              <a:rPr lang="en-US" altLang="ko-KR" sz="1000" dirty="0" smtClean="0"/>
              <a:t>omputer-aided </a:t>
            </a:r>
            <a:r>
              <a:rPr lang="en-US" altLang="ko-KR" sz="1000" b="1" dirty="0" smtClean="0"/>
              <a:t>E</a:t>
            </a:r>
            <a:r>
              <a:rPr lang="en-US" altLang="ko-KR" sz="1000" dirty="0" smtClean="0"/>
              <a:t>ngineering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649535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28900" y="2740025"/>
            <a:ext cx="6934200" cy="67627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rgbClr val="C419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달 2"/>
          <p:cNvSpPr/>
          <p:nvPr userDrawn="1"/>
        </p:nvSpPr>
        <p:spPr>
          <a:xfrm rot="16200000">
            <a:off x="6040525" y="78202"/>
            <a:ext cx="110952" cy="7320547"/>
          </a:xfrm>
          <a:prstGeom prst="moon">
            <a:avLst/>
          </a:prstGeom>
          <a:solidFill>
            <a:srgbClr val="C3014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4391" y="5590998"/>
            <a:ext cx="2317309" cy="72952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50045" y="4887734"/>
            <a:ext cx="2301655" cy="65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53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517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49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hotensia34@p4ace.com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-pac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1-pace.com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76288" y="2209875"/>
            <a:ext cx="7772400" cy="2387600"/>
          </a:xfrm>
        </p:spPr>
        <p:txBody>
          <a:bodyPr>
            <a:normAutofit/>
          </a:bodyPr>
          <a:lstStyle/>
          <a:p>
            <a:r>
              <a:rPr lang="ko-KR" altLang="en-US" sz="4400" dirty="0" smtClean="0"/>
              <a:t>페이스</a:t>
            </a:r>
            <a:r>
              <a:rPr lang="en-US" altLang="ko-KR" sz="4400" dirty="0" smtClean="0"/>
              <a:t/>
            </a:r>
            <a:br>
              <a:rPr lang="en-US" altLang="ko-KR" sz="4400" dirty="0" smtClean="0"/>
            </a:br>
            <a:r>
              <a:rPr lang="ko-KR" altLang="en-US" sz="4400" b="0" dirty="0" smtClean="0">
                <a:effectLst/>
              </a:rPr>
              <a:t>신규 채용</a:t>
            </a:r>
            <a:endParaRPr lang="ko-KR" altLang="en-US" sz="4400" b="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144" y="5638800"/>
            <a:ext cx="11418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/>
              <a:t>P</a:t>
            </a:r>
            <a:r>
              <a:rPr lang="en-US" altLang="ko-KR" sz="3200" dirty="0" smtClean="0"/>
              <a:t>latform </a:t>
            </a:r>
            <a:r>
              <a:rPr lang="en-US" altLang="ko-KR" sz="3200" dirty="0"/>
              <a:t>for </a:t>
            </a:r>
            <a:r>
              <a:rPr lang="en-US" altLang="ko-KR" sz="3200" b="1" dirty="0"/>
              <a:t>A</a:t>
            </a:r>
            <a:r>
              <a:rPr lang="en-US" altLang="ko-KR" sz="3200" dirty="0"/>
              <a:t>dvanced </a:t>
            </a:r>
            <a:r>
              <a:rPr lang="en-US" altLang="ko-KR" sz="3200" b="1" dirty="0"/>
              <a:t>C</a:t>
            </a:r>
            <a:r>
              <a:rPr lang="en-US" altLang="ko-KR" sz="3200" dirty="0"/>
              <a:t>omputer-aided </a:t>
            </a:r>
            <a:r>
              <a:rPr lang="en-US" altLang="ko-KR" sz="3200" b="1" dirty="0" smtClean="0"/>
              <a:t>E</a:t>
            </a:r>
            <a:r>
              <a:rPr lang="en-US" altLang="ko-KR" sz="3200" dirty="0" smtClean="0"/>
              <a:t>ngineering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007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5670" y="321103"/>
            <a:ext cx="8037297" cy="424953"/>
          </a:xfrm>
        </p:spPr>
        <p:txBody>
          <a:bodyPr/>
          <a:lstStyle/>
          <a:p>
            <a:r>
              <a:rPr lang="ko-KR" altLang="en-US" dirty="0" smtClean="0"/>
              <a:t>모집 공고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60939" y="1112814"/>
            <a:ext cx="714712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모집 분야</a:t>
            </a:r>
            <a:endParaRPr lang="en-US" altLang="ko-KR" sz="1600" b="1" dirty="0" smtClean="0"/>
          </a:p>
          <a:p>
            <a:pPr marL="444500" lvl="1" indent="-268288">
              <a:buFont typeface="+mj-ea"/>
              <a:buAutoNum type="circleNumDbPlain"/>
            </a:pPr>
            <a:r>
              <a:rPr lang="ko-KR" altLang="en-US" sz="1400" dirty="0" smtClean="0"/>
              <a:t>전산유체역학</a:t>
            </a:r>
            <a:r>
              <a:rPr lang="en-US" altLang="ko-KR" sz="1400" dirty="0" smtClean="0"/>
              <a:t>(CFD) </a:t>
            </a:r>
            <a:r>
              <a:rPr lang="ko-KR" altLang="en-US" sz="1400" dirty="0" smtClean="0"/>
              <a:t>응용 프로젝트 엔지니어</a:t>
            </a:r>
            <a:endParaRPr lang="en-US" altLang="ko-KR" sz="1400" dirty="0" smtClean="0"/>
          </a:p>
          <a:p>
            <a:pPr marL="444500" lvl="1" indent="-268288">
              <a:buFont typeface="+mj-ea"/>
              <a:buAutoNum type="circleNumDbPlain"/>
            </a:pPr>
            <a:r>
              <a:rPr lang="en-US" altLang="ko-KR" sz="1400" dirty="0" smtClean="0"/>
              <a:t>Cloud </a:t>
            </a:r>
            <a:r>
              <a:rPr lang="ko-KR" altLang="en-US" sz="1400" dirty="0" smtClean="0"/>
              <a:t>서비스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개발 엔지니어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600" b="1" dirty="0" smtClean="0"/>
              <a:t>모집 인원</a:t>
            </a:r>
            <a:r>
              <a:rPr lang="en-US" altLang="ko-KR" sz="1600" b="1" dirty="0" smtClean="0"/>
              <a:t>: </a:t>
            </a:r>
            <a:r>
              <a:rPr lang="ko-KR" altLang="en-US" sz="1400" dirty="0" smtClean="0"/>
              <a:t>총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명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경력 무관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성별 무관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 smtClean="0"/>
          </a:p>
          <a:p>
            <a:r>
              <a:rPr lang="ko-KR" altLang="en-US" sz="1600" b="1" dirty="0" smtClean="0"/>
              <a:t>지원자격</a:t>
            </a:r>
            <a:endParaRPr lang="en-US" altLang="ko-KR" sz="1600" b="1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모집 </a:t>
            </a:r>
            <a:r>
              <a:rPr lang="ko-KR" altLang="en-US" sz="1400" dirty="0"/>
              <a:t>분야 </a:t>
            </a:r>
            <a:r>
              <a:rPr lang="en-US" altLang="ko-KR" sz="1400" dirty="0" smtClean="0"/>
              <a:t>1: </a:t>
            </a:r>
            <a:r>
              <a:rPr lang="ko-KR" altLang="en-US" sz="1400" dirty="0" smtClean="0"/>
              <a:t>국내외 </a:t>
            </a:r>
            <a:r>
              <a:rPr lang="ko-KR" altLang="en-US" sz="1400" dirty="0"/>
              <a:t>박사 혹은 </a:t>
            </a:r>
            <a:r>
              <a:rPr lang="ko-KR" altLang="en-US" sz="1400" dirty="0" smtClean="0"/>
              <a:t>석사 </a:t>
            </a:r>
            <a:r>
              <a:rPr lang="en-US" altLang="ko-KR" sz="1400" dirty="0" smtClean="0"/>
              <a:t>(</a:t>
            </a:r>
            <a:r>
              <a:rPr lang="en-US" altLang="ko-KR" sz="1400" dirty="0"/>
              <a:t>2020</a:t>
            </a:r>
            <a:r>
              <a:rPr lang="ko-KR" altLang="en-US" sz="1400" dirty="0"/>
              <a:t>년 </a:t>
            </a:r>
            <a:r>
              <a:rPr lang="en-US" altLang="ko-KR" sz="1400" dirty="0"/>
              <a:t>8</a:t>
            </a:r>
            <a:r>
              <a:rPr lang="ko-KR" altLang="en-US" sz="1400" dirty="0"/>
              <a:t>월 학위 취득 예정자 포함</a:t>
            </a:r>
            <a:r>
              <a:rPr lang="en-US" altLang="ko-KR" sz="1400" dirty="0" smtClean="0"/>
              <a:t>)</a:t>
            </a:r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모집 분야 </a:t>
            </a:r>
            <a:r>
              <a:rPr lang="en-US" altLang="ko-KR" sz="1400" dirty="0" smtClean="0"/>
              <a:t>2: </a:t>
            </a:r>
            <a:r>
              <a:rPr lang="ko-KR" altLang="en-US" sz="1400" dirty="0" smtClean="0"/>
              <a:t>국내외 학사 이상</a:t>
            </a:r>
            <a:r>
              <a:rPr lang="en-US" altLang="ko-KR" sz="1400" dirty="0" smtClean="0"/>
              <a:t> (2020</a:t>
            </a:r>
            <a:r>
              <a:rPr lang="ko-KR" altLang="en-US" sz="1400" dirty="0" smtClean="0"/>
              <a:t>년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월 학위 취득 예정자 포함</a:t>
            </a:r>
            <a:r>
              <a:rPr lang="en-US" altLang="ko-KR" sz="1400" dirty="0" smtClean="0"/>
              <a:t>)</a:t>
            </a:r>
            <a:endParaRPr lang="en-US" altLang="ko-KR" sz="1400" dirty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/>
              <a:t>남자의 경우 병역 필 또는 면제자</a:t>
            </a:r>
          </a:p>
          <a:p>
            <a:endParaRPr lang="en-US" altLang="ko-KR" sz="1400" dirty="0" smtClean="0"/>
          </a:p>
          <a:p>
            <a:r>
              <a:rPr lang="ko-KR" altLang="en-US" sz="1600" b="1" dirty="0" err="1" smtClean="0"/>
              <a:t>우대사항</a:t>
            </a:r>
            <a:endParaRPr lang="en-US" altLang="ko-KR" sz="1600" b="1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모집 분야 </a:t>
            </a:r>
            <a:r>
              <a:rPr lang="en-US" altLang="ko-KR" sz="1400" dirty="0" smtClean="0"/>
              <a:t>1: </a:t>
            </a:r>
            <a:r>
              <a:rPr lang="ko-KR" altLang="en-US" sz="1400" dirty="0" smtClean="0"/>
              <a:t>전산유체역학</a:t>
            </a:r>
            <a:r>
              <a:rPr lang="en-US" altLang="ko-KR" sz="1400" dirty="0" smtClean="0"/>
              <a:t>(CFD)</a:t>
            </a:r>
            <a:r>
              <a:rPr lang="ko-KR" altLang="en-US" sz="1400" dirty="0" smtClean="0"/>
              <a:t> 전공자 중 </a:t>
            </a:r>
            <a:r>
              <a:rPr lang="en-US" altLang="ko-KR" sz="1400" dirty="0" err="1" smtClean="0"/>
              <a:t>OpenFOAM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경험자</a:t>
            </a:r>
            <a:endParaRPr lang="en-US" altLang="ko-KR" sz="1400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모집 분야 </a:t>
            </a:r>
            <a:r>
              <a:rPr lang="en-US" altLang="ko-KR" sz="1400" dirty="0" smtClean="0"/>
              <a:t>2: </a:t>
            </a:r>
            <a:r>
              <a:rPr lang="ko-KR" altLang="en-US" sz="1400" dirty="0" err="1" smtClean="0"/>
              <a:t>클라우드</a:t>
            </a:r>
            <a:r>
              <a:rPr lang="ko-KR" altLang="en-US" sz="1400" dirty="0" smtClean="0"/>
              <a:t> 서비스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개발 경험자</a:t>
            </a:r>
            <a:endParaRPr lang="en-US" altLang="ko-KR" sz="1400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영어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우수자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600" b="1" dirty="0" smtClean="0"/>
              <a:t>제출 서류</a:t>
            </a:r>
            <a:endParaRPr lang="en-US" altLang="ko-KR" sz="1600" b="1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이력서</a:t>
            </a:r>
            <a:endParaRPr lang="en-US" altLang="ko-KR" sz="1400" dirty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err="1" smtClean="0"/>
              <a:t>학위증명서</a:t>
            </a:r>
            <a:r>
              <a:rPr lang="ko-KR" altLang="en-US" sz="1400" dirty="0" smtClean="0"/>
              <a:t> 및 최종학력 성적증명서</a:t>
            </a:r>
            <a:endParaRPr lang="en-US" altLang="ko-KR" sz="1400" dirty="0" smtClean="0"/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err="1"/>
              <a:t>기술경력서</a:t>
            </a:r>
            <a:r>
              <a:rPr lang="en-US" altLang="ko-KR" sz="1400" dirty="0"/>
              <a:t>(</a:t>
            </a:r>
            <a:r>
              <a:rPr lang="ko-KR" altLang="en-US" sz="1400" dirty="0"/>
              <a:t>해당자</a:t>
            </a:r>
            <a:r>
              <a:rPr lang="en-US" altLang="ko-KR" sz="1400" dirty="0"/>
              <a:t>), </a:t>
            </a:r>
            <a:r>
              <a:rPr lang="ko-KR" altLang="en-US" sz="1400" dirty="0"/>
              <a:t>포트폴리오</a:t>
            </a:r>
            <a:r>
              <a:rPr lang="en-US" altLang="ko-KR" sz="1400" dirty="0"/>
              <a:t>(</a:t>
            </a:r>
            <a:r>
              <a:rPr lang="ko-KR" altLang="en-US" sz="1400" dirty="0"/>
              <a:t>해당자</a:t>
            </a:r>
            <a:r>
              <a:rPr lang="en-US" altLang="ko-KR" sz="1400" dirty="0" smtClean="0"/>
              <a:t>)</a:t>
            </a:r>
          </a:p>
          <a:p>
            <a:pPr marL="444500" indent="-268288">
              <a:buFont typeface="+mj-ea"/>
              <a:buAutoNum type="circleNumDbPlain"/>
            </a:pPr>
            <a:r>
              <a:rPr lang="ko-KR" altLang="en-US" sz="1400" dirty="0" smtClean="0"/>
              <a:t>공인 </a:t>
            </a:r>
            <a:r>
              <a:rPr lang="ko-KR" altLang="en-US" sz="1400" dirty="0" err="1" smtClean="0"/>
              <a:t>영어성적서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해당자</a:t>
            </a:r>
            <a:r>
              <a:rPr lang="en-US" altLang="ko-KR" sz="1400" dirty="0" smtClean="0"/>
              <a:t>)</a:t>
            </a:r>
          </a:p>
          <a:p>
            <a:endParaRPr lang="en-US" altLang="ko-KR" sz="1600" b="1" dirty="0" smtClean="0"/>
          </a:p>
          <a:p>
            <a:r>
              <a:rPr lang="ko-KR" altLang="en-US" sz="1600" b="1" dirty="0" smtClean="0"/>
              <a:t>문의 서류 제출</a:t>
            </a:r>
            <a:endParaRPr lang="en-US" altLang="ko-KR" sz="1600" b="1" dirty="0"/>
          </a:p>
          <a:p>
            <a:pPr marL="176212"/>
            <a:r>
              <a:rPr lang="ko-KR" altLang="en-US" sz="1400" dirty="0" smtClean="0"/>
              <a:t>      </a:t>
            </a:r>
            <a:r>
              <a:rPr lang="ko-KR" altLang="en-US" sz="1400" dirty="0" err="1" smtClean="0"/>
              <a:t>인사총무팀</a:t>
            </a:r>
            <a:r>
              <a:rPr lang="ko-KR" altLang="en-US" sz="1400" dirty="0" smtClean="0"/>
              <a:t> 김경도 대리  </a:t>
            </a:r>
            <a:r>
              <a:rPr lang="en-US" altLang="ko-KR" sz="1400" dirty="0" smtClean="0"/>
              <a:t>-  </a:t>
            </a:r>
            <a:r>
              <a:rPr lang="en-US" altLang="ko-KR" sz="1400" dirty="0" smtClean="0">
                <a:hlinkClick r:id="rId2"/>
              </a:rPr>
              <a:t>hotensia34@p4ace.com</a:t>
            </a:r>
            <a:r>
              <a:rPr lang="en-US" altLang="ko-KR" sz="1400" dirty="0" smtClean="0"/>
              <a:t>, 054-279-2841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20844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6110" y="311213"/>
            <a:ext cx="8037297" cy="424953"/>
          </a:xfrm>
        </p:spPr>
        <p:txBody>
          <a:bodyPr/>
          <a:lstStyle/>
          <a:p>
            <a:r>
              <a:rPr lang="ko-KR" altLang="en-US" dirty="0" smtClean="0"/>
              <a:t>근무환경 및 복리후생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2109" y="1553370"/>
            <a:ext cx="8814844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b="1" dirty="0" smtClean="0"/>
              <a:t>고용형태</a:t>
            </a:r>
            <a:r>
              <a:rPr lang="en-US" altLang="ko-KR" b="1" dirty="0" smtClean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정규직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(</a:t>
            </a:r>
            <a:r>
              <a:rPr lang="ko-KR" altLang="en-US" dirty="0" smtClean="0"/>
              <a:t>수습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개월 후 전환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수습기간 중 급여 </a:t>
            </a:r>
            <a:r>
              <a:rPr lang="en-US" altLang="ko-KR" dirty="0" smtClean="0"/>
              <a:t>100% </a:t>
            </a:r>
            <a:r>
              <a:rPr lang="ko-KR" altLang="en-US" dirty="0" smtClean="0"/>
              <a:t>지급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ko-KR" altLang="en-US" b="1" dirty="0" smtClean="0"/>
              <a:t>급여</a:t>
            </a:r>
            <a:r>
              <a:rPr lang="en-US" altLang="ko-KR" dirty="0" smtClean="0"/>
              <a:t>		</a:t>
            </a:r>
            <a:r>
              <a:rPr lang="ko-KR" altLang="en-US" dirty="0" smtClean="0"/>
              <a:t>연봉제 </a:t>
            </a:r>
            <a:r>
              <a:rPr lang="en-US" altLang="ko-KR" dirty="0" smtClean="0"/>
              <a:t>4,000~6,000 </a:t>
            </a:r>
            <a:r>
              <a:rPr lang="ko-KR" altLang="en-US" dirty="0" smtClean="0"/>
              <a:t>만원 이상</a:t>
            </a:r>
            <a:r>
              <a:rPr lang="en-US" altLang="ko-KR" dirty="0" smtClean="0"/>
              <a:t> (4</a:t>
            </a:r>
            <a:r>
              <a:rPr lang="ko-KR" altLang="en-US" dirty="0" smtClean="0"/>
              <a:t>대 기업 수준</a:t>
            </a:r>
            <a:r>
              <a:rPr lang="en-US" altLang="ko-KR" dirty="0" smtClean="0"/>
              <a:t>,</a:t>
            </a:r>
            <a:r>
              <a:rPr lang="ko-KR" altLang="en-US" dirty="0" smtClean="0"/>
              <a:t> 연봉 협의 가능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ko-KR" altLang="en-US" b="1" dirty="0" err="1" smtClean="0"/>
              <a:t>근무지역</a:t>
            </a:r>
            <a:r>
              <a:rPr lang="en-US" altLang="ko-KR" dirty="0" smtClean="0"/>
              <a:t>		[</a:t>
            </a:r>
            <a:r>
              <a:rPr lang="ko-KR" altLang="en-US" dirty="0" smtClean="0"/>
              <a:t>본사</a:t>
            </a:r>
            <a:r>
              <a:rPr lang="en-US" altLang="ko-KR" dirty="0" smtClean="0"/>
              <a:t>]</a:t>
            </a:r>
            <a:r>
              <a:rPr lang="ko-KR" altLang="en-US" dirty="0" smtClean="0"/>
              <a:t>경북 포항시 남구 창조경제혁신센터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[</a:t>
            </a:r>
            <a:r>
              <a:rPr lang="ko-KR" altLang="en-US" dirty="0" smtClean="0"/>
              <a:t>서울 사무소</a:t>
            </a:r>
            <a:r>
              <a:rPr lang="en-US" altLang="ko-KR" dirty="0" smtClean="0"/>
              <a:t>] </a:t>
            </a:r>
            <a:r>
              <a:rPr lang="ko-KR" altLang="en-US" dirty="0" smtClean="0"/>
              <a:t>오픈 예정</a:t>
            </a:r>
            <a:r>
              <a:rPr lang="en-US" altLang="ko-KR" dirty="0" smtClean="0"/>
              <a:t>,</a:t>
            </a:r>
            <a:r>
              <a:rPr lang="ko-KR" altLang="en-US" dirty="0" smtClean="0"/>
              <a:t> 선택 근무 가능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ko-KR" altLang="en-US" b="1" dirty="0" smtClean="0"/>
              <a:t>근무시간</a:t>
            </a:r>
            <a:r>
              <a:rPr lang="en-US" altLang="ko-KR" dirty="0" smtClean="0"/>
              <a:t>		</a:t>
            </a:r>
            <a:r>
              <a:rPr lang="ko-KR" altLang="en-US" dirty="0" smtClean="0"/>
              <a:t>주</a:t>
            </a:r>
            <a:r>
              <a:rPr lang="en-US" altLang="ko-KR" dirty="0" smtClean="0"/>
              <a:t>5</a:t>
            </a:r>
            <a:r>
              <a:rPr lang="ko-KR" altLang="en-US" dirty="0" smtClean="0"/>
              <a:t>일</a:t>
            </a:r>
            <a:r>
              <a:rPr lang="en-US" altLang="ko-KR" dirty="0" smtClean="0"/>
              <a:t>(</a:t>
            </a:r>
            <a:r>
              <a:rPr lang="ko-KR" altLang="en-US" dirty="0" smtClean="0"/>
              <a:t>월</a:t>
            </a:r>
            <a:r>
              <a:rPr lang="en-US" altLang="ko-KR" dirty="0" smtClean="0"/>
              <a:t>-</a:t>
            </a:r>
            <a:r>
              <a:rPr lang="ko-KR" altLang="en-US" dirty="0" smtClean="0"/>
              <a:t>금</a:t>
            </a:r>
            <a:r>
              <a:rPr lang="en-US" altLang="ko-KR" dirty="0" smtClean="0"/>
              <a:t>), 09:00-18:00 </a:t>
            </a:r>
            <a:r>
              <a:rPr lang="ko-KR" altLang="en-US" dirty="0" smtClean="0"/>
              <a:t>탄력근무제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집중근무시간제 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ko-KR" altLang="en-US" b="1" dirty="0" smtClean="0"/>
              <a:t>복리후생</a:t>
            </a:r>
            <a:r>
              <a:rPr lang="en-US" altLang="ko-KR" dirty="0" smtClean="0"/>
              <a:t>		4</a:t>
            </a:r>
            <a:r>
              <a:rPr lang="ko-KR" altLang="en-US" dirty="0" smtClean="0"/>
              <a:t>대 보험</a:t>
            </a:r>
            <a:r>
              <a:rPr lang="en-US" altLang="ko-KR" dirty="0" smtClean="0"/>
              <a:t>(</a:t>
            </a:r>
            <a:r>
              <a:rPr lang="ko-KR" altLang="en-US" dirty="0" smtClean="0"/>
              <a:t>건강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연금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산재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퇴직 연금 제도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경조사 지원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여름 휴가</a:t>
            </a:r>
            <a:r>
              <a:rPr lang="en-US" altLang="ko-KR" dirty="0" smtClean="0"/>
              <a:t>(</a:t>
            </a:r>
            <a:r>
              <a:rPr lang="ko-KR" altLang="en-US" dirty="0" smtClean="0"/>
              <a:t>연차와 함께 최대 연속 </a:t>
            </a:r>
            <a:r>
              <a:rPr lang="en-US" altLang="ko-KR" dirty="0" smtClean="0"/>
              <a:t>2</a:t>
            </a:r>
            <a:r>
              <a:rPr lang="ko-KR" altLang="en-US" dirty="0" smtClean="0"/>
              <a:t>주간 휴가 사용 가능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지식 학습을 위한 사외 교육</a:t>
            </a:r>
            <a:r>
              <a:rPr lang="en-US" altLang="ko-KR" dirty="0" smtClean="0"/>
              <a:t>, </a:t>
            </a:r>
            <a:r>
              <a:rPr lang="ko-KR" altLang="en-US" dirty="0" smtClean="0"/>
              <a:t>컨퍼런스 참여 등 지원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ko-KR" altLang="en-US" dirty="0" smtClean="0"/>
              <a:t>쾌적하고 편안한 근무환경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385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5738" y="1462088"/>
            <a:ext cx="1104039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 smtClean="0"/>
              <a:t>회사명</a:t>
            </a:r>
            <a:r>
              <a:rPr lang="en-US" altLang="ko-KR" dirty="0" smtClean="0"/>
              <a:t>		</a:t>
            </a:r>
            <a:r>
              <a:rPr lang="ko-KR" altLang="en-US" dirty="0" smtClean="0"/>
              <a:t>㈜페이스</a:t>
            </a:r>
            <a:endParaRPr lang="en-US" altLang="ko-KR" b="1" dirty="0" smtClean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대표이사</a:t>
            </a:r>
            <a:r>
              <a:rPr lang="en-US" altLang="ko-KR" dirty="0" smtClean="0"/>
              <a:t>		</a:t>
            </a:r>
            <a:r>
              <a:rPr lang="ko-KR" altLang="en-US" dirty="0" err="1" smtClean="0"/>
              <a:t>허강열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주요 사업</a:t>
            </a:r>
            <a:r>
              <a:rPr lang="en-US" altLang="ko-KR" dirty="0" smtClean="0"/>
              <a:t>	</a:t>
            </a:r>
            <a:r>
              <a:rPr lang="en-US" altLang="ko-KR" dirty="0" err="1" smtClean="0"/>
              <a:t>OpenFOAM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기반 디지털 트윈</a:t>
            </a:r>
            <a:r>
              <a:rPr lang="en-US" altLang="ko-KR" dirty="0" smtClean="0"/>
              <a:t>+ROM </a:t>
            </a:r>
            <a:r>
              <a:rPr lang="ko-KR" altLang="en-US" dirty="0" smtClean="0"/>
              <a:t>응용 산업지원 서비스</a:t>
            </a:r>
            <a:endParaRPr lang="en-US" altLang="ko-KR" dirty="0"/>
          </a:p>
          <a:p>
            <a:r>
              <a:rPr lang="en-US" altLang="ko-KR" dirty="0" smtClean="0"/>
              <a:t>		</a:t>
            </a:r>
            <a:r>
              <a:rPr lang="ko-KR" altLang="en-US" dirty="0" err="1" smtClean="0"/>
              <a:t>클라우드</a:t>
            </a:r>
            <a:r>
              <a:rPr lang="ko-KR" altLang="en-US" dirty="0" smtClean="0"/>
              <a:t> 고성능 컴퓨팅 서비스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설립일</a:t>
            </a:r>
            <a:r>
              <a:rPr lang="en-US" altLang="ko-KR" dirty="0" smtClean="0"/>
              <a:t>		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7</a:t>
            </a:r>
            <a:r>
              <a:rPr lang="ko-KR" altLang="en-US" dirty="0" smtClean="0"/>
              <a:t>일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임직원 수</a:t>
            </a:r>
            <a:r>
              <a:rPr lang="en-US" altLang="ko-KR" dirty="0" smtClean="0"/>
              <a:t>	6</a:t>
            </a:r>
            <a:r>
              <a:rPr lang="ko-KR" altLang="en-US" dirty="0" smtClean="0"/>
              <a:t>명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소재지</a:t>
            </a:r>
            <a:r>
              <a:rPr lang="en-US" altLang="ko-KR" dirty="0" smtClean="0"/>
              <a:t>		[</a:t>
            </a:r>
            <a:r>
              <a:rPr lang="ko-KR" altLang="en-US" dirty="0" smtClean="0"/>
              <a:t>본사</a:t>
            </a:r>
            <a:r>
              <a:rPr lang="en-US" altLang="ko-KR" dirty="0" smtClean="0"/>
              <a:t>] </a:t>
            </a:r>
            <a:r>
              <a:rPr lang="ko-KR" altLang="en-US" dirty="0" smtClean="0"/>
              <a:t>경상북도 포항시 남구 </a:t>
            </a:r>
            <a:r>
              <a:rPr lang="ko-KR" altLang="en-US" dirty="0" err="1" smtClean="0"/>
              <a:t>지곡로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80, </a:t>
            </a:r>
            <a:r>
              <a:rPr lang="ko-KR" altLang="en-US" dirty="0" smtClean="0"/>
              <a:t>포항공대 </a:t>
            </a:r>
            <a:r>
              <a:rPr lang="ko-KR" altLang="en-US" dirty="0"/>
              <a:t>제</a:t>
            </a:r>
            <a:r>
              <a:rPr lang="en-US" altLang="ko-KR" dirty="0" smtClean="0"/>
              <a:t>1</a:t>
            </a:r>
            <a:r>
              <a:rPr lang="ko-KR" altLang="en-US" dirty="0" err="1" smtClean="0"/>
              <a:t>융합관</a:t>
            </a:r>
            <a:r>
              <a:rPr lang="en-US" altLang="ko-KR" dirty="0" smtClean="0"/>
              <a:t> 610</a:t>
            </a:r>
            <a:r>
              <a:rPr lang="ko-KR" altLang="en-US" dirty="0" smtClean="0"/>
              <a:t>호 </a:t>
            </a:r>
            <a:endParaRPr lang="en-US" altLang="ko-KR" dirty="0" smtClean="0"/>
          </a:p>
          <a:p>
            <a:r>
              <a:rPr lang="en-US" altLang="ko-KR" dirty="0"/>
              <a:t>	</a:t>
            </a:r>
            <a:r>
              <a:rPr lang="en-US" altLang="ko-KR" dirty="0" smtClean="0"/>
              <a:t>	[</a:t>
            </a:r>
            <a:r>
              <a:rPr lang="ko-KR" altLang="en-US" dirty="0" smtClean="0"/>
              <a:t>연구소</a:t>
            </a:r>
            <a:r>
              <a:rPr lang="en-US" altLang="ko-KR" dirty="0" smtClean="0"/>
              <a:t>] </a:t>
            </a:r>
            <a:r>
              <a:rPr lang="ko-KR" altLang="en-US" dirty="0" smtClean="0"/>
              <a:t>경상북도 포항시 남구 </a:t>
            </a:r>
            <a:r>
              <a:rPr lang="ko-KR" altLang="en-US" dirty="0" err="1" smtClean="0"/>
              <a:t>청암로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77, </a:t>
            </a:r>
            <a:r>
              <a:rPr lang="ko-KR" altLang="en-US" dirty="0" err="1" smtClean="0"/>
              <a:t>포스텍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기계실험동</a:t>
            </a:r>
            <a:r>
              <a:rPr lang="ko-KR" altLang="en-US" dirty="0" smtClean="0"/>
              <a:t> </a:t>
            </a:r>
            <a:r>
              <a:rPr lang="en-US" altLang="ko-KR" dirty="0" smtClean="0"/>
              <a:t>303</a:t>
            </a:r>
            <a:r>
              <a:rPr lang="ko-KR" altLang="en-US" dirty="0" smtClean="0"/>
              <a:t>호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	</a:t>
            </a:r>
            <a:r>
              <a:rPr lang="en-US" altLang="ko-KR" dirty="0" smtClean="0"/>
              <a:t>	[</a:t>
            </a:r>
            <a:r>
              <a:rPr lang="ko-KR" altLang="en-US" dirty="0" smtClean="0"/>
              <a:t>서울사무소</a:t>
            </a:r>
            <a:r>
              <a:rPr lang="en-US" altLang="ko-KR" dirty="0" smtClean="0"/>
              <a:t>] </a:t>
            </a:r>
            <a:r>
              <a:rPr lang="ko-KR" altLang="en-US" dirty="0" smtClean="0"/>
              <a:t>서울 강남구 </a:t>
            </a:r>
            <a:r>
              <a:rPr lang="ko-KR" altLang="en-US" dirty="0" err="1" smtClean="0"/>
              <a:t>역삼</a:t>
            </a:r>
            <a:r>
              <a:rPr lang="ko-KR" altLang="en-US" dirty="0" err="1"/>
              <a:t>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팁스타운</a:t>
            </a:r>
            <a:r>
              <a:rPr lang="ko-KR" altLang="en-US" dirty="0" smtClean="0"/>
              <a:t> </a:t>
            </a:r>
            <a:r>
              <a:rPr lang="en-US" altLang="ko-KR" dirty="0" smtClean="0"/>
              <a:t>S2</a:t>
            </a:r>
            <a:endParaRPr lang="en-US" altLang="ko-KR" dirty="0"/>
          </a:p>
          <a:p>
            <a:pPr>
              <a:lnSpc>
                <a:spcPct val="200000"/>
              </a:lnSpc>
            </a:pPr>
            <a:r>
              <a:rPr lang="ko-KR" altLang="en-US" b="1" dirty="0" smtClean="0"/>
              <a:t>홈페이지</a:t>
            </a:r>
            <a:r>
              <a:rPr lang="en-US" altLang="ko-KR" dirty="0" smtClean="0"/>
              <a:t>		</a:t>
            </a:r>
            <a:r>
              <a:rPr lang="en-US" altLang="ko-KR" dirty="0" smtClean="0">
                <a:hlinkClick r:id="rId3"/>
              </a:rPr>
              <a:t>http://p4ace.com/</a:t>
            </a:r>
            <a:r>
              <a:rPr lang="en-US" altLang="ko-KR" dirty="0" smtClean="0"/>
              <a:t> / combustion.postech.ac.kr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5738" y="321103"/>
            <a:ext cx="8037297" cy="424953"/>
          </a:xfrm>
        </p:spPr>
        <p:txBody>
          <a:bodyPr/>
          <a:lstStyle/>
          <a:p>
            <a:r>
              <a:rPr lang="en-US" altLang="ko-KR" dirty="0" smtClean="0"/>
              <a:t>About Us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540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197" l="2874" r="899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06" t="4612" r="32854" b="6082"/>
          <a:stretch/>
        </p:blipFill>
        <p:spPr>
          <a:xfrm>
            <a:off x="9794925" y="1129842"/>
            <a:ext cx="1813614" cy="1895123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7797" y="307766"/>
            <a:ext cx="8037297" cy="424953"/>
          </a:xfrm>
        </p:spPr>
        <p:txBody>
          <a:bodyPr/>
          <a:lstStyle/>
          <a:p>
            <a:r>
              <a:rPr lang="en-US" altLang="ko-KR" dirty="0" smtClean="0"/>
              <a:t>PACE is?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7796" y="1459472"/>
            <a:ext cx="7065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4</a:t>
            </a:r>
            <a:r>
              <a:rPr lang="ko-KR" altLang="en-US" sz="3600" dirty="0" smtClean="0"/>
              <a:t>차 산업혁명 중심</a:t>
            </a:r>
            <a:endParaRPr lang="en-US" altLang="ko-KR" sz="3600" dirty="0" smtClean="0"/>
          </a:p>
          <a:p>
            <a:r>
              <a:rPr lang="en-US" altLang="ko-KR" sz="3600" dirty="0" smtClean="0"/>
              <a:t>DIGITAL TWIN </a:t>
            </a:r>
            <a:r>
              <a:rPr lang="ko-KR" altLang="en-US" sz="3600" dirty="0" smtClean="0"/>
              <a:t>구축 선도 기업</a:t>
            </a:r>
            <a:endParaRPr lang="ko-KR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7796" y="3064721"/>
            <a:ext cx="111235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㈜페이스는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POSTECH</a:t>
            </a:r>
            <a:r>
              <a:rPr lang="ko-KR" altLang="en-US" dirty="0" smtClean="0"/>
              <a:t> </a:t>
            </a:r>
            <a:r>
              <a:rPr lang="en-US" altLang="ko-KR" dirty="0" smtClean="0"/>
              <a:t>Combustion Lab.</a:t>
            </a:r>
            <a:r>
              <a:rPr lang="ko-KR" altLang="en-US" dirty="0" smtClean="0"/>
              <a:t>에서 스핀 </a:t>
            </a:r>
            <a:r>
              <a:rPr lang="ko-KR" altLang="en-US" dirty="0" err="1" smtClean="0"/>
              <a:t>오프한</a:t>
            </a:r>
            <a:r>
              <a:rPr lang="ko-KR" altLang="en-US" dirty="0" smtClean="0"/>
              <a:t> 스타트 기업으로서</a:t>
            </a:r>
            <a:r>
              <a:rPr lang="en-US" altLang="ko-KR" dirty="0" smtClean="0"/>
              <a:t> 30</a:t>
            </a:r>
            <a:r>
              <a:rPr lang="ko-KR" altLang="en-US" dirty="0" smtClean="0"/>
              <a:t>년 이상 축적된 노하우를 바탕으로 국내 최고 수준의 다중 물리 </a:t>
            </a:r>
            <a:r>
              <a:rPr lang="en-US" altLang="ko-KR" dirty="0" smtClean="0"/>
              <a:t>CAE </a:t>
            </a:r>
            <a:r>
              <a:rPr lang="ko-KR" altLang="en-US" dirty="0" smtClean="0"/>
              <a:t>해석 서비스를 제공하고 있습니다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오픈소스 </a:t>
            </a:r>
            <a:r>
              <a:rPr lang="en-US" altLang="ko-KR" dirty="0"/>
              <a:t>SW</a:t>
            </a:r>
            <a:r>
              <a:rPr lang="ko-KR" altLang="en-US" dirty="0"/>
              <a:t>인 </a:t>
            </a:r>
            <a:r>
              <a:rPr lang="en-US" altLang="ko-KR" dirty="0" err="1"/>
              <a:t>OpenFOAM</a:t>
            </a:r>
            <a:r>
              <a:rPr lang="ko-KR" altLang="en-US" dirty="0"/>
              <a:t>을 기반으로 </a:t>
            </a:r>
            <a:r>
              <a:rPr lang="ko-KR" altLang="en-US" dirty="0" smtClean="0"/>
              <a:t>에너지 산업 설비의 </a:t>
            </a:r>
            <a:r>
              <a:rPr lang="ko-KR" altLang="en-US" dirty="0"/>
              <a:t>차수축소모델</a:t>
            </a:r>
            <a:r>
              <a:rPr lang="en-US" altLang="ko-KR" dirty="0"/>
              <a:t>(Reduced Order Model) </a:t>
            </a:r>
            <a:r>
              <a:rPr lang="ko-KR" altLang="en-US" dirty="0"/>
              <a:t>개발과 </a:t>
            </a:r>
            <a:r>
              <a:rPr lang="en-US" altLang="ko-KR" dirty="0" smtClean="0"/>
              <a:t>4</a:t>
            </a:r>
            <a:r>
              <a:rPr lang="ko-KR" altLang="en-US" dirty="0"/>
              <a:t>차 산업혁명의 핵심인 </a:t>
            </a:r>
            <a:r>
              <a:rPr lang="en-US" altLang="ko-KR" dirty="0" smtClean="0"/>
              <a:t>Digital Twin</a:t>
            </a:r>
            <a:r>
              <a:rPr lang="ko-KR" altLang="en-US" dirty="0" smtClean="0"/>
              <a:t> 구축 서비스를 제공함으로써</a:t>
            </a:r>
            <a:r>
              <a:rPr lang="en-US" altLang="ko-KR" dirty="0" smtClean="0"/>
              <a:t> </a:t>
            </a:r>
            <a:r>
              <a:rPr lang="ko-KR" altLang="en-US" dirty="0" smtClean="0"/>
              <a:t>대형 설비의 실시간 모니터링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/>
              <a:t>최적 </a:t>
            </a:r>
            <a:r>
              <a:rPr lang="ko-KR" altLang="en-US" dirty="0" smtClean="0"/>
              <a:t>제어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효율 개선 </a:t>
            </a:r>
            <a:r>
              <a:rPr lang="ko-KR" altLang="en-US" dirty="0"/>
              <a:t>및 사고 </a:t>
            </a:r>
            <a:r>
              <a:rPr lang="ko-KR" altLang="en-US" dirty="0" smtClean="0"/>
              <a:t>예방을 가능하게 합니다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우수한 기술력을 인정받아 포스코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한국전력공사 등 국내 유수의 기업들과 </a:t>
            </a:r>
            <a:r>
              <a:rPr lang="en-US" altLang="ko-KR" dirty="0" smtClean="0"/>
              <a:t>Digital Twin </a:t>
            </a:r>
            <a:r>
              <a:rPr lang="ko-KR" altLang="en-US" dirty="0" smtClean="0"/>
              <a:t>개발 용역을 체결하였습니다</a:t>
            </a:r>
            <a:r>
              <a:rPr lang="en-US" altLang="ko-KR" dirty="0" smtClean="0"/>
              <a:t>. </a:t>
            </a:r>
          </a:p>
          <a:p>
            <a:endParaRPr lang="en-US" altLang="ko-KR" dirty="0"/>
          </a:p>
          <a:p>
            <a:r>
              <a:rPr lang="ko-KR" altLang="en-US" dirty="0" smtClean="0"/>
              <a:t>급변하는 산업 환경을 맞이하여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4</a:t>
            </a:r>
            <a:r>
              <a:rPr lang="ko-KR" altLang="en-US" dirty="0" smtClean="0"/>
              <a:t>차 산업혁명의 중심에 있는 </a:t>
            </a:r>
            <a:r>
              <a:rPr lang="en-US" altLang="ko-KR" dirty="0" smtClean="0"/>
              <a:t>Digital </a:t>
            </a:r>
            <a:r>
              <a:rPr lang="en-US" altLang="ko-KR" dirty="0"/>
              <a:t>Twin</a:t>
            </a:r>
            <a:r>
              <a:rPr lang="ko-KR" altLang="en-US" dirty="0" smtClean="0"/>
              <a:t> 시장에서 </a:t>
            </a:r>
            <a:r>
              <a:rPr lang="ko-KR" altLang="en-US" dirty="0" err="1" smtClean="0"/>
              <a:t>클라우드</a:t>
            </a:r>
            <a:r>
              <a:rPr lang="ko-KR" altLang="en-US" dirty="0" smtClean="0"/>
              <a:t> 서비스를 통한 </a:t>
            </a:r>
            <a:r>
              <a:rPr lang="en-US" altLang="ko-KR" dirty="0" smtClean="0"/>
              <a:t>CAE </a:t>
            </a:r>
            <a:r>
              <a:rPr lang="ko-KR" altLang="en-US" dirty="0" smtClean="0"/>
              <a:t>시뮬레이션의 </a:t>
            </a:r>
            <a:r>
              <a:rPr lang="ko-KR" altLang="en-US" dirty="0"/>
              <a:t>새로운 비전과 가능성을 </a:t>
            </a:r>
            <a:r>
              <a:rPr lang="ko-KR" altLang="en-US" dirty="0" smtClean="0"/>
              <a:t>제시하는데 </a:t>
            </a:r>
            <a:r>
              <a:rPr lang="ko-KR" altLang="en-US" dirty="0"/>
              <a:t>동참할 유능한 </a:t>
            </a:r>
            <a:r>
              <a:rPr lang="ko-KR" altLang="en-US" dirty="0" smtClean="0"/>
              <a:t>인재를 모집합니다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722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9699" y="319623"/>
            <a:ext cx="8037297" cy="424953"/>
          </a:xfrm>
        </p:spPr>
        <p:txBody>
          <a:bodyPr/>
          <a:lstStyle/>
          <a:p>
            <a:r>
              <a:rPr lang="en-US" altLang="ko-KR" dirty="0" smtClean="0"/>
              <a:t>History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9119" y="1725545"/>
            <a:ext cx="111476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08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한국엔젤투자협회 </a:t>
            </a:r>
            <a:r>
              <a:rPr lang="ko-KR" altLang="en-US" sz="1200" dirty="0" err="1" smtClean="0"/>
              <a:t>팁스</a:t>
            </a:r>
            <a:r>
              <a:rPr lang="en-US" altLang="ko-KR" sz="1200" dirty="0" smtClean="0"/>
              <a:t>(TIPS) </a:t>
            </a:r>
            <a:r>
              <a:rPr lang="ko-KR" altLang="en-US" sz="1200" dirty="0" smtClean="0"/>
              <a:t>기술창업투자 체결 </a:t>
            </a:r>
            <a:r>
              <a:rPr lang="en-US" altLang="ko-KR" sz="1200" dirty="0" smtClean="0"/>
              <a:t>(5</a:t>
            </a:r>
            <a:r>
              <a:rPr lang="ko-KR" altLang="en-US" sz="1200" dirty="0"/>
              <a:t>억원</a:t>
            </a:r>
            <a:r>
              <a:rPr lang="en-US" altLang="ko-KR" sz="1200" dirty="0" smtClean="0"/>
              <a:t>) </a:t>
            </a:r>
          </a:p>
          <a:p>
            <a:r>
              <a:rPr lang="en-US" altLang="ko-KR" sz="1200" b="1" dirty="0" smtClean="0"/>
              <a:t>07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한국전력공사</a:t>
            </a:r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전력연구원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“</a:t>
            </a:r>
            <a:r>
              <a:rPr lang="ko-KR" altLang="en-US" sz="1200" dirty="0" err="1" smtClean="0"/>
              <a:t>접선연소식</a:t>
            </a:r>
            <a:r>
              <a:rPr lang="ko-KR" altLang="en-US" sz="1200" dirty="0" smtClean="0"/>
              <a:t> 석탄화력보일러 차수감소모델 개발</a:t>
            </a:r>
            <a:r>
              <a:rPr lang="en-US" altLang="ko-KR" sz="1200" dirty="0" smtClean="0"/>
              <a:t>” </a:t>
            </a:r>
            <a:r>
              <a:rPr lang="ko-KR" altLang="en-US" sz="1200" dirty="0" smtClean="0"/>
              <a:t>계약 </a:t>
            </a:r>
            <a:r>
              <a:rPr lang="en-US" altLang="ko-KR" sz="1200" dirty="0" smtClean="0"/>
              <a:t>(5</a:t>
            </a:r>
            <a:r>
              <a:rPr lang="ko-KR" altLang="en-US" sz="1200" dirty="0"/>
              <a:t>억원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POSCO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“</a:t>
            </a:r>
            <a:r>
              <a:rPr lang="ko-KR" altLang="en-US" sz="1200" dirty="0" err="1" smtClean="0"/>
              <a:t>발전보일러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Digital Twin </a:t>
            </a:r>
            <a:r>
              <a:rPr lang="ko-KR" altLang="en-US" sz="1200" dirty="0" smtClean="0"/>
              <a:t>구축</a:t>
            </a:r>
            <a:r>
              <a:rPr lang="en-US" altLang="ko-KR" sz="1200" dirty="0" smtClean="0"/>
              <a:t>” </a:t>
            </a:r>
            <a:r>
              <a:rPr lang="ko-KR" altLang="en-US" sz="1200" dirty="0" smtClean="0"/>
              <a:t>계약 </a:t>
            </a:r>
            <a:r>
              <a:rPr lang="en-US" altLang="ko-KR" sz="1200" dirty="0" smtClean="0"/>
              <a:t>(3</a:t>
            </a:r>
            <a:r>
              <a:rPr lang="ko-KR" altLang="en-US" sz="1200" dirty="0" smtClean="0"/>
              <a:t>억</a:t>
            </a:r>
            <a:r>
              <a:rPr lang="en-US" altLang="ko-KR" sz="1200" dirty="0" smtClean="0"/>
              <a:t>5</a:t>
            </a:r>
            <a:r>
              <a:rPr lang="ko-KR" altLang="en-US" sz="1200" dirty="0" smtClean="0"/>
              <a:t>천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 smtClean="0"/>
              <a:t>     </a:t>
            </a:r>
            <a:r>
              <a:rPr lang="ko-KR" altLang="en-US" sz="1200" dirty="0" smtClean="0"/>
              <a:t>특허출원 </a:t>
            </a:r>
            <a:r>
              <a:rPr lang="en-US" altLang="ko-KR" sz="1200" dirty="0" smtClean="0"/>
              <a:t>10-2020-0088822</a:t>
            </a:r>
          </a:p>
          <a:p>
            <a:r>
              <a:rPr lang="en-US" altLang="ko-KR" sz="1200" b="1" dirty="0" smtClean="0"/>
              <a:t>05</a:t>
            </a:r>
            <a:r>
              <a:rPr lang="en-US" altLang="ko-KR" sz="1200" dirty="0" smtClean="0"/>
              <a:t> </a:t>
            </a:r>
            <a:r>
              <a:rPr lang="ko-KR" altLang="en-US" sz="1200" dirty="0" err="1" smtClean="0"/>
              <a:t>포스텍홀딩스</a:t>
            </a:r>
            <a:r>
              <a:rPr lang="ko-KR" altLang="en-US" sz="1200" dirty="0" smtClean="0"/>
              <a:t> 지분투자유치 </a:t>
            </a:r>
            <a:r>
              <a:rPr lang="en-US" altLang="ko-KR" sz="1200" dirty="0" smtClean="0"/>
              <a:t>(3</a:t>
            </a:r>
            <a:r>
              <a:rPr lang="ko-KR" altLang="en-US" sz="1200" dirty="0"/>
              <a:t>억원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</a:t>
            </a:r>
            <a:r>
              <a:rPr lang="ko-KR" altLang="en-US" sz="1200" dirty="0" smtClean="0"/>
              <a:t>기술보증기금 </a:t>
            </a:r>
            <a:r>
              <a:rPr lang="en-US" altLang="ko-KR" sz="1200" dirty="0" smtClean="0"/>
              <a:t>U-Tech Valley</a:t>
            </a:r>
            <a:r>
              <a:rPr lang="ko-KR" altLang="en-US" sz="1200" dirty="0" smtClean="0"/>
              <a:t> 협약 체결 </a:t>
            </a:r>
            <a:r>
              <a:rPr lang="en-US" altLang="ko-KR" sz="1200" dirty="0" smtClean="0"/>
              <a:t>(20</a:t>
            </a:r>
            <a:r>
              <a:rPr lang="ko-KR" altLang="en-US" sz="1200" dirty="0" smtClean="0"/>
              <a:t>억원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b="1" dirty="0" smtClean="0"/>
              <a:t>02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기업부설연구소 설립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119" y="1366833"/>
            <a:ext cx="2259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2020</a:t>
            </a:r>
            <a:endParaRPr lang="ko-KR" alt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9119" y="3217328"/>
            <a:ext cx="2259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2019</a:t>
            </a:r>
            <a:endParaRPr lang="ko-KR" alt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89119" y="3570672"/>
            <a:ext cx="11147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12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특허출원 </a:t>
            </a:r>
            <a:r>
              <a:rPr lang="en-US" altLang="ko-KR" sz="1200" dirty="0" smtClean="0"/>
              <a:t>10-2019-0169544</a:t>
            </a:r>
          </a:p>
          <a:p>
            <a:r>
              <a:rPr lang="en-US" altLang="ko-KR" sz="1200" b="1" dirty="0" smtClean="0"/>
              <a:t>11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한국가스공사 빅데이터 인공지능 </a:t>
            </a:r>
            <a:r>
              <a:rPr lang="ko-KR" altLang="en-US" sz="1200" dirty="0" err="1" smtClean="0"/>
              <a:t>스타트업</a:t>
            </a:r>
            <a:r>
              <a:rPr lang="ko-KR" altLang="en-US" sz="1200" dirty="0" smtClean="0"/>
              <a:t> 경진대회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위 입상 및 현장 과제 도출</a:t>
            </a:r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</a:t>
            </a:r>
            <a:r>
              <a:rPr lang="ko-KR" altLang="en-US" sz="1200" dirty="0" smtClean="0"/>
              <a:t>특허등록 제</a:t>
            </a:r>
            <a:r>
              <a:rPr lang="en-US" altLang="ko-KR" sz="1200" dirty="0" smtClean="0"/>
              <a:t>10-2048243</a:t>
            </a:r>
            <a:r>
              <a:rPr lang="ko-KR" altLang="en-US" sz="1200" dirty="0" smtClean="0"/>
              <a:t>호</a:t>
            </a:r>
            <a:endParaRPr lang="en-US" altLang="ko-KR" sz="1200" dirty="0" smtClean="0"/>
          </a:p>
          <a:p>
            <a:r>
              <a:rPr lang="en-US" altLang="ko-KR" sz="1200" b="1" dirty="0" smtClean="0"/>
              <a:t>07</a:t>
            </a:r>
            <a:r>
              <a:rPr lang="en-US" altLang="ko-KR" sz="1200" dirty="0" smtClean="0"/>
              <a:t> POSCO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“DEM+CFD Coupling</a:t>
            </a:r>
            <a:r>
              <a:rPr lang="ko-KR" altLang="en-US" sz="1200" dirty="0" smtClean="0"/>
              <a:t>용 </a:t>
            </a:r>
            <a:r>
              <a:rPr lang="en-US" altLang="ko-KR" sz="1200" dirty="0" err="1" smtClean="0"/>
              <a:t>OpenFOAM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시뮬레이터</a:t>
            </a:r>
            <a:r>
              <a:rPr lang="en-US" altLang="ko-KR" sz="1200" dirty="0" smtClean="0"/>
              <a:t>” </a:t>
            </a:r>
            <a:r>
              <a:rPr lang="ko-KR" altLang="en-US" sz="1200" dirty="0" smtClean="0"/>
              <a:t>기술용역</a:t>
            </a:r>
            <a:endParaRPr lang="en-US" altLang="ko-KR" sz="1200" dirty="0" smtClean="0"/>
          </a:p>
          <a:p>
            <a:r>
              <a:rPr lang="en-US" altLang="ko-KR" sz="1200" dirty="0" smtClean="0"/>
              <a:t>     </a:t>
            </a:r>
            <a:r>
              <a:rPr lang="ko-KR" altLang="en-US" sz="1200" dirty="0" smtClean="0"/>
              <a:t>경북지식재산센터 </a:t>
            </a:r>
            <a:r>
              <a:rPr lang="en-US" altLang="ko-KR" sz="1200" dirty="0" smtClean="0"/>
              <a:t>IP</a:t>
            </a:r>
            <a:r>
              <a:rPr lang="ko-KR" altLang="en-US" sz="1200" dirty="0" smtClean="0"/>
              <a:t>나래 사업 참여</a:t>
            </a:r>
            <a:endParaRPr lang="en-US" altLang="ko-KR" sz="1200" dirty="0" smtClean="0"/>
          </a:p>
          <a:p>
            <a:r>
              <a:rPr lang="en-US" altLang="ko-KR" sz="1200" b="1" dirty="0" smtClean="0"/>
              <a:t>02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디지털 트윈 국제 워크숍 주최 </a:t>
            </a:r>
            <a:r>
              <a:rPr lang="en-US" altLang="ko-KR" sz="900" dirty="0" smtClean="0"/>
              <a:t>(Workshop on Open Source CAE Platform and Construction of Digital Twin in Energy Industry)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119" y="5084317"/>
            <a:ext cx="2259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2018</a:t>
            </a: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9119" y="5447259"/>
            <a:ext cx="1114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12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벤처기업인증</a:t>
            </a:r>
            <a:endParaRPr lang="en-US" altLang="ko-KR" sz="1200" dirty="0" smtClean="0"/>
          </a:p>
          <a:p>
            <a:r>
              <a:rPr lang="en-US" altLang="ko-KR" sz="1200" b="1" dirty="0" smtClean="0"/>
              <a:t>11</a:t>
            </a:r>
            <a:r>
              <a:rPr lang="en-US" altLang="ko-KR" sz="1200" dirty="0" smtClean="0"/>
              <a:t> </a:t>
            </a:r>
            <a:r>
              <a:rPr lang="ko-KR" altLang="en-US" sz="1200" dirty="0"/>
              <a:t>주식회사 페이스 </a:t>
            </a:r>
            <a:r>
              <a:rPr lang="ko-KR" altLang="en-US" sz="1200" dirty="0" smtClean="0"/>
              <a:t>설립 </a:t>
            </a:r>
            <a:r>
              <a:rPr lang="en-US" altLang="ko-KR" sz="900" dirty="0" smtClean="0"/>
              <a:t>(</a:t>
            </a:r>
            <a:r>
              <a:rPr lang="ko-KR" altLang="en-US" sz="900" dirty="0" err="1" smtClean="0"/>
              <a:t>포스텍</a:t>
            </a:r>
            <a:r>
              <a:rPr lang="ko-KR" altLang="en-US" sz="900" dirty="0" smtClean="0"/>
              <a:t> 대학원 기계공학과 </a:t>
            </a:r>
            <a:r>
              <a:rPr lang="en-US" altLang="ko-KR" sz="900" dirty="0" smtClean="0"/>
              <a:t>Combustion Lab. </a:t>
            </a:r>
            <a:r>
              <a:rPr lang="ko-KR" altLang="en-US" sz="900" dirty="0" smtClean="0"/>
              <a:t>에서 스핀 오프</a:t>
            </a:r>
            <a:r>
              <a:rPr lang="en-US" altLang="ko-KR" sz="900" dirty="0" smtClean="0"/>
              <a:t>)</a:t>
            </a:r>
            <a:endParaRPr lang="en-US" altLang="ko-KR" sz="900" dirty="0"/>
          </a:p>
          <a:p>
            <a:r>
              <a:rPr lang="en-US" altLang="ko-KR" sz="1200" dirty="0" smtClean="0"/>
              <a:t>    </a:t>
            </a:r>
            <a:endParaRPr lang="en-US" altLang="ko-KR" sz="1200" dirty="0"/>
          </a:p>
        </p:txBody>
      </p:sp>
      <p:pic>
        <p:nvPicPr>
          <p:cNvPr id="4" name="그림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996" y="1691031"/>
            <a:ext cx="3280802" cy="44459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23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259080" y="1866448"/>
            <a:ext cx="4874889" cy="35119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63544" y="321103"/>
            <a:ext cx="8037297" cy="424953"/>
          </a:xfrm>
        </p:spPr>
        <p:txBody>
          <a:bodyPr/>
          <a:lstStyle/>
          <a:p>
            <a:r>
              <a:rPr lang="en-US" altLang="ko-KR" dirty="0" smtClean="0"/>
              <a:t>IP &amp; Certificates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5194847" y="1866449"/>
            <a:ext cx="6793800" cy="3511971"/>
            <a:chOff x="5194847" y="1866449"/>
            <a:chExt cx="6793800" cy="3511971"/>
          </a:xfrm>
        </p:grpSpPr>
        <p:grpSp>
          <p:nvGrpSpPr>
            <p:cNvPr id="6" name="그룹 5"/>
            <p:cNvGrpSpPr/>
            <p:nvPr/>
          </p:nvGrpSpPr>
          <p:grpSpPr>
            <a:xfrm>
              <a:off x="5194847" y="1866449"/>
              <a:ext cx="6793800" cy="3511971"/>
              <a:chOff x="5529911" y="1819202"/>
              <a:chExt cx="6618673" cy="3257212"/>
            </a:xfrm>
          </p:grpSpPr>
          <p:sp>
            <p:nvSpPr>
              <p:cNvPr id="5" name="직사각형 4"/>
              <p:cNvSpPr/>
              <p:nvPr/>
            </p:nvSpPr>
            <p:spPr>
              <a:xfrm>
                <a:off x="5529911" y="1819202"/>
                <a:ext cx="6618673" cy="32572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4" name="그림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02673" y="1891696"/>
                <a:ext cx="4186602" cy="3112224"/>
              </a:xfrm>
              <a:prstGeom prst="rect">
                <a:avLst/>
              </a:prstGeom>
            </p:spPr>
          </p:pic>
        </p:grp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7800" y="1944613"/>
              <a:ext cx="2372591" cy="3357516"/>
            </a:xfrm>
            <a:prstGeom prst="rect">
              <a:avLst/>
            </a:prstGeom>
          </p:spPr>
        </p:pic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" y="1946486"/>
            <a:ext cx="2372671" cy="335377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07" y="1944613"/>
            <a:ext cx="2371272" cy="33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5981" y="1153095"/>
            <a:ext cx="4118841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chemeClr val="bg1"/>
                </a:solidFill>
              </a:rPr>
              <a:t>디지털트윈이 왜 필요한가</a:t>
            </a:r>
            <a:r>
              <a:rPr lang="en-US" altLang="ko-KR" b="1" dirty="0">
                <a:solidFill>
                  <a:schemeClr val="bg1"/>
                </a:solidFill>
              </a:rPr>
              <a:t>? 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2664" y="1614761"/>
            <a:ext cx="6685472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ko-KR" altLang="en-US" sz="1300" b="1" dirty="0"/>
              <a:t>데이터 및 시뮬레이션 기반 디지털트윈이 융합되어 에너지 설비에 구현된 가상 사례 </a:t>
            </a:r>
            <a:endParaRPr lang="en-US" altLang="ko-KR" sz="1300" b="1" dirty="0"/>
          </a:p>
        </p:txBody>
      </p:sp>
      <p:sp>
        <p:nvSpPr>
          <p:cNvPr id="6" name="오른쪽 화살표 5"/>
          <p:cNvSpPr/>
          <p:nvPr/>
        </p:nvSpPr>
        <p:spPr>
          <a:xfrm>
            <a:off x="4000812" y="5491872"/>
            <a:ext cx="3966731" cy="784961"/>
          </a:xfrm>
          <a:prstGeom prst="rightArrow">
            <a:avLst/>
          </a:prstGeom>
          <a:gradFill>
            <a:gsLst>
              <a:gs pos="50000">
                <a:srgbClr val="00B050"/>
              </a:gs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 rot="10800000">
            <a:off x="7903026" y="4639758"/>
            <a:ext cx="2502648" cy="604230"/>
            <a:chOff x="227068" y="4266592"/>
            <a:chExt cx="2502648" cy="842426"/>
          </a:xfrm>
          <a:gradFill>
            <a:gsLst>
              <a:gs pos="0">
                <a:schemeClr val="bg1"/>
              </a:gs>
              <a:gs pos="74000">
                <a:schemeClr val="bg1">
                  <a:lumMod val="85000"/>
                </a:schemeClr>
              </a:gs>
              <a:gs pos="100000">
                <a:schemeClr val="tx1"/>
              </a:gs>
            </a:gsLst>
            <a:lin ang="5400000" scaled="1"/>
          </a:gradFill>
        </p:grpSpPr>
        <p:sp>
          <p:nvSpPr>
            <p:cNvPr id="8" name="톱니 모양의 오른쪽 화살표 7"/>
            <p:cNvSpPr/>
            <p:nvPr/>
          </p:nvSpPr>
          <p:spPr>
            <a:xfrm rot="5400000">
              <a:off x="1234691" y="3258969"/>
              <a:ext cx="487401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adFill>
              <a:gsLst>
                <a:gs pos="0">
                  <a:schemeClr val="bg1"/>
                </a:gs>
                <a:gs pos="74000">
                  <a:schemeClr val="bg1">
                    <a:lumMod val="8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톱니 모양의 오른쪽 화살표 8"/>
            <p:cNvSpPr/>
            <p:nvPr/>
          </p:nvSpPr>
          <p:spPr>
            <a:xfrm rot="5400000">
              <a:off x="1251760" y="3631062"/>
              <a:ext cx="453265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4908655" y="5421413"/>
            <a:ext cx="2385857" cy="982269"/>
          </a:xfrm>
          <a:prstGeom prst="roundRect">
            <a:avLst>
              <a:gd name="adj" fmla="val 5609"/>
            </a:avLst>
          </a:prstGeom>
          <a:gradFill>
            <a:gsLst>
              <a:gs pos="25000">
                <a:schemeClr val="accent5">
                  <a:lumMod val="60000"/>
                  <a:lumOff val="40000"/>
                </a:schemeClr>
              </a:gs>
              <a:gs pos="0">
                <a:schemeClr val="accent5"/>
              </a:gs>
              <a:gs pos="7500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75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Physics-based Models</a:t>
            </a:r>
          </a:p>
          <a:p>
            <a:pPr lvl="0" algn="ctr"/>
            <a:r>
              <a:rPr lang="en-US" altLang="ko-KR" sz="13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CAE &amp; ROM</a:t>
            </a:r>
          </a:p>
          <a:p>
            <a:pPr lvl="0" algn="ctr"/>
            <a:r>
              <a:rPr lang="en-US" altLang="ko-KR" sz="13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NN between </a:t>
            </a:r>
            <a:r>
              <a:rPr lang="en-US" altLang="ko-KR" sz="13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IoT</a:t>
            </a:r>
            <a:r>
              <a:rPr lang="en-US" altLang="ko-KR" sz="13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ROM </a:t>
            </a:r>
          </a:p>
          <a:p>
            <a:pPr lvl="0" algn="ctr"/>
            <a:r>
              <a:rPr lang="en-US" altLang="ko-KR" sz="13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etc.</a:t>
            </a:r>
            <a:endParaRPr lang="ko-KR" altLang="en-US" sz="13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890057" y="5421413"/>
            <a:ext cx="2326412" cy="982269"/>
          </a:xfrm>
          <a:prstGeom prst="roundRect">
            <a:avLst>
              <a:gd name="adj" fmla="val 8309"/>
            </a:avLst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75000"/>
                </a:schemeClr>
              </a:gs>
              <a:gs pos="25000">
                <a:schemeClr val="accent5">
                  <a:lumMod val="40000"/>
                  <a:lumOff val="60000"/>
                </a:schemeClr>
              </a:gs>
              <a:gs pos="75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49769" y="5666326"/>
            <a:ext cx="13667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from </a:t>
            </a:r>
            <a:r>
              <a:rPr lang="en-US" altLang="ko-KR" sz="13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IoT</a:t>
            </a:r>
            <a:r>
              <a:rPr lang="en-US" altLang="ko-KR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Sensors</a:t>
            </a:r>
            <a:endParaRPr lang="ko-KR" altLang="en-US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7986698" y="5421413"/>
            <a:ext cx="2335307" cy="1038659"/>
          </a:xfrm>
          <a:prstGeom prst="roundRect">
            <a:avLst>
              <a:gd name="adj" fmla="val 4409"/>
            </a:avLst>
          </a:prstGeom>
          <a:gradFill>
            <a:gsLst>
              <a:gs pos="25000">
                <a:schemeClr val="accent5">
                  <a:lumMod val="60000"/>
                  <a:lumOff val="40000"/>
                </a:schemeClr>
              </a:gs>
              <a:gs pos="0">
                <a:schemeClr val="accent5">
                  <a:lumMod val="20000"/>
                  <a:lumOff val="80000"/>
                </a:schemeClr>
              </a:gs>
              <a:gs pos="7500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75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13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Twin </a:t>
            </a:r>
          </a:p>
          <a:p>
            <a:pPr lvl="0" algn="ctr"/>
            <a:r>
              <a:rPr lang="en-US" altLang="ko-KR" sz="13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</a:p>
          <a:p>
            <a:pPr lvl="0" algn="ctr"/>
            <a:r>
              <a:rPr lang="en-US" altLang="ko-KR" sz="13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Accuracy</a:t>
            </a:r>
            <a:endParaRPr lang="en-US" altLang="ko-KR" sz="13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398" y="2658637"/>
            <a:ext cx="3014954" cy="158913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97"/>
          <a:stretch/>
        </p:blipFill>
        <p:spPr>
          <a:xfrm>
            <a:off x="1936598" y="5495724"/>
            <a:ext cx="892351" cy="774585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3009110" y="2108058"/>
            <a:ext cx="85953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300" b="1" dirty="0"/>
              <a:t>현장 설비</a:t>
            </a:r>
            <a:endParaRPr lang="en-US" altLang="ko-KR" sz="1300" b="1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837330" y="2011223"/>
            <a:ext cx="3203093" cy="2418043"/>
          </a:xfrm>
          <a:prstGeom prst="roundRect">
            <a:avLst>
              <a:gd name="adj" fmla="val 1326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240082" y="2019168"/>
            <a:ext cx="179889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300" b="1" dirty="0">
                <a:latin typeface="+mn-ea"/>
              </a:rPr>
              <a:t>PC </a:t>
            </a:r>
            <a:r>
              <a:rPr lang="ko-KR" altLang="en-US" sz="1300" b="1" dirty="0">
                <a:latin typeface="+mn-ea"/>
              </a:rPr>
              <a:t>또는</a:t>
            </a:r>
            <a:r>
              <a:rPr lang="en-US" altLang="ko-KR" sz="1300" b="1" dirty="0">
                <a:latin typeface="+mn-ea"/>
              </a:rPr>
              <a:t> </a:t>
            </a:r>
            <a:r>
              <a:rPr lang="ko-KR" altLang="en-US" sz="1300" b="1" dirty="0">
                <a:latin typeface="+mn-ea"/>
              </a:rPr>
              <a:t>스마트폰 </a:t>
            </a:r>
            <a:r>
              <a:rPr lang="en-US" altLang="ko-KR" sz="1300" b="1" dirty="0">
                <a:latin typeface="+mn-ea"/>
              </a:rPr>
              <a:t>App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8148959" y="2014878"/>
            <a:ext cx="1981136" cy="2516464"/>
          </a:xfrm>
          <a:prstGeom prst="roundRect">
            <a:avLst>
              <a:gd name="adj" fmla="val 3629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 rot="5400000">
            <a:off x="6043727" y="2909764"/>
            <a:ext cx="1101929" cy="842426"/>
            <a:chOff x="227068" y="4266592"/>
            <a:chExt cx="2502648" cy="842426"/>
          </a:xfrm>
          <a:gradFill>
            <a:gsLst>
              <a:gs pos="0">
                <a:schemeClr val="bg1">
                  <a:alpha val="13000"/>
                </a:schemeClr>
              </a:gs>
              <a:gs pos="74000">
                <a:schemeClr val="bg1">
                  <a:lumMod val="85000"/>
                </a:schemeClr>
              </a:gs>
              <a:gs pos="100000">
                <a:schemeClr val="tx1"/>
              </a:gs>
            </a:gsLst>
            <a:lin ang="5400000" scaled="1"/>
          </a:gradFill>
        </p:grpSpPr>
        <p:sp>
          <p:nvSpPr>
            <p:cNvPr id="24" name="톱니 모양의 오른쪽 화살표 23"/>
            <p:cNvSpPr/>
            <p:nvPr/>
          </p:nvSpPr>
          <p:spPr>
            <a:xfrm rot="5400000">
              <a:off x="1234691" y="3258969"/>
              <a:ext cx="487401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톱니 모양의 오른쪽 화살표 24"/>
            <p:cNvSpPr/>
            <p:nvPr/>
          </p:nvSpPr>
          <p:spPr>
            <a:xfrm rot="5400000">
              <a:off x="1251760" y="3631062"/>
              <a:ext cx="453265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805297" y="4639758"/>
            <a:ext cx="2502648" cy="604230"/>
            <a:chOff x="227068" y="4266592"/>
            <a:chExt cx="2502648" cy="842426"/>
          </a:xfrm>
          <a:gradFill>
            <a:gsLst>
              <a:gs pos="0">
                <a:schemeClr val="bg1"/>
              </a:gs>
              <a:gs pos="74000">
                <a:schemeClr val="bg1">
                  <a:lumMod val="85000"/>
                </a:schemeClr>
              </a:gs>
              <a:gs pos="100000">
                <a:schemeClr val="tx1"/>
              </a:gs>
            </a:gsLst>
            <a:lin ang="5400000" scaled="1"/>
          </a:gradFill>
        </p:grpSpPr>
        <p:sp>
          <p:nvSpPr>
            <p:cNvPr id="27" name="톱니 모양의 오른쪽 화살표 26"/>
            <p:cNvSpPr/>
            <p:nvPr/>
          </p:nvSpPr>
          <p:spPr>
            <a:xfrm rot="5400000">
              <a:off x="1234691" y="3258969"/>
              <a:ext cx="487401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adFill>
              <a:gsLst>
                <a:gs pos="0">
                  <a:schemeClr val="bg1"/>
                </a:gs>
                <a:gs pos="74000">
                  <a:schemeClr val="bg1">
                    <a:lumMod val="8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톱니 모양의 오른쪽 화살표 27"/>
            <p:cNvSpPr/>
            <p:nvPr/>
          </p:nvSpPr>
          <p:spPr>
            <a:xfrm rot="5400000">
              <a:off x="1251760" y="3631062"/>
              <a:ext cx="453265" cy="2502647"/>
            </a:xfrm>
            <a:prstGeom prst="notchedRightArrow">
              <a:avLst>
                <a:gd name="adj1" fmla="val 50000"/>
                <a:gd name="adj2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417124" y="2054427"/>
            <a:ext cx="23551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공정 파악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및 문제점 진단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가상 운전 및 예측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최적 운전 조건 도출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4823902" y="5361240"/>
            <a:ext cx="2557435" cy="1098831"/>
          </a:xfrm>
          <a:prstGeom prst="roundRect">
            <a:avLst>
              <a:gd name="adj" fmla="val 413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812106" y="5029756"/>
            <a:ext cx="22759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o-KR" altLang="en-US" sz="13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주</a:t>
            </a:r>
            <a:r>
              <a:rPr lang="en-US" altLang="ko-KR" sz="13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ko-KR" altLang="en-US" sz="13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페이스의 핵심 기술역량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8426786" y="2372711"/>
            <a:ext cx="3225524" cy="2131597"/>
            <a:chOff x="8426786" y="2296511"/>
            <a:chExt cx="3225524" cy="2131597"/>
          </a:xfrm>
        </p:grpSpPr>
        <p:grpSp>
          <p:nvGrpSpPr>
            <p:cNvPr id="18" name="그룹 17"/>
            <p:cNvGrpSpPr/>
            <p:nvPr/>
          </p:nvGrpSpPr>
          <p:grpSpPr>
            <a:xfrm>
              <a:off x="8426786" y="2296511"/>
              <a:ext cx="1455127" cy="2131597"/>
              <a:chOff x="6182653" y="3888278"/>
              <a:chExt cx="2082931" cy="2802090"/>
            </a:xfrm>
          </p:grpSpPr>
          <p:pic>
            <p:nvPicPr>
              <p:cNvPr id="19" name="그림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52118" y="4154040"/>
                <a:ext cx="1809534" cy="2220860"/>
              </a:xfrm>
              <a:prstGeom prst="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</p:pic>
          <p:pic>
            <p:nvPicPr>
              <p:cNvPr id="20" name="그림 19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77" r="17697" b="13061"/>
              <a:stretch/>
            </p:blipFill>
            <p:spPr>
              <a:xfrm>
                <a:off x="6182653" y="3888278"/>
                <a:ext cx="2082931" cy="2802090"/>
              </a:xfrm>
              <a:prstGeom prst="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</p:pic>
        </p:grpSp>
        <p:pic>
          <p:nvPicPr>
            <p:cNvPr id="32" name="그림 31"/>
            <p:cNvPicPr>
              <a:picLocks noChangeAspect="1"/>
            </p:cNvPicPr>
            <p:nvPr/>
          </p:nvPicPr>
          <p:blipFill rotWithShape="1">
            <a:blip r:embed="rId6"/>
            <a:srcRect l="16029" r="28465"/>
            <a:stretch/>
          </p:blipFill>
          <p:spPr>
            <a:xfrm>
              <a:off x="10248483" y="2839047"/>
              <a:ext cx="1403827" cy="1009867"/>
            </a:xfrm>
            <a:prstGeom prst="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</p:pic>
      </p:grpSp>
      <p:cxnSp>
        <p:nvCxnSpPr>
          <p:cNvPr id="39" name="직선 연결선 38"/>
          <p:cNvCxnSpPr>
            <a:stCxn id="32" idx="1"/>
          </p:cNvCxnSpPr>
          <p:nvPr/>
        </p:nvCxnSpPr>
        <p:spPr>
          <a:xfrm flipH="1">
            <a:off x="9748838" y="3420181"/>
            <a:ext cx="499645" cy="22313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제목 1"/>
          <p:cNvSpPr txBox="1">
            <a:spLocks/>
          </p:cNvSpPr>
          <p:nvPr/>
        </p:nvSpPr>
        <p:spPr>
          <a:xfrm>
            <a:off x="563544" y="321103"/>
            <a:ext cx="8037297" cy="42495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 rtl="0" eaLnBrk="1" fontAlgn="auto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lang="en-US" sz="2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/>
              <a:t>Business model</a:t>
            </a:r>
          </a:p>
        </p:txBody>
      </p:sp>
    </p:spTree>
    <p:extLst>
      <p:ext uri="{BB962C8B-B14F-4D97-AF65-F5344CB8AC3E}">
        <p14:creationId xmlns:p14="http://schemas.microsoft.com/office/powerpoint/2010/main" val="779721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28900" y="2233914"/>
            <a:ext cx="6934200" cy="1296689"/>
          </a:xfrm>
        </p:spPr>
        <p:txBody>
          <a:bodyPr/>
          <a:lstStyle/>
          <a:p>
            <a:r>
              <a:rPr lang="ko-KR" altLang="en-US" dirty="0" smtClean="0"/>
              <a:t>페이스와 함께할 유능한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인재를 기다립니다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531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3911</TotalTime>
  <Words>709</Words>
  <Application>Microsoft Office PowerPoint</Application>
  <PresentationFormat>와이드스크린</PresentationFormat>
  <Paragraphs>102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나눔고딕</vt:lpstr>
      <vt:lpstr>맑은 고딕</vt:lpstr>
      <vt:lpstr>Arial</vt:lpstr>
      <vt:lpstr>Calibri</vt:lpstr>
      <vt:lpstr>Times New Roman</vt:lpstr>
      <vt:lpstr>Wingdings</vt:lpstr>
      <vt:lpstr>Office 테마</vt:lpstr>
      <vt:lpstr>페이스 신규 채용</vt:lpstr>
      <vt:lpstr>모집 공고</vt:lpstr>
      <vt:lpstr>근무환경 및 복리후생</vt:lpstr>
      <vt:lpstr>About Us</vt:lpstr>
      <vt:lpstr>PACE is?</vt:lpstr>
      <vt:lpstr>History</vt:lpstr>
      <vt:lpstr>IP &amp; Certificates</vt:lpstr>
      <vt:lpstr>PowerPoint 프레젠테이션</vt:lpstr>
      <vt:lpstr>페이스와 함께할 유능한  인재를 기다립니다.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김경도(기계공학과)</dc:creator>
  <cp:lastModifiedBy>김경도(기계공학과)</cp:lastModifiedBy>
  <cp:revision>110</cp:revision>
  <dcterms:created xsi:type="dcterms:W3CDTF">2019-08-30T01:28:20Z</dcterms:created>
  <dcterms:modified xsi:type="dcterms:W3CDTF">2020-08-21T01:46:42Z</dcterms:modified>
</cp:coreProperties>
</file>