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583363" cy="9693275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3" userDrawn="1">
          <p15:clr>
            <a:srgbClr val="A4A3A4"/>
          </p15:clr>
        </p15:guide>
        <p15:guide id="2" pos="20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BE0"/>
    <a:srgbClr val="56BAA0"/>
    <a:srgbClr val="91D2C1"/>
    <a:srgbClr val="A2C2B6"/>
    <a:srgbClr val="003852"/>
    <a:srgbClr val="45BA89"/>
    <a:srgbClr val="3D82AD"/>
    <a:srgbClr val="66A1CC"/>
    <a:srgbClr val="338CCC"/>
    <a:srgbClr val="007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00" d="100"/>
          <a:sy n="200" d="100"/>
        </p:scale>
        <p:origin x="-182" y="-6854"/>
      </p:cViewPr>
      <p:guideLst>
        <p:guide orient="horz" pos="3053"/>
        <p:guide pos="20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52" y="1586377"/>
            <a:ext cx="5595859" cy="3374696"/>
          </a:xfrm>
        </p:spPr>
        <p:txBody>
          <a:bodyPr anchor="b"/>
          <a:lstStyle>
            <a:lvl1pPr algn="ctr">
              <a:defRPr sz="432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21" y="5091214"/>
            <a:ext cx="4937522" cy="2340297"/>
          </a:xfrm>
        </p:spPr>
        <p:txBody>
          <a:bodyPr/>
          <a:lstStyle>
            <a:lvl1pPr marL="0" indent="0" algn="ctr">
              <a:buNone/>
              <a:defRPr sz="1728"/>
            </a:lvl1pPr>
            <a:lvl2pPr marL="329184" indent="0" algn="ctr">
              <a:buNone/>
              <a:defRPr sz="1440"/>
            </a:lvl2pPr>
            <a:lvl3pPr marL="658368" indent="0" algn="ctr">
              <a:buNone/>
              <a:defRPr sz="1296"/>
            </a:lvl3pPr>
            <a:lvl4pPr marL="987552" indent="0" algn="ctr">
              <a:buNone/>
              <a:defRPr sz="1152"/>
            </a:lvl4pPr>
            <a:lvl5pPr marL="1316736" indent="0" algn="ctr">
              <a:buNone/>
              <a:defRPr sz="1152"/>
            </a:lvl5pPr>
            <a:lvl6pPr marL="1645920" indent="0" algn="ctr">
              <a:buNone/>
              <a:defRPr sz="1152"/>
            </a:lvl6pPr>
            <a:lvl7pPr marL="1975104" indent="0" algn="ctr">
              <a:buNone/>
              <a:defRPr sz="1152"/>
            </a:lvl7pPr>
            <a:lvl8pPr marL="2304288" indent="0" algn="ctr">
              <a:buNone/>
              <a:defRPr sz="1152"/>
            </a:lvl8pPr>
            <a:lvl9pPr marL="2633472" indent="0" algn="ctr">
              <a:buNone/>
              <a:defRPr sz="1152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6152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77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1219" y="516077"/>
            <a:ext cx="1419538" cy="821460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2607" y="516077"/>
            <a:ext cx="4176321" cy="82146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861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51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178" y="2416590"/>
            <a:ext cx="5678151" cy="4032132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178" y="6486868"/>
            <a:ext cx="5678151" cy="2120403"/>
          </a:xfrm>
        </p:spPr>
        <p:txBody>
          <a:bodyPr/>
          <a:lstStyle>
            <a:lvl1pPr marL="0" indent="0">
              <a:buNone/>
              <a:defRPr sz="1728">
                <a:solidFill>
                  <a:schemeClr val="tx1"/>
                </a:solidFill>
              </a:defRPr>
            </a:lvl1pPr>
            <a:lvl2pPr marL="329184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2pPr>
            <a:lvl3pPr marL="658368" indent="0">
              <a:buNone/>
              <a:defRPr sz="1296">
                <a:solidFill>
                  <a:schemeClr val="tx1">
                    <a:tint val="75000"/>
                  </a:schemeClr>
                </a:solidFill>
              </a:defRPr>
            </a:lvl3pPr>
            <a:lvl4pPr marL="987552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4pPr>
            <a:lvl5pPr marL="1316736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5pPr>
            <a:lvl6pPr marL="1645920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6pPr>
            <a:lvl7pPr marL="1975104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7pPr>
            <a:lvl8pPr marL="2304288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8pPr>
            <a:lvl9pPr marL="2633472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1297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606" y="2580386"/>
            <a:ext cx="2797929" cy="615029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2828" y="2580386"/>
            <a:ext cx="2797929" cy="615029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53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3" y="516079"/>
            <a:ext cx="5678151" cy="187358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464" y="2376199"/>
            <a:ext cx="2785071" cy="1164539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84" indent="0">
              <a:buNone/>
              <a:defRPr sz="1440" b="1"/>
            </a:lvl2pPr>
            <a:lvl3pPr marL="658368" indent="0">
              <a:buNone/>
              <a:defRPr sz="1296" b="1"/>
            </a:lvl3pPr>
            <a:lvl4pPr marL="987552" indent="0">
              <a:buNone/>
              <a:defRPr sz="1152" b="1"/>
            </a:lvl4pPr>
            <a:lvl5pPr marL="1316736" indent="0">
              <a:buNone/>
              <a:defRPr sz="1152" b="1"/>
            </a:lvl5pPr>
            <a:lvl6pPr marL="1645920" indent="0">
              <a:buNone/>
              <a:defRPr sz="1152" b="1"/>
            </a:lvl6pPr>
            <a:lvl7pPr marL="1975104" indent="0">
              <a:buNone/>
              <a:defRPr sz="1152" b="1"/>
            </a:lvl7pPr>
            <a:lvl8pPr marL="2304288" indent="0">
              <a:buNone/>
              <a:defRPr sz="1152" b="1"/>
            </a:lvl8pPr>
            <a:lvl9pPr marL="2633472" indent="0">
              <a:buNone/>
              <a:defRPr sz="1152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464" y="3540738"/>
            <a:ext cx="2785071" cy="520789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828" y="2376199"/>
            <a:ext cx="2798787" cy="1164539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84" indent="0">
              <a:buNone/>
              <a:defRPr sz="1440" b="1"/>
            </a:lvl2pPr>
            <a:lvl3pPr marL="658368" indent="0">
              <a:buNone/>
              <a:defRPr sz="1296" b="1"/>
            </a:lvl3pPr>
            <a:lvl4pPr marL="987552" indent="0">
              <a:buNone/>
              <a:defRPr sz="1152" b="1"/>
            </a:lvl4pPr>
            <a:lvl5pPr marL="1316736" indent="0">
              <a:buNone/>
              <a:defRPr sz="1152" b="1"/>
            </a:lvl5pPr>
            <a:lvl6pPr marL="1645920" indent="0">
              <a:buNone/>
              <a:defRPr sz="1152" b="1"/>
            </a:lvl6pPr>
            <a:lvl7pPr marL="1975104" indent="0">
              <a:buNone/>
              <a:defRPr sz="1152" b="1"/>
            </a:lvl7pPr>
            <a:lvl8pPr marL="2304288" indent="0">
              <a:buNone/>
              <a:defRPr sz="1152" b="1"/>
            </a:lvl8pPr>
            <a:lvl9pPr marL="2633472" indent="0">
              <a:buNone/>
              <a:defRPr sz="1152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32828" y="3540738"/>
            <a:ext cx="2798787" cy="520789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712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199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085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4" y="646218"/>
            <a:ext cx="2123306" cy="2261764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8787" y="1395654"/>
            <a:ext cx="3332828" cy="6888508"/>
          </a:xfrm>
        </p:spPr>
        <p:txBody>
          <a:bodyPr/>
          <a:lstStyle>
            <a:lvl1pPr>
              <a:defRPr sz="2304"/>
            </a:lvl1pPr>
            <a:lvl2pPr>
              <a:defRPr sz="2016"/>
            </a:lvl2pPr>
            <a:lvl3pPr>
              <a:defRPr sz="1728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464" y="2907983"/>
            <a:ext cx="2123306" cy="5387397"/>
          </a:xfrm>
        </p:spPr>
        <p:txBody>
          <a:bodyPr/>
          <a:lstStyle>
            <a:lvl1pPr marL="0" indent="0">
              <a:buNone/>
              <a:defRPr sz="1152"/>
            </a:lvl1pPr>
            <a:lvl2pPr marL="329184" indent="0">
              <a:buNone/>
              <a:defRPr sz="1008"/>
            </a:lvl2pPr>
            <a:lvl3pPr marL="658368" indent="0">
              <a:buNone/>
              <a:defRPr sz="864"/>
            </a:lvl3pPr>
            <a:lvl4pPr marL="987552" indent="0">
              <a:buNone/>
              <a:defRPr sz="720"/>
            </a:lvl4pPr>
            <a:lvl5pPr marL="1316736" indent="0">
              <a:buNone/>
              <a:defRPr sz="720"/>
            </a:lvl5pPr>
            <a:lvl6pPr marL="1645920" indent="0">
              <a:buNone/>
              <a:defRPr sz="720"/>
            </a:lvl6pPr>
            <a:lvl7pPr marL="1975104" indent="0">
              <a:buNone/>
              <a:defRPr sz="720"/>
            </a:lvl7pPr>
            <a:lvl8pPr marL="2304288" indent="0">
              <a:buNone/>
              <a:defRPr sz="720"/>
            </a:lvl8pPr>
            <a:lvl9pPr marL="2633472" indent="0">
              <a:buNone/>
              <a:defRPr sz="72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166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4" y="646218"/>
            <a:ext cx="2123306" cy="2261764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98787" y="1395654"/>
            <a:ext cx="3332828" cy="6888508"/>
          </a:xfrm>
        </p:spPr>
        <p:txBody>
          <a:bodyPr anchor="t"/>
          <a:lstStyle>
            <a:lvl1pPr marL="0" indent="0">
              <a:buNone/>
              <a:defRPr sz="2304"/>
            </a:lvl1pPr>
            <a:lvl2pPr marL="329184" indent="0">
              <a:buNone/>
              <a:defRPr sz="2016"/>
            </a:lvl2pPr>
            <a:lvl3pPr marL="658368" indent="0">
              <a:buNone/>
              <a:defRPr sz="1728"/>
            </a:lvl3pPr>
            <a:lvl4pPr marL="987552" indent="0">
              <a:buNone/>
              <a:defRPr sz="1440"/>
            </a:lvl4pPr>
            <a:lvl5pPr marL="1316736" indent="0">
              <a:buNone/>
              <a:defRPr sz="1440"/>
            </a:lvl5pPr>
            <a:lvl6pPr marL="1645920" indent="0">
              <a:buNone/>
              <a:defRPr sz="1440"/>
            </a:lvl6pPr>
            <a:lvl7pPr marL="1975104" indent="0">
              <a:buNone/>
              <a:defRPr sz="1440"/>
            </a:lvl7pPr>
            <a:lvl8pPr marL="2304288" indent="0">
              <a:buNone/>
              <a:defRPr sz="1440"/>
            </a:lvl8pPr>
            <a:lvl9pPr marL="2633472" indent="0">
              <a:buNone/>
              <a:defRPr sz="144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464" y="2907983"/>
            <a:ext cx="2123306" cy="5387397"/>
          </a:xfrm>
        </p:spPr>
        <p:txBody>
          <a:bodyPr/>
          <a:lstStyle>
            <a:lvl1pPr marL="0" indent="0">
              <a:buNone/>
              <a:defRPr sz="1152"/>
            </a:lvl1pPr>
            <a:lvl2pPr marL="329184" indent="0">
              <a:buNone/>
              <a:defRPr sz="1008"/>
            </a:lvl2pPr>
            <a:lvl3pPr marL="658368" indent="0">
              <a:buNone/>
              <a:defRPr sz="864"/>
            </a:lvl3pPr>
            <a:lvl4pPr marL="987552" indent="0">
              <a:buNone/>
              <a:defRPr sz="720"/>
            </a:lvl4pPr>
            <a:lvl5pPr marL="1316736" indent="0">
              <a:buNone/>
              <a:defRPr sz="720"/>
            </a:lvl5pPr>
            <a:lvl6pPr marL="1645920" indent="0">
              <a:buNone/>
              <a:defRPr sz="720"/>
            </a:lvl6pPr>
            <a:lvl7pPr marL="1975104" indent="0">
              <a:buNone/>
              <a:defRPr sz="720"/>
            </a:lvl7pPr>
            <a:lvl8pPr marL="2304288" indent="0">
              <a:buNone/>
              <a:defRPr sz="720"/>
            </a:lvl8pPr>
            <a:lvl9pPr marL="2633472" indent="0">
              <a:buNone/>
              <a:defRPr sz="72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227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606" y="516079"/>
            <a:ext cx="5678151" cy="1873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2606" y="2580386"/>
            <a:ext cx="5678151" cy="61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606" y="8984232"/>
            <a:ext cx="1481257" cy="516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2E2C9-C22F-47F3-A1FB-5128D5BA94DC}" type="datetimeFigureOut">
              <a:rPr lang="ko-KR" altLang="en-US" smtClean="0"/>
              <a:t>2023-03-14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739" y="8984232"/>
            <a:ext cx="2221885" cy="516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500" y="8984232"/>
            <a:ext cx="1481257" cy="5160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8FC21-043A-4CBE-B229-9925EAB85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761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58368" rtl="0" eaLnBrk="1" latinLnBrk="1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" indent="-164592" algn="l" defTabSz="658368" rtl="0" eaLnBrk="1" latinLnBrk="1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512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696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8880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064" indent="-164592" algn="l" defTabSz="658368" rtl="0" eaLnBrk="1" latinLnBrk="1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368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552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736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104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288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472" algn="l" defTabSz="658368" rtl="0" eaLnBrk="1" latinLnBrk="1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1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10.sv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7EFCAEA3-973A-4518-9A68-490C1F7D08AC}"/>
              </a:ext>
            </a:extLst>
          </p:cNvPr>
          <p:cNvSpPr/>
          <p:nvPr/>
        </p:nvSpPr>
        <p:spPr>
          <a:xfrm>
            <a:off x="0" y="-1"/>
            <a:ext cx="6583363" cy="9693275"/>
          </a:xfrm>
          <a:prstGeom prst="rect">
            <a:avLst/>
          </a:prstGeom>
          <a:gradFill flip="none" rotWithShape="1">
            <a:gsLst>
              <a:gs pos="16000">
                <a:schemeClr val="accent1">
                  <a:lumMod val="7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  <a:gs pos="79000">
                <a:schemeClr val="tx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6971CC6F-D94B-425F-AE5A-A81BA3F87EAE}"/>
              </a:ext>
            </a:extLst>
          </p:cNvPr>
          <p:cNvSpPr/>
          <p:nvPr/>
        </p:nvSpPr>
        <p:spPr>
          <a:xfrm>
            <a:off x="548322" y="5407475"/>
            <a:ext cx="5484178" cy="4075616"/>
          </a:xfrm>
          <a:prstGeom prst="roundRect">
            <a:avLst>
              <a:gd name="adj" fmla="val 4909"/>
            </a:avLst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F7B379A-6F18-448C-956F-E30E974B8E66}"/>
              </a:ext>
            </a:extLst>
          </p:cNvPr>
          <p:cNvSpPr/>
          <p:nvPr/>
        </p:nvSpPr>
        <p:spPr>
          <a:xfrm>
            <a:off x="432975" y="750510"/>
            <a:ext cx="96529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2023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46DD794-A01F-4F32-83D8-BE7C5832D02D}"/>
              </a:ext>
            </a:extLst>
          </p:cNvPr>
          <p:cNvSpPr/>
          <p:nvPr/>
        </p:nvSpPr>
        <p:spPr>
          <a:xfrm>
            <a:off x="664005" y="1270009"/>
            <a:ext cx="5295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3200" dirty="0">
                <a:ln w="0"/>
                <a:gradFill>
                  <a:gsLst>
                    <a:gs pos="43000">
                      <a:schemeClr val="accent6">
                        <a:lumMod val="40000"/>
                        <a:lumOff val="60000"/>
                      </a:schemeClr>
                    </a:gs>
                    <a:gs pos="98000">
                      <a:schemeClr val="bg1"/>
                    </a:gs>
                  </a:gsLst>
                  <a:lin ang="2700000" scaled="1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탄소중립연료 기술 </a:t>
            </a:r>
            <a:r>
              <a:rPr lang="ko-KR" altLang="en-US" sz="3200" dirty="0" err="1">
                <a:ln w="0"/>
                <a:gradFill>
                  <a:gsLst>
                    <a:gs pos="43000">
                      <a:schemeClr val="accent6">
                        <a:lumMod val="40000"/>
                        <a:lumOff val="60000"/>
                      </a:schemeClr>
                    </a:gs>
                    <a:gs pos="98000">
                      <a:schemeClr val="bg1"/>
                    </a:gs>
                  </a:gsLst>
                  <a:lin ang="2700000" scaled="1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심포지움</a:t>
            </a:r>
            <a:endParaRPr lang="en-US" altLang="ko-KR" sz="3200" b="0" cap="none" spc="0" dirty="0">
              <a:ln w="0"/>
              <a:gradFill>
                <a:gsLst>
                  <a:gs pos="43000">
                    <a:schemeClr val="accent6">
                      <a:lumMod val="40000"/>
                      <a:lumOff val="60000"/>
                    </a:schemeClr>
                  </a:gs>
                  <a:gs pos="98000">
                    <a:schemeClr val="bg1"/>
                  </a:gs>
                </a:gsLst>
                <a:lin ang="2700000" scaled="1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039AB8-7BC3-44DE-8C3F-510A98A2C98A}"/>
              </a:ext>
            </a:extLst>
          </p:cNvPr>
          <p:cNvSpPr txBox="1"/>
          <p:nvPr/>
        </p:nvSpPr>
        <p:spPr>
          <a:xfrm>
            <a:off x="486410" y="2104192"/>
            <a:ext cx="26444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+mj-ea"/>
                <a:ea typeface="+mj-ea"/>
              </a:rPr>
              <a:t>2023. </a:t>
            </a:r>
            <a:r>
              <a:rPr lang="en-US" altLang="ko-KR" sz="1600" b="1" dirty="0">
                <a:solidFill>
                  <a:schemeClr val="bg1"/>
                </a:solidFill>
                <a:latin typeface="+mj-ea"/>
                <a:ea typeface="+mj-ea"/>
              </a:rPr>
              <a:t>4. 14</a:t>
            </a:r>
            <a:r>
              <a:rPr lang="en-US" altLang="ko-KR" sz="1200" b="1" dirty="0">
                <a:solidFill>
                  <a:schemeClr val="bg1"/>
                </a:solidFill>
                <a:latin typeface="+mj-ea"/>
                <a:ea typeface="+mj-ea"/>
              </a:rPr>
              <a:t> (</a:t>
            </a:r>
            <a:r>
              <a:rPr lang="ko-KR" altLang="en-US" sz="1200" b="1" dirty="0">
                <a:solidFill>
                  <a:schemeClr val="bg1"/>
                </a:solidFill>
                <a:latin typeface="+mj-ea"/>
                <a:ea typeface="+mj-ea"/>
              </a:rPr>
              <a:t>금</a:t>
            </a:r>
            <a:r>
              <a:rPr lang="en-US" altLang="ko-KR" sz="1200" b="1" dirty="0">
                <a:solidFill>
                  <a:schemeClr val="bg1"/>
                </a:solidFill>
                <a:latin typeface="+mj-ea"/>
                <a:ea typeface="+mj-ea"/>
              </a:rPr>
              <a:t>) ~ </a:t>
            </a:r>
            <a:r>
              <a:rPr lang="en-US" altLang="ko-KR" sz="1600" b="1" dirty="0">
                <a:solidFill>
                  <a:schemeClr val="bg1"/>
                </a:solidFill>
                <a:latin typeface="+mj-ea"/>
                <a:ea typeface="+mj-ea"/>
              </a:rPr>
              <a:t>4. 15 </a:t>
            </a:r>
            <a:r>
              <a:rPr lang="en-US" altLang="ko-KR" sz="1200" b="1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>
                <a:solidFill>
                  <a:schemeClr val="bg1"/>
                </a:solidFill>
                <a:latin typeface="+mj-ea"/>
                <a:ea typeface="+mj-ea"/>
              </a:rPr>
              <a:t>토</a:t>
            </a:r>
            <a:r>
              <a:rPr lang="en-US" altLang="ko-KR" sz="1200" b="1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</a:p>
          <a:p>
            <a:r>
              <a:rPr lang="ko-KR" altLang="en-US" sz="1400" b="1" dirty="0">
                <a:solidFill>
                  <a:schemeClr val="bg1"/>
                </a:solidFill>
                <a:latin typeface="+mj-ea"/>
                <a:ea typeface="+mj-ea"/>
              </a:rPr>
              <a:t>부산 </a:t>
            </a:r>
            <a:r>
              <a:rPr lang="en-US" altLang="ko-KR" sz="1400" b="1" dirty="0">
                <a:solidFill>
                  <a:schemeClr val="bg1"/>
                </a:solidFill>
                <a:latin typeface="+mj-ea"/>
                <a:ea typeface="+mj-ea"/>
              </a:rPr>
              <a:t>BEXCO</a:t>
            </a:r>
            <a:endParaRPr lang="ko-KR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9A821CCD-02E0-4E49-A319-E34723D790F8}"/>
              </a:ext>
            </a:extLst>
          </p:cNvPr>
          <p:cNvCxnSpPr/>
          <p:nvPr/>
        </p:nvCxnSpPr>
        <p:spPr>
          <a:xfrm>
            <a:off x="570230" y="2104192"/>
            <a:ext cx="39624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F2DBA41-837F-420F-B637-16320CBE7D67}"/>
              </a:ext>
            </a:extLst>
          </p:cNvPr>
          <p:cNvSpPr/>
          <p:nvPr/>
        </p:nvSpPr>
        <p:spPr>
          <a:xfrm>
            <a:off x="526212" y="5785444"/>
            <a:ext cx="306324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1200" dirty="0">
                <a:ln w="6350">
                  <a:solidFill>
                    <a:schemeClr val="tx1"/>
                  </a:solidFill>
                </a:ln>
                <a:latin typeface="Kim jung chul Myungjo Bold" panose="02030803000000000000" pitchFamily="18" charset="-127"/>
                <a:ea typeface="Kim jung chul Myungjo Bold" panose="02030803000000000000" pitchFamily="18" charset="-127"/>
              </a:rPr>
              <a:t>탄소중립연료 기술 </a:t>
            </a:r>
            <a:r>
              <a:rPr lang="ko-KR" altLang="en-US" sz="1200" dirty="0" err="1">
                <a:ln w="6350">
                  <a:solidFill>
                    <a:schemeClr val="tx1"/>
                  </a:solidFill>
                </a:ln>
                <a:latin typeface="Kim jung chul Myungjo Bold" panose="02030803000000000000" pitchFamily="18" charset="-127"/>
                <a:ea typeface="Kim jung chul Myungjo Bold" panose="02030803000000000000" pitchFamily="18" charset="-127"/>
              </a:rPr>
              <a:t>심포지움에</a:t>
            </a:r>
            <a:r>
              <a:rPr lang="ko-KR" altLang="en-US" sz="1200" dirty="0">
                <a:ln w="6350">
                  <a:solidFill>
                    <a:schemeClr val="tx1"/>
                  </a:solidFill>
                </a:ln>
                <a:latin typeface="Kim jung chul Myungjo Bold" panose="02030803000000000000" pitchFamily="18" charset="-127"/>
                <a:ea typeface="Kim jung chul Myungjo Bold" panose="02030803000000000000" pitchFamily="18" charset="-127"/>
              </a:rPr>
              <a:t> 모시는 글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933CC851-9A69-451B-9B82-2FF09E894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350" y="6135336"/>
            <a:ext cx="5111750" cy="242803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222885"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sz="9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 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기후위기를 극복할 탄소중립의 시대적 요청에 대응하는 에너지 기술이 요구되고 있는 바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한가지 기술로는 역부족이고 다양한 기술들이 필요하여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신재생에너지 개발을 필두로 전동화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효율제고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 err="1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바이오에너지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 err="1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탄소포집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및 활용</a:t>
            </a:r>
            <a:r>
              <a:rPr lang="ko-KR" altLang="en-US" sz="1000" kern="100" dirty="0">
                <a:latin typeface="Kim jung chul Myungjo Bold" panose="02030803000000000000" pitchFamily="18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</a:t>
            </a:r>
            <a:r>
              <a:rPr lang="en-US" altLang="ko-KR" sz="1000" kern="100" dirty="0">
                <a:latin typeface="Kim jung chul Myungjo Bold" panose="02030803000000000000" pitchFamily="18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(CCU),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수요조절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수소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연료 전환 등의 기술을 널리 개발하기 위하여 에너지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환경 전문가들이 힘을 모아 혁신적 기술 개발에 매진하고 있습니다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.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에너지밀도가 높은 액체연료를 필요로 하는 고부하 수송기관인 선박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항공과 상용차 분야를 기점으로 수소와 다양한 </a:t>
            </a:r>
            <a:r>
              <a:rPr lang="ko-KR" altLang="ko-KR" sz="1000" kern="100" dirty="0" err="1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재생합성연료를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포괄하는 탄소중립연료의 생산과 활용 기술이 중요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하게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떠오르고 있습니다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.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</a:t>
            </a:r>
            <a:endParaRPr lang="en-US" altLang="ko-KR" sz="1000" kern="100" dirty="0">
              <a:latin typeface="맑은 고딕" panose="020B0503020000020004" pitchFamily="50" charset="-127"/>
              <a:ea typeface="Kim jung chul Myungjo Bold" panose="02030803000000000000" pitchFamily="18" charset="-127"/>
              <a:cs typeface="Times New Roman" panose="02020603050405020304" pitchFamily="18" charset="0"/>
            </a:endParaRPr>
          </a:p>
          <a:p>
            <a:pPr indent="222885" algn="just">
              <a:lnSpc>
                <a:spcPct val="107000"/>
              </a:lnSpc>
              <a:spcAft>
                <a:spcPts val="800"/>
              </a:spcAft>
            </a:pP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고에너지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밀도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액체연료의 기술개발과 공급망 형성을 위한 여러 분야의 전망을 한 자리에서 공유하여 서로의 노력이 상승 작용을 이룰 수 있도록 </a:t>
            </a:r>
            <a:r>
              <a:rPr lang="ko-KR" altLang="ko-KR" sz="1000" kern="100" dirty="0" err="1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심포지움을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준비하였습니다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.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탄소중립연료 생산과 자동차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선박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항공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발전 분야의 활용기술에 대한 전세계적 동향과 우리나라의 노력을 함께 나누고 밝은 탄소중립의 미래를 만들어 나갈 수 있도록 참석하시어 귀한 말씀을 나누어 주시기 바랍니다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. </a:t>
            </a:r>
            <a:endParaRPr lang="ko-KR" altLang="ko-KR" sz="1000" kern="100" dirty="0">
              <a:latin typeface="맑은 고딕" panose="020B0503020000020004" pitchFamily="50" charset="-127"/>
              <a:ea typeface="Kim jung chul Myungjo Bold" panose="02030803000000000000" pitchFamily="18" charset="-127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       </a:t>
            </a:r>
            <a:r>
              <a:rPr lang="ko-KR" altLang="en-US" sz="1000" kern="100" dirty="0" err="1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심포지움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조직위원장</a:t>
            </a:r>
            <a:r>
              <a:rPr lang="en-US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, KAIST</a:t>
            </a:r>
            <a:r>
              <a:rPr lang="ko-KR" altLang="en-US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</a:t>
            </a:r>
            <a:r>
              <a:rPr lang="ko-KR" altLang="ko-KR" sz="1000" kern="100" dirty="0" err="1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배충식</a:t>
            </a:r>
            <a:r>
              <a:rPr lang="ko-KR" altLang="ko-KR" sz="1000" kern="100" dirty="0">
                <a:latin typeface="맑은 고딕" panose="020B0503020000020004" pitchFamily="50" charset="-127"/>
                <a:ea typeface="Kim jung chul Myungjo Bold" panose="02030803000000000000" pitchFamily="18" charset="-127"/>
                <a:cs typeface="Times New Roman" panose="02020603050405020304" pitchFamily="18" charset="0"/>
              </a:rPr>
              <a:t> 올림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1C25A1F8-4979-434D-88D6-F36AD44B1C48}"/>
              </a:ext>
            </a:extLst>
          </p:cNvPr>
          <p:cNvGrpSpPr/>
          <p:nvPr/>
        </p:nvGrpSpPr>
        <p:grpSpPr>
          <a:xfrm>
            <a:off x="548322" y="3012775"/>
            <a:ext cx="5484178" cy="2301538"/>
            <a:chOff x="548322" y="3012775"/>
            <a:chExt cx="5484178" cy="2301538"/>
          </a:xfrm>
        </p:grpSpPr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DDB102E9-EF19-4FBC-8186-01016F191C1D}"/>
                </a:ext>
              </a:extLst>
            </p:cNvPr>
            <p:cNvSpPr/>
            <p:nvPr/>
          </p:nvSpPr>
          <p:spPr>
            <a:xfrm>
              <a:off x="548322" y="3012775"/>
              <a:ext cx="5484178" cy="2301538"/>
            </a:xfrm>
            <a:prstGeom prst="roundRect">
              <a:avLst>
                <a:gd name="adj" fmla="val 9024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117049B5-E5E5-4C14-8FC9-5BF50CBDB94A}"/>
                </a:ext>
              </a:extLst>
            </p:cNvPr>
            <p:cNvSpPr/>
            <p:nvPr/>
          </p:nvSpPr>
          <p:spPr>
            <a:xfrm>
              <a:off x="852796" y="3091583"/>
              <a:ext cx="438150" cy="119062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500" b="1" dirty="0">
                  <a:latin typeface="+mj-ea"/>
                  <a:ea typeface="+mj-ea"/>
                </a:rPr>
                <a:t>주    최</a:t>
              </a:r>
            </a:p>
          </p:txBody>
        </p:sp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CA49D25C-D393-4E4B-BEDD-B3CEB092C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6250" b="95313" l="3042" r="95817">
                          <a14:foregroundMark x1="43346" y1="8854" x2="43346" y2="8854"/>
                          <a14:foregroundMark x1="69070" y1="28649" x2="71483" y2="31250"/>
                          <a14:foregroundMark x1="63219" y1="22343" x2="63693" y2="22853"/>
                          <a14:foregroundMark x1="54088" y1="12500" x2="54290" y2="12718"/>
                          <a14:foregroundMark x1="48289" y1="6250" x2="54088" y2="12500"/>
                          <a14:foregroundMark x1="71483" y1="31250" x2="71103" y2="42188"/>
                          <a14:foregroundMark x1="50951" y1="43750" x2="41065" y2="48438"/>
                          <a14:foregroundMark x1="6844" y1="80729" x2="6464" y2="81771"/>
                          <a14:foregroundMark x1="8745" y1="83854" x2="9125" y2="85938"/>
                          <a14:foregroundMark x1="13308" y1="81771" x2="13308" y2="81771"/>
                          <a14:foregroundMark x1="13308" y1="84375" x2="15970" y2="83854"/>
                          <a14:foregroundMark x1="19772" y1="78646" x2="21673" y2="77604"/>
                          <a14:foregroundMark x1="25095" y1="82813" x2="27757" y2="82813"/>
                          <a14:foregroundMark x1="27757" y1="78125" x2="27757" y2="85417"/>
                          <a14:foregroundMark x1="17871" y1="79688" x2="16730" y2="84375"/>
                          <a14:foregroundMark x1="22053" y1="82813" x2="22053" y2="82813"/>
                          <a14:foregroundMark x1="21293" y1="85938" x2="21293" y2="85938"/>
                          <a14:foregroundMark x1="19011" y1="86458" x2="19772" y2="86458"/>
                          <a14:foregroundMark x1="19392" y1="90625" x2="19392" y2="90625"/>
                          <a14:foregroundMark x1="19392" y1="90625" x2="19392" y2="90625"/>
                          <a14:foregroundMark x1="26236" y1="90625" x2="26236" y2="90625"/>
                          <a14:foregroundMark x1="27376" y1="94792" x2="27376" y2="94792"/>
                          <a14:foregroundMark x1="23954" y1="95313" x2="23954" y2="95313"/>
                          <a14:foregroundMark x1="23194" y1="90625" x2="23194" y2="90625"/>
                          <a14:foregroundMark x1="19392" y1="95833" x2="19392" y2="95833"/>
                          <a14:foregroundMark x1="8365" y1="95833" x2="8365" y2="95833"/>
                          <a14:foregroundMark x1="3802" y1="94271" x2="3802" y2="94271"/>
                          <a14:foregroundMark x1="4183" y1="91146" x2="4183" y2="91146"/>
                          <a14:foregroundMark x1="5323" y1="94271" x2="5703" y2="94792"/>
                          <a14:foregroundMark x1="12167" y1="95313" x2="12167" y2="95313"/>
                          <a14:foregroundMark x1="3802" y1="85938" x2="3802" y2="85938"/>
                          <a14:foregroundMark x1="5703" y1="83333" x2="5703" y2="83333"/>
                          <a14:foregroundMark x1="32319" y1="83854" x2="32319" y2="83854"/>
                          <a14:foregroundMark x1="33460" y1="82292" x2="33460" y2="82292"/>
                          <a14:foregroundMark x1="36502" y1="78646" x2="36502" y2="78646"/>
                          <a14:foregroundMark x1="38023" y1="81771" x2="38023" y2="81771"/>
                          <a14:foregroundMark x1="39924" y1="84896" x2="39924" y2="84896"/>
                          <a14:foregroundMark x1="41065" y1="79688" x2="41065" y2="79688"/>
                          <a14:foregroundMark x1="35741" y1="85417" x2="35741" y2="85417"/>
                          <a14:foregroundMark x1="36882" y1="87500" x2="36882" y2="87500"/>
                          <a14:foregroundMark x1="37262" y1="85417" x2="37262" y2="85417"/>
                          <a14:foregroundMark x1="32700" y1="88021" x2="32700" y2="88021"/>
                          <a14:foregroundMark x1="40304" y1="87500" x2="40304" y2="87500"/>
                          <a14:foregroundMark x1="38783" y1="92188" x2="38783" y2="92188"/>
                          <a14:foregroundMark x1="38023" y1="90625" x2="38023" y2="90625"/>
                          <a14:foregroundMark x1="34601" y1="91146" x2="34601" y2="91146"/>
                          <a14:foregroundMark x1="36122" y1="96354" x2="36122" y2="96354"/>
                          <a14:foregroundMark x1="46768" y1="83333" x2="46768" y2="83333"/>
                          <a14:foregroundMark x1="48669" y1="84375" x2="48669" y2="84375"/>
                          <a14:foregroundMark x1="49810" y1="84896" x2="49810" y2="84896"/>
                          <a14:foregroundMark x1="47909" y1="80729" x2="47909" y2="80729"/>
                          <a14:foregroundMark x1="55133" y1="82813" x2="55133" y2="82813"/>
                          <a14:foregroundMark x1="54373" y1="83333" x2="54373" y2="83333"/>
                          <a14:foregroundMark x1="51711" y1="91146" x2="51711" y2="91146"/>
                          <a14:foregroundMark x1="53232" y1="92188" x2="53232" y2="92188"/>
                          <a14:foregroundMark x1="50951" y1="89063" x2="50951" y2="89063"/>
                          <a14:foregroundMark x1="48289" y1="93229" x2="48289" y2="93229"/>
                          <a14:foregroundMark x1="51331" y1="95313" x2="51331" y2="95313"/>
                          <a14:foregroundMark x1="60456" y1="81250" x2="60456" y2="81250"/>
                          <a14:foregroundMark x1="61977" y1="84896" x2="61977" y2="84896"/>
                          <a14:foregroundMark x1="62357" y1="80208" x2="62357" y2="80208"/>
                          <a14:foregroundMark x1="62357" y1="88021" x2="62357" y2="88021"/>
                          <a14:foregroundMark x1="63878" y1="89583" x2="63878" y2="89583"/>
                          <a14:foregroundMark x1="58175" y1="90625" x2="58175" y2="90625"/>
                          <a14:foregroundMark x1="59696" y1="89583" x2="60076" y2="88542"/>
                          <a14:foregroundMark x1="64639" y1="91667" x2="64639" y2="92188"/>
                          <a14:foregroundMark x1="63878" y1="80729" x2="63878" y2="80729"/>
                          <a14:foregroundMark x1="68061" y1="85417" x2="68061" y2="85417"/>
                          <a14:foregroundMark x1="67681" y1="83333" x2="67681" y2="83333"/>
                          <a14:foregroundMark x1="67681" y1="91146" x2="67681" y2="91146"/>
                          <a14:foregroundMark x1="73384" y1="81771" x2="73384" y2="81771"/>
                          <a14:foregroundMark x1="76426" y1="84375" x2="76426" y2="84375"/>
                          <a14:foregroundMark x1="79087" y1="80729" x2="79087" y2="80729"/>
                          <a14:foregroundMark x1="77186" y1="79167" x2="77186" y2="79167"/>
                          <a14:foregroundMark x1="74525" y1="79688" x2="74525" y2="79688"/>
                          <a14:foregroundMark x1="75285" y1="88021" x2="75285" y2="88021"/>
                          <a14:foregroundMark x1="78327" y1="88021" x2="78327" y2="88021"/>
                          <a14:foregroundMark x1="73764" y1="88021" x2="73764" y2="88021"/>
                          <a14:foregroundMark x1="73384" y1="93229" x2="73384" y2="93229"/>
                          <a14:foregroundMark x1="79848" y1="94792" x2="79848" y2="94792"/>
                          <a14:foregroundMark x1="81369" y1="84375" x2="81369" y2="84375"/>
                          <a14:foregroundMark x1="81749" y1="83333" x2="81749" y2="83333"/>
                          <a14:foregroundMark x1="82129" y1="81771" x2="82129" y2="81771"/>
                          <a14:foregroundMark x1="82129" y1="88021" x2="82129" y2="88021"/>
                          <a14:foregroundMark x1="87452" y1="82813" x2="87452" y2="82813"/>
                          <a14:foregroundMark x1="92395" y1="81250" x2="92395" y2="81250"/>
                          <a14:foregroundMark x1="95817" y1="83333" x2="95817" y2="83333"/>
                          <a14:foregroundMark x1="89734" y1="86458" x2="89734" y2="86458"/>
                          <a14:foregroundMark x1="91255" y1="91146" x2="91255" y2="91146"/>
                          <a14:backgroundMark x1="50951" y1="92708" x2="50951" y2="92708"/>
                          <a14:backgroundMark x1="51331" y1="91146" x2="51331" y2="91146"/>
                          <a14:backgroundMark x1="61977" y1="87500" x2="61977" y2="87500"/>
                          <a14:backgroundMark x1="74525" y1="89583" x2="74525" y2="89583"/>
                          <a14:backgroundMark x1="78707" y1="90104" x2="78707" y2="90104"/>
                          <a14:backgroundMark x1="60456" y1="18750" x2="60456" y2="18750"/>
                          <a14:backgroundMark x1="58555" y1="15625" x2="58555" y2="15625"/>
                          <a14:backgroundMark x1="55894" y1="15104" x2="55894" y2="15104"/>
                          <a14:backgroundMark x1="63878" y1="23438" x2="63878" y2="23438"/>
                          <a14:backgroundMark x1="65399" y1="23958" x2="65399" y2="23958"/>
                          <a14:backgroundMark x1="63118" y1="23438" x2="63118" y2="23438"/>
                          <a14:backgroundMark x1="66920" y1="28125" x2="66920" y2="28125"/>
                          <a14:backgroundMark x1="61217" y1="22917" x2="61217" y2="22917"/>
                          <a14:backgroundMark x1="60456" y1="21354" x2="60456" y2="21354"/>
                          <a14:backgroundMark x1="53232" y1="14063" x2="62357" y2="23438"/>
                          <a14:backgroundMark x1="52852" y1="13542" x2="52852" y2="13542"/>
                          <a14:backgroundMark x1="53992" y1="13542" x2="53992" y2="13542"/>
                          <a14:backgroundMark x1="53612" y1="12500" x2="53612" y2="12500"/>
                          <a14:backgroundMark x1="54753" y1="13542" x2="54753" y2="13542"/>
                          <a14:backgroundMark x1="66160" y1="24479" x2="66920" y2="28125"/>
                          <a14:backgroundMark x1="62738" y1="23958" x2="66160" y2="28125"/>
                          <a14:backgroundMark x1="66160" y1="28125" x2="67300" y2="302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036" y="3316936"/>
              <a:ext cx="445770" cy="325429"/>
            </a:xfrm>
            <a:prstGeom prst="rect">
              <a:avLst/>
            </a:prstGeom>
          </p:spPr>
        </p:pic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3A5D407A-F31B-4FB2-B292-D43AD4CB508F}"/>
                </a:ext>
              </a:extLst>
            </p:cNvPr>
            <p:cNvSpPr/>
            <p:nvPr/>
          </p:nvSpPr>
          <p:spPr>
            <a:xfrm>
              <a:off x="852796" y="3717802"/>
              <a:ext cx="438150" cy="119062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500" b="1" dirty="0">
                  <a:latin typeface="+mj-ea"/>
                  <a:ea typeface="+mj-ea"/>
                </a:rPr>
                <a:t>주    관</a:t>
              </a:r>
            </a:p>
          </p:txBody>
        </p:sp>
        <p:pic>
          <p:nvPicPr>
            <p:cNvPr id="28" name="그림 27">
              <a:extLst>
                <a:ext uri="{FF2B5EF4-FFF2-40B4-BE49-F238E27FC236}">
                  <a16:creationId xmlns:a16="http://schemas.microsoft.com/office/drawing/2014/main" id="{9D40B928-342B-4122-9B24-63805D0638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2000" b="75667" l="2111" r="97222">
                          <a14:foregroundMark x1="25000" y1="22444" x2="25000" y2="22444"/>
                          <a14:foregroundMark x1="30444" y1="23222" x2="30444" y2="23222"/>
                          <a14:foregroundMark x1="15667" y1="26667" x2="15667" y2="26667"/>
                          <a14:foregroundMark x1="14111" y1="27889" x2="14111" y2="27889"/>
                          <a14:foregroundMark x1="14111" y1="27889" x2="12111" y2="32000"/>
                          <a14:foregroundMark x1="16778" y1="26333" x2="8000" y2="34556"/>
                          <a14:foregroundMark x1="30444" y1="22444" x2="18111" y2="25778"/>
                          <a14:foregroundMark x1="7222" y1="34333" x2="2333" y2="48000"/>
                          <a14:foregroundMark x1="33778" y1="75667" x2="53222" y2="71556"/>
                          <a14:foregroundMark x1="53222" y1="71556" x2="59667" y2="66444"/>
                          <a14:foregroundMark x1="92889" y1="62556" x2="97222" y2="42333"/>
                          <a14:foregroundMark x1="97222" y1="42333" x2="92889" y2="33333"/>
                          <a14:foregroundMark x1="22667" y1="46111" x2="19889" y2="50444"/>
                          <a14:foregroundMark x1="39444" y1="45667" x2="41444" y2="47444"/>
                          <a14:foregroundMark x1="56333" y1="45889" x2="59111" y2="42333"/>
                          <a14:foregroundMark x1="71444" y1="47444" x2="76667" y2="47222"/>
                          <a14:backgroundMark x1="58444" y1="48444" x2="58444" y2="4844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20000" r="867" b="21400"/>
            <a:stretch/>
          </p:blipFill>
          <p:spPr>
            <a:xfrm>
              <a:off x="2493727" y="3943505"/>
              <a:ext cx="482170" cy="285022"/>
            </a:xfrm>
            <a:prstGeom prst="rect">
              <a:avLst/>
            </a:prstGeom>
          </p:spPr>
        </p:pic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E6996041-99B2-4E8F-8A2F-7846848DACC1}"/>
                </a:ext>
              </a:extLst>
            </p:cNvPr>
            <p:cNvSpPr/>
            <p:nvPr/>
          </p:nvSpPr>
          <p:spPr>
            <a:xfrm>
              <a:off x="852796" y="4344022"/>
              <a:ext cx="438150" cy="119062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500" b="1" dirty="0">
                  <a:latin typeface="+mj-ea"/>
                  <a:ea typeface="+mj-ea"/>
                </a:rPr>
                <a:t>후    원</a:t>
              </a:r>
            </a:p>
          </p:txBody>
        </p:sp>
        <p:pic>
          <p:nvPicPr>
            <p:cNvPr id="40" name="그림 39">
              <a:extLst>
                <a:ext uri="{FF2B5EF4-FFF2-40B4-BE49-F238E27FC236}">
                  <a16:creationId xmlns:a16="http://schemas.microsoft.com/office/drawing/2014/main" id="{1926C677-8815-426A-97CE-B5796EADA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311" y="4441977"/>
              <a:ext cx="555264" cy="308123"/>
            </a:xfrm>
            <a:prstGeom prst="rect">
              <a:avLst/>
            </a:prstGeom>
          </p:spPr>
        </p:pic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E4904B39-CD24-4452-BC69-50D2BEEA2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411" y="4774456"/>
              <a:ext cx="423495" cy="457057"/>
            </a:xfrm>
            <a:prstGeom prst="rect">
              <a:avLst/>
            </a:prstGeom>
          </p:spPr>
        </p:pic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62568691-18A7-4A0F-AE13-15B5E05EF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6250" l="8804" r="91196">
                          <a14:foregroundMark x1="47122" y1="31731" x2="47122" y2="31731"/>
                          <a14:foregroundMark x1="58409" y1="29808" x2="58409" y2="29808"/>
                          <a14:foregroundMark x1="61287" y1="45481" x2="61287" y2="45481"/>
                          <a14:foregroundMark x1="39729" y1="39038" x2="39729" y2="39038"/>
                          <a14:foregroundMark x1="42099" y1="54904" x2="42099" y2="54904"/>
                          <a14:foregroundMark x1="8916" y1="88558" x2="8916" y2="88558"/>
                          <a14:foregroundMark x1="9255" y1="87019" x2="9255" y2="93077"/>
                          <a14:foregroundMark x1="12302" y1="86731" x2="12302" y2="91923"/>
                          <a14:foregroundMark x1="23758" y1="94038" x2="24492" y2="94038"/>
                          <a14:foregroundMark x1="24492" y1="87596" x2="24492" y2="87596"/>
                          <a14:foregroundMark x1="31828" y1="89135" x2="31828" y2="90096"/>
                          <a14:foregroundMark x1="42777" y1="90385" x2="42777" y2="90385"/>
                          <a14:foregroundMark x1="53555" y1="92212" x2="53555" y2="92212"/>
                          <a14:foregroundMark x1="59481" y1="91923" x2="59481" y2="91923"/>
                          <a14:foregroundMark x1="66648" y1="96442" x2="66648" y2="96442"/>
                          <a14:foregroundMark x1="75056" y1="91250" x2="75056" y2="91250"/>
                          <a14:foregroundMark x1="82449" y1="94327" x2="82449" y2="94327"/>
                          <a14:foregroundMark x1="90293" y1="94038" x2="90293" y2="94038"/>
                          <a14:foregroundMark x1="91196" y1="92500" x2="91196" y2="92500"/>
                          <a14:backgroundMark x1="24153" y1="98654" x2="24153" y2="98654"/>
                          <a14:backgroundMark x1="24492" y1="97692" x2="24492" y2="97692"/>
                          <a14:backgroundMark x1="24323" y1="98269" x2="24323" y2="98269"/>
                          <a14:backgroundMark x1="24323" y1="98269" x2="24323" y2="98269"/>
                          <a14:backgroundMark x1="24210" y1="90481" x2="24210" y2="90481"/>
                          <a14:backgroundMark x1="82901" y1="91154" x2="82901" y2="91154"/>
                          <a14:backgroundMark x1="90745" y1="95192" x2="90745" y2="95192"/>
                          <a14:backgroundMark x1="49944" y1="64712" x2="49944" y2="64712"/>
                          <a14:backgroundMark x1="49831" y1="60192" x2="49831" y2="6019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3787" y="4747168"/>
              <a:ext cx="871744" cy="511633"/>
            </a:xfrm>
            <a:prstGeom prst="rect">
              <a:avLst/>
            </a:prstGeom>
          </p:spPr>
        </p:pic>
        <p:pic>
          <p:nvPicPr>
            <p:cNvPr id="43" name="그림 42">
              <a:extLst>
                <a:ext uri="{FF2B5EF4-FFF2-40B4-BE49-F238E27FC236}">
                  <a16:creationId xmlns:a16="http://schemas.microsoft.com/office/drawing/2014/main" id="{76842772-32C3-45C0-9493-9BAF8EB129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035" b="81314" l="30560" r="69818">
                          <a14:foregroundMark x1="35333" y1="38068" x2="35333" y2="38068"/>
                          <a14:foregroundMark x1="49733" y1="47159" x2="49733" y2="47159"/>
                          <a14:foregroundMark x1="53867" y1="40909" x2="53867" y2="40909"/>
                          <a14:foregroundMark x1="62533" y1="44318" x2="62533" y2="443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52" r="28194" b="9651"/>
            <a:stretch/>
          </p:blipFill>
          <p:spPr>
            <a:xfrm>
              <a:off x="819141" y="3940621"/>
              <a:ext cx="543560" cy="270816"/>
            </a:xfrm>
            <a:prstGeom prst="rect">
              <a:avLst/>
            </a:prstGeom>
          </p:spPr>
        </p:pic>
        <p:pic>
          <p:nvPicPr>
            <p:cNvPr id="44" name="그림 43">
              <a:extLst>
                <a:ext uri="{FF2B5EF4-FFF2-40B4-BE49-F238E27FC236}">
                  <a16:creationId xmlns:a16="http://schemas.microsoft.com/office/drawing/2014/main" id="{308831E5-F2CB-4DEF-9128-AA5CDA9F20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>
                          <a14:foregroundMark x1="14271" y1="43125" x2="14271" y2="43125"/>
                          <a14:foregroundMark x1="27187" y1="43438" x2="27187" y2="43438"/>
                          <a14:foregroundMark x1="66042" y1="45000" x2="66042" y2="45000"/>
                          <a14:foregroundMark x1="80000" y1="45938" x2="80000" y2="45938"/>
                          <a14:foregroundMark x1="12708" y1="60625" x2="12708" y2="60625"/>
                          <a14:foregroundMark x1="11771" y1="67292" x2="11771" y2="67292"/>
                          <a14:foregroundMark x1="16250" y1="63750" x2="16250" y2="63750"/>
                          <a14:foregroundMark x1="21458" y1="63438" x2="21458" y2="63438"/>
                          <a14:foregroundMark x1="30312" y1="62500" x2="30312" y2="62500"/>
                          <a14:foregroundMark x1="33542" y1="63229" x2="33542" y2="63229"/>
                          <a14:foregroundMark x1="35729" y1="62917" x2="35729" y2="62917"/>
                          <a14:foregroundMark x1="40000" y1="62396" x2="40000" y2="62396"/>
                          <a14:foregroundMark x1="45208" y1="63125" x2="45208" y2="63125"/>
                          <a14:foregroundMark x1="48333" y1="63125" x2="48333" y2="63125"/>
                          <a14:foregroundMark x1="53438" y1="63333" x2="53438" y2="63333"/>
                          <a14:foregroundMark x1="56458" y1="63542" x2="56458" y2="63542"/>
                          <a14:foregroundMark x1="60208" y1="62396" x2="60208" y2="62396"/>
                          <a14:foregroundMark x1="62187" y1="63854" x2="62187" y2="63854"/>
                          <a14:foregroundMark x1="69167" y1="63750" x2="69167" y2="63750"/>
                          <a14:foregroundMark x1="71146" y1="64792" x2="71146" y2="64792"/>
                          <a14:foregroundMark x1="77083" y1="64167" x2="77083" y2="64167"/>
                          <a14:foregroundMark x1="80313" y1="64479" x2="80313" y2="64479"/>
                          <a14:foregroundMark x1="85729" y1="62604" x2="85729" y2="62604"/>
                          <a14:foregroundMark x1="85625" y1="63333" x2="85625" y2="63333"/>
                          <a14:foregroundMark x1="89583" y1="65208" x2="89583" y2="65208"/>
                          <a14:foregroundMark x1="86146" y1="67396" x2="86146" y2="67396"/>
                          <a14:foregroundMark x1="73125" y1="62396" x2="73125" y2="62396"/>
                          <a14:backgroundMark x1="12083" y1="62396" x2="12083" y2="62396"/>
                          <a14:backgroundMark x1="28854" y1="62604" x2="28854" y2="62604"/>
                          <a14:backgroundMark x1="61771" y1="65729" x2="61771" y2="65729"/>
                          <a14:backgroundMark x1="68854" y1="62292" x2="68854" y2="62292"/>
                          <a14:backgroundMark x1="70729" y1="66458" x2="70729" y2="66458"/>
                          <a14:backgroundMark x1="85208" y1="61458" x2="85208" y2="6145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271" b="28987"/>
            <a:stretch/>
          </p:blipFill>
          <p:spPr>
            <a:xfrm>
              <a:off x="2386851" y="3269750"/>
              <a:ext cx="743973" cy="325429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401245E-4CEC-451A-8652-E765C42BF6EB}"/>
                </a:ext>
              </a:extLst>
            </p:cNvPr>
            <p:cNvSpPr txBox="1"/>
            <p:nvPr/>
          </p:nvSpPr>
          <p:spPr>
            <a:xfrm>
              <a:off x="1324182" y="3335960"/>
              <a:ext cx="81405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/>
                <a:t>산업통상자원부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56721A6-B34B-434D-8962-71A9E6388937}"/>
                </a:ext>
              </a:extLst>
            </p:cNvPr>
            <p:cNvSpPr txBox="1"/>
            <p:nvPr/>
          </p:nvSpPr>
          <p:spPr>
            <a:xfrm>
              <a:off x="3050354" y="3342502"/>
              <a:ext cx="115173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 err="1"/>
                <a:t>한국에너지기술평가원</a:t>
              </a:r>
              <a:r>
                <a:rPr lang="ko-KR" altLang="en-US" sz="700" dirty="0"/>
                <a:t>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50189C9-CBB8-411A-ACD2-282F92D6C236}"/>
                </a:ext>
              </a:extLst>
            </p:cNvPr>
            <p:cNvSpPr txBox="1"/>
            <p:nvPr/>
          </p:nvSpPr>
          <p:spPr>
            <a:xfrm>
              <a:off x="3023749" y="3899459"/>
              <a:ext cx="129112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/>
                <a:t>한국자동차공학회</a:t>
              </a:r>
              <a:endParaRPr lang="en-US" altLang="ko-KR" sz="700" dirty="0"/>
            </a:p>
            <a:p>
              <a:r>
                <a:rPr lang="ko-KR" altLang="en-US" sz="700" dirty="0" err="1"/>
                <a:t>모빌리티</a:t>
              </a:r>
              <a:r>
                <a:rPr lang="ko-KR" altLang="en-US" sz="700" dirty="0"/>
                <a:t> 동력 및 구동시스템 부문위원회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928E9FA-86FD-43A3-AA27-53F0E294B5D4}"/>
                </a:ext>
              </a:extLst>
            </p:cNvPr>
            <p:cNvSpPr txBox="1"/>
            <p:nvPr/>
          </p:nvSpPr>
          <p:spPr>
            <a:xfrm>
              <a:off x="1332824" y="3933475"/>
              <a:ext cx="9214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/>
                <a:t>한국과학기술원</a:t>
              </a:r>
              <a:endParaRPr lang="en-US" altLang="ko-KR" sz="700" dirty="0"/>
            </a:p>
            <a:p>
              <a:r>
                <a:rPr lang="ko-KR" altLang="en-US" sz="700" dirty="0"/>
                <a:t>연소기술연구센터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71239F7-0708-4932-9775-CAFFFDC9D70D}"/>
                </a:ext>
              </a:extLst>
            </p:cNvPr>
            <p:cNvSpPr txBox="1"/>
            <p:nvPr/>
          </p:nvSpPr>
          <p:spPr>
            <a:xfrm>
              <a:off x="3073769" y="4526929"/>
              <a:ext cx="9031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/>
                <a:t>한국자동차연구원</a:t>
              </a:r>
            </a:p>
          </p:txBody>
        </p:sp>
        <p:pic>
          <p:nvPicPr>
            <p:cNvPr id="50" name="그림 49">
              <a:extLst>
                <a:ext uri="{FF2B5EF4-FFF2-40B4-BE49-F238E27FC236}">
                  <a16:creationId xmlns:a16="http://schemas.microsoft.com/office/drawing/2014/main" id="{E881AE47-7491-42C3-9252-1FEB97C9F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9174" b="89450" l="4744" r="92789">
                          <a14:foregroundMark x1="4744" y1="14220" x2="4744" y2="14220"/>
                          <a14:foregroundMark x1="7021" y1="14679" x2="8349" y2="14679"/>
                          <a14:foregroundMark x1="20873" y1="16055" x2="20114" y2="33486"/>
                          <a14:foregroundMark x1="23340" y1="27523" x2="23719" y2="27523"/>
                          <a14:foregroundMark x1="20470" y1="70821" x2="23719" y2="74312"/>
                          <a14:foregroundMark x1="15180" y1="65138" x2="18892" y2="69125"/>
                          <a14:foregroundMark x1="23719" y1="74312" x2="26376" y2="66972"/>
                          <a14:foregroundMark x1="43263" y1="45788" x2="44023" y2="45872"/>
                          <a14:foregroundMark x1="40093" y1="45440" x2="40237" y2="45456"/>
                          <a14:foregroundMark x1="35674" y1="44954" x2="37811" y2="45189"/>
                          <a14:foregroundMark x1="34345" y1="11009" x2="34345" y2="11009"/>
                          <a14:foregroundMark x1="39089" y1="11468" x2="39089" y2="11468"/>
                          <a14:foregroundMark x1="42694" y1="11009" x2="42694" y2="11009"/>
                          <a14:foregroundMark x1="46110" y1="12385" x2="46110" y2="12385"/>
                          <a14:foregroundMark x1="41176" y1="66514" x2="41176" y2="76606"/>
                          <a14:foregroundMark x1="32258" y1="82110" x2="42315" y2="81651"/>
                          <a14:foregroundMark x1="42315" y1="81651" x2="44213" y2="81651"/>
                          <a14:foregroundMark x1="57116" y1="16514" x2="65844" y2="17890"/>
                          <a14:foregroundMark x1="59583" y1="47248" x2="68501" y2="47706"/>
                          <a14:foregroundMark x1="61860" y1="63303" x2="57875" y2="66972"/>
                          <a14:foregroundMark x1="64326" y1="66972" x2="66224" y2="75229"/>
                          <a14:foregroundMark x1="92789" y1="21560" x2="91651" y2="40367"/>
                          <a14:foregroundMark x1="39279" y1="13761" x2="39469" y2="15596"/>
                          <a14:foregroundMark x1="43074" y1="15596" x2="43074" y2="15596"/>
                          <a14:foregroundMark x1="46300" y1="20183" x2="46300" y2="20183"/>
                          <a14:backgroundMark x1="40228" y1="44495" x2="40228" y2="44495"/>
                          <a14:backgroundMark x1="39469" y1="44954" x2="39469" y2="45413"/>
                          <a14:backgroundMark x1="39469" y1="44954" x2="39279" y2="46330"/>
                          <a14:backgroundMark x1="40607" y1="46330" x2="40797" y2="47706"/>
                          <a14:backgroundMark x1="40038" y1="45872" x2="41366" y2="48624"/>
                          <a14:backgroundMark x1="19734" y1="69266" x2="20304" y2="70642"/>
                          <a14:backgroundMark x1="19355" y1="68349" x2="20304" y2="711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702" y="4509694"/>
              <a:ext cx="525314" cy="217302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7FE0339-0DAA-4129-8E8E-AACC33FAECF7}"/>
                </a:ext>
              </a:extLst>
            </p:cNvPr>
            <p:cNvSpPr txBox="1"/>
            <p:nvPr/>
          </p:nvSpPr>
          <p:spPr>
            <a:xfrm>
              <a:off x="1332824" y="4518318"/>
              <a:ext cx="118871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 err="1"/>
                <a:t>탄소중립녹색성장위원회</a:t>
              </a:r>
              <a:endParaRPr lang="ko-KR" altLang="en-US" sz="700" dirty="0"/>
            </a:p>
          </p:txBody>
        </p:sp>
        <p:pic>
          <p:nvPicPr>
            <p:cNvPr id="52" name="그래픽 51">
              <a:extLst>
                <a:ext uri="{FF2B5EF4-FFF2-40B4-BE49-F238E27FC236}">
                  <a16:creationId xmlns:a16="http://schemas.microsoft.com/office/drawing/2014/main" id="{4B20C42A-2B64-4FCD-BCC2-AE416AEE5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233764" y="4380962"/>
              <a:ext cx="468301" cy="468301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92030F-B8AE-41E1-AF9F-57D81180068D}"/>
                </a:ext>
              </a:extLst>
            </p:cNvPr>
            <p:cNvSpPr txBox="1"/>
            <p:nvPr/>
          </p:nvSpPr>
          <p:spPr>
            <a:xfrm>
              <a:off x="4776529" y="4526992"/>
              <a:ext cx="9031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/>
                <a:t>한국항공우주학회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3058A24-9E58-4D57-92DF-0500EE257813}"/>
                </a:ext>
              </a:extLst>
            </p:cNvPr>
            <p:cNvSpPr txBox="1"/>
            <p:nvPr/>
          </p:nvSpPr>
          <p:spPr>
            <a:xfrm>
              <a:off x="1332824" y="4902957"/>
              <a:ext cx="79676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 err="1"/>
                <a:t>한국연소학회</a:t>
              </a:r>
              <a:endParaRPr lang="ko-KR" altLang="en-US" sz="7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CB0E85E-36B6-451C-AD37-6F3E07A950B8}"/>
                </a:ext>
              </a:extLst>
            </p:cNvPr>
            <p:cNvSpPr txBox="1"/>
            <p:nvPr/>
          </p:nvSpPr>
          <p:spPr>
            <a:xfrm>
              <a:off x="3090438" y="4902957"/>
              <a:ext cx="9031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 err="1"/>
                <a:t>한국분무공학회</a:t>
              </a:r>
              <a:endParaRPr lang="ko-KR" altLang="en-US" sz="700" dirty="0"/>
            </a:p>
          </p:txBody>
        </p:sp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9256D9B5-8324-4721-901A-CF6B46065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846" y="4883778"/>
              <a:ext cx="794417" cy="238411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1316C61-0C58-4DC2-8DD0-2FD8BF66FE6E}"/>
                </a:ext>
              </a:extLst>
            </p:cNvPr>
            <p:cNvSpPr txBox="1"/>
            <p:nvPr/>
          </p:nvSpPr>
          <p:spPr>
            <a:xfrm>
              <a:off x="4835551" y="4891471"/>
              <a:ext cx="117451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 err="1"/>
                <a:t>한국마린엔지니어링학회</a:t>
              </a:r>
              <a:endParaRPr lang="ko-KR" altLang="en-US" sz="700" dirty="0"/>
            </a:p>
          </p:txBody>
        </p:sp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6CE112CF-299A-495D-A5F5-A9B850BF34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035" b="81314" l="30560" r="69818">
                          <a14:foregroundMark x1="35333" y1="38068" x2="35333" y2="38068"/>
                          <a14:foregroundMark x1="49733" y1="47159" x2="49733" y2="47159"/>
                          <a14:foregroundMark x1="53867" y1="40909" x2="53867" y2="40909"/>
                          <a14:foregroundMark x1="62533" y1="44318" x2="62533" y2="443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52" r="28194" b="9651"/>
            <a:stretch/>
          </p:blipFill>
          <p:spPr>
            <a:xfrm>
              <a:off x="4467914" y="3288686"/>
              <a:ext cx="543560" cy="270816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CDEEDFF-061B-4AA8-A934-390091A857B6}"/>
                </a:ext>
              </a:extLst>
            </p:cNvPr>
            <p:cNvSpPr txBox="1"/>
            <p:nvPr/>
          </p:nvSpPr>
          <p:spPr>
            <a:xfrm>
              <a:off x="5036672" y="3315294"/>
              <a:ext cx="92148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700" dirty="0"/>
                <a:t>한국과학기술원</a:t>
              </a:r>
              <a:endParaRPr lang="en-US" altLang="ko-KR" sz="700" dirty="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5D45FFF-161D-46E3-B86B-E6354C0E1011}"/>
              </a:ext>
            </a:extLst>
          </p:cNvPr>
          <p:cNvSpPr txBox="1"/>
          <p:nvPr/>
        </p:nvSpPr>
        <p:spPr>
          <a:xfrm>
            <a:off x="805222" y="8771173"/>
            <a:ext cx="521609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800" b="1" dirty="0">
                <a:latin typeface="+mj-ea"/>
                <a:ea typeface="+mj-ea"/>
              </a:rPr>
              <a:t>조직위원회 </a:t>
            </a:r>
            <a:r>
              <a:rPr lang="en-US" altLang="ko-KR" sz="800" b="1" dirty="0">
                <a:latin typeface="+mj-ea"/>
                <a:ea typeface="+mj-ea"/>
              </a:rPr>
              <a:t>  </a:t>
            </a:r>
            <a:r>
              <a:rPr lang="ko-KR" altLang="en-US" sz="900" b="1" dirty="0" err="1">
                <a:latin typeface="+mj-ea"/>
                <a:ea typeface="+mj-ea"/>
              </a:rPr>
              <a:t>배충식</a:t>
            </a:r>
            <a:r>
              <a:rPr lang="ko-KR" altLang="en-US" sz="900" b="1" dirty="0">
                <a:latin typeface="+mj-ea"/>
                <a:ea typeface="+mj-ea"/>
              </a:rPr>
              <a:t> </a:t>
            </a:r>
            <a:r>
              <a:rPr lang="en-US" altLang="ko-KR" sz="900" b="1" dirty="0">
                <a:latin typeface="+mj-ea"/>
                <a:ea typeface="+mj-ea"/>
              </a:rPr>
              <a:t>(KAIST), </a:t>
            </a:r>
            <a:r>
              <a:rPr lang="ko-KR" altLang="en-US" sz="900" b="1" dirty="0">
                <a:latin typeface="+mj-ea"/>
                <a:ea typeface="+mj-ea"/>
              </a:rPr>
              <a:t>정재우 </a:t>
            </a:r>
            <a:r>
              <a:rPr lang="en-US" altLang="ko-KR" sz="900" b="1" dirty="0">
                <a:latin typeface="+mj-ea"/>
                <a:ea typeface="+mj-ea"/>
              </a:rPr>
              <a:t>(</a:t>
            </a:r>
            <a:r>
              <a:rPr lang="ko-KR" altLang="en-US" sz="900" b="1" dirty="0">
                <a:latin typeface="+mj-ea"/>
                <a:ea typeface="+mj-ea"/>
              </a:rPr>
              <a:t>한국자동차연구원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r>
              <a:rPr lang="ko-KR" altLang="en-US" sz="900" b="1" dirty="0">
                <a:latin typeface="+mj-ea"/>
                <a:ea typeface="+mj-ea"/>
              </a:rPr>
              <a:t>최영</a:t>
            </a:r>
            <a:r>
              <a:rPr lang="en-US" altLang="ko-KR" sz="900" b="1" dirty="0">
                <a:latin typeface="+mj-ea"/>
                <a:ea typeface="+mj-ea"/>
              </a:rPr>
              <a:t> (</a:t>
            </a:r>
            <a:r>
              <a:rPr lang="ko-KR" altLang="en-US" sz="900" b="1" dirty="0">
                <a:latin typeface="+mj-ea"/>
                <a:ea typeface="+mj-ea"/>
              </a:rPr>
              <a:t>기계연구원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r>
              <a:rPr lang="ko-KR" altLang="en-US" sz="900" b="1" dirty="0" err="1">
                <a:latin typeface="+mj-ea"/>
                <a:ea typeface="+mj-ea"/>
              </a:rPr>
              <a:t>문석수</a:t>
            </a:r>
            <a:r>
              <a:rPr lang="en-US" altLang="ko-KR" sz="900" b="1" dirty="0">
                <a:latin typeface="+mj-ea"/>
                <a:ea typeface="+mj-ea"/>
              </a:rPr>
              <a:t> (</a:t>
            </a:r>
            <a:r>
              <a:rPr lang="ko-KR" altLang="en-US" sz="900" b="1" dirty="0">
                <a:latin typeface="+mj-ea"/>
                <a:ea typeface="+mj-ea"/>
              </a:rPr>
              <a:t>인하대학교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br>
              <a:rPr lang="en-US" altLang="ko-KR" sz="900" b="1" dirty="0">
                <a:latin typeface="+mj-ea"/>
                <a:ea typeface="+mj-ea"/>
              </a:rPr>
            </a:br>
            <a:r>
              <a:rPr lang="en-US" altLang="ko-KR" sz="900" b="1" dirty="0">
                <a:latin typeface="+mj-ea"/>
                <a:ea typeface="+mj-ea"/>
              </a:rPr>
              <a:t>                </a:t>
            </a:r>
            <a:r>
              <a:rPr lang="ko-KR" altLang="en-US" sz="900" b="1" dirty="0">
                <a:latin typeface="+mj-ea"/>
                <a:ea typeface="+mj-ea"/>
              </a:rPr>
              <a:t>장진영 </a:t>
            </a:r>
            <a:r>
              <a:rPr lang="en-US" altLang="ko-KR" sz="900" b="1" dirty="0">
                <a:latin typeface="+mj-ea"/>
                <a:ea typeface="+mj-ea"/>
              </a:rPr>
              <a:t>(</a:t>
            </a:r>
            <a:r>
              <a:rPr lang="ko-KR" altLang="en-US" sz="900" b="1" dirty="0">
                <a:latin typeface="+mj-ea"/>
                <a:ea typeface="+mj-ea"/>
              </a:rPr>
              <a:t>한국에너지기술연구원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r>
              <a:rPr lang="ko-KR" altLang="en-US" sz="900" b="1" dirty="0">
                <a:latin typeface="+mj-ea"/>
                <a:ea typeface="+mj-ea"/>
              </a:rPr>
              <a:t>박성욱 </a:t>
            </a:r>
            <a:r>
              <a:rPr lang="en-US" altLang="ko-KR" sz="900" b="1" dirty="0">
                <a:latin typeface="+mj-ea"/>
                <a:ea typeface="+mj-ea"/>
              </a:rPr>
              <a:t>(</a:t>
            </a:r>
            <a:r>
              <a:rPr lang="ko-KR" altLang="en-US" sz="900" b="1" dirty="0">
                <a:latin typeface="+mj-ea"/>
                <a:ea typeface="+mj-ea"/>
              </a:rPr>
              <a:t>한양대학교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r>
              <a:rPr lang="ko-KR" altLang="en-US" sz="900" b="1" dirty="0">
                <a:latin typeface="+mj-ea"/>
                <a:ea typeface="+mj-ea"/>
              </a:rPr>
              <a:t>박수한 </a:t>
            </a:r>
            <a:r>
              <a:rPr lang="en-US" altLang="ko-KR" sz="900" b="1" dirty="0">
                <a:latin typeface="+mj-ea"/>
                <a:ea typeface="+mj-ea"/>
              </a:rPr>
              <a:t>(</a:t>
            </a:r>
            <a:r>
              <a:rPr lang="ko-KR" altLang="en-US" sz="900" b="1" dirty="0">
                <a:latin typeface="+mj-ea"/>
                <a:ea typeface="+mj-ea"/>
              </a:rPr>
              <a:t>건국대학교</a:t>
            </a:r>
            <a:r>
              <a:rPr lang="en-US" altLang="ko-KR" sz="900" b="1" dirty="0">
                <a:latin typeface="+mj-ea"/>
                <a:ea typeface="+mj-ea"/>
              </a:rPr>
              <a:t>),</a:t>
            </a:r>
          </a:p>
          <a:p>
            <a:r>
              <a:rPr lang="en-US" altLang="ko-KR" sz="900" b="1" dirty="0">
                <a:latin typeface="+mj-ea"/>
                <a:ea typeface="+mj-ea"/>
              </a:rPr>
              <a:t>	    </a:t>
            </a:r>
            <a:r>
              <a:rPr lang="ko-KR" altLang="en-US" sz="900" b="1" dirty="0" err="1">
                <a:latin typeface="+mj-ea"/>
                <a:ea typeface="+mj-ea"/>
              </a:rPr>
              <a:t>송한호</a:t>
            </a:r>
            <a:r>
              <a:rPr lang="en-US" altLang="ko-KR" sz="900" b="1" dirty="0">
                <a:latin typeface="+mj-ea"/>
                <a:ea typeface="+mj-ea"/>
              </a:rPr>
              <a:t> (</a:t>
            </a:r>
            <a:r>
              <a:rPr lang="ko-KR" altLang="en-US" sz="900" b="1" dirty="0">
                <a:latin typeface="+mj-ea"/>
                <a:ea typeface="+mj-ea"/>
              </a:rPr>
              <a:t>서울대학교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r>
              <a:rPr lang="ko-KR" altLang="en-US" sz="900" b="1" dirty="0">
                <a:latin typeface="+mj-ea"/>
                <a:ea typeface="+mj-ea"/>
              </a:rPr>
              <a:t>류영현</a:t>
            </a:r>
            <a:r>
              <a:rPr lang="en-US" altLang="ko-KR" sz="900" b="1" dirty="0">
                <a:latin typeface="+mj-ea"/>
                <a:ea typeface="+mj-ea"/>
              </a:rPr>
              <a:t> (</a:t>
            </a:r>
            <a:r>
              <a:rPr lang="ko-KR" altLang="en-US" sz="900" b="1" dirty="0">
                <a:latin typeface="+mj-ea"/>
                <a:ea typeface="+mj-ea"/>
              </a:rPr>
              <a:t>목포해양대학교</a:t>
            </a:r>
            <a:r>
              <a:rPr lang="en-US" altLang="ko-KR" sz="900" b="1" dirty="0">
                <a:latin typeface="+mj-ea"/>
                <a:ea typeface="+mj-ea"/>
              </a:rPr>
              <a:t>), </a:t>
            </a:r>
            <a:r>
              <a:rPr lang="ko-KR" altLang="en-US" sz="900" b="1" dirty="0">
                <a:latin typeface="+mj-ea"/>
                <a:ea typeface="+mj-ea"/>
              </a:rPr>
              <a:t>이진우 </a:t>
            </a:r>
            <a:r>
              <a:rPr lang="en-US" altLang="ko-KR" sz="900" b="1" dirty="0">
                <a:latin typeface="+mj-ea"/>
                <a:ea typeface="+mj-ea"/>
              </a:rPr>
              <a:t>(</a:t>
            </a:r>
            <a:r>
              <a:rPr lang="ko-KR" altLang="en-US" sz="900" b="1" dirty="0">
                <a:latin typeface="+mj-ea"/>
                <a:ea typeface="+mj-ea"/>
              </a:rPr>
              <a:t>울산과학대학교</a:t>
            </a:r>
            <a:r>
              <a:rPr lang="en-US" altLang="ko-KR" sz="900" b="1" dirty="0">
                <a:latin typeface="+mj-ea"/>
                <a:ea typeface="+mj-ea"/>
              </a:rPr>
              <a:t>)</a:t>
            </a:r>
            <a:endParaRPr lang="ko-KR" altLang="en-US" sz="9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32822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197B5B81-8372-41CF-BA03-5F9625E338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816483"/>
              </p:ext>
            </p:extLst>
          </p:nvPr>
        </p:nvGraphicFramePr>
        <p:xfrm>
          <a:off x="164406" y="960017"/>
          <a:ext cx="6254552" cy="723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995">
                  <a:extLst>
                    <a:ext uri="{9D8B030D-6E8A-4147-A177-3AD203B41FA5}">
                      <a16:colId xmlns:a16="http://schemas.microsoft.com/office/drawing/2014/main" val="3077967522"/>
                    </a:ext>
                  </a:extLst>
                </a:gridCol>
                <a:gridCol w="1781175">
                  <a:extLst>
                    <a:ext uri="{9D8B030D-6E8A-4147-A177-3AD203B41FA5}">
                      <a16:colId xmlns:a16="http://schemas.microsoft.com/office/drawing/2014/main" val="754976574"/>
                    </a:ext>
                  </a:extLst>
                </a:gridCol>
                <a:gridCol w="1861691">
                  <a:extLst>
                    <a:ext uri="{9D8B030D-6E8A-4147-A177-3AD203B41FA5}">
                      <a16:colId xmlns:a16="http://schemas.microsoft.com/office/drawing/2014/main" val="2335591633"/>
                    </a:ext>
                  </a:extLst>
                </a:gridCol>
                <a:gridCol w="1861691">
                  <a:extLst>
                    <a:ext uri="{9D8B030D-6E8A-4147-A177-3AD203B41FA5}">
                      <a16:colId xmlns:a16="http://schemas.microsoft.com/office/drawing/2014/main" val="3685486774"/>
                    </a:ext>
                  </a:extLst>
                </a:gridCol>
              </a:tblGrid>
              <a:tr h="2603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13:00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5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주요내용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5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발표자</a:t>
                      </a:r>
                      <a:endParaRPr lang="ko-KR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467184"/>
                  </a:ext>
                </a:extLst>
              </a:tr>
              <a:tr h="61544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rgbClr val="003852"/>
                          </a:solidFill>
                          <a:latin typeface="+mn-ea"/>
                          <a:ea typeface="+mn-ea"/>
                        </a:rPr>
                        <a:t>축사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03852">
                        <a:alpha val="3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                                             </a:t>
                      </a:r>
                      <a:r>
                        <a:rPr lang="ko-KR" altLang="en-US" sz="1000" dirty="0" err="1">
                          <a:latin typeface="+mn-ea"/>
                          <a:ea typeface="+mn-ea"/>
                        </a:rPr>
                        <a:t>탄소중립녹색성장위원회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00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                                             한국자동차연구원 </a:t>
                      </a:r>
                      <a:endParaRPr lang="en-US" altLang="ko-KR" sz="1000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                                             한국자동차공학회 </a:t>
                      </a:r>
                      <a:endParaRPr lang="ko-KR" altLang="en-US" sz="1000" b="1" dirty="0">
                        <a:solidFill>
                          <a:srgbClr val="00385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latin typeface="+mn-ea"/>
                          <a:ea typeface="+mn-ea"/>
                        </a:rPr>
                        <a:t>탄소중립녹색성장위원회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     </a:t>
                      </a:r>
                      <a:r>
                        <a:rPr lang="ko-KR" altLang="en-US" sz="1100" b="1" dirty="0">
                          <a:latin typeface="+mn-ea"/>
                          <a:ea typeface="+mn-ea"/>
                        </a:rPr>
                        <a:t>김상협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 위원장 </a:t>
                      </a:r>
                      <a:endParaRPr lang="en-US" altLang="ko-KR" sz="10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한국자동차연구원               </a:t>
                      </a:r>
                      <a:r>
                        <a:rPr lang="ko-KR" altLang="en-US" sz="1100" b="1" dirty="0" err="1">
                          <a:latin typeface="+mn-ea"/>
                          <a:ea typeface="+mn-ea"/>
                        </a:rPr>
                        <a:t>나승식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000" b="0" dirty="0">
                          <a:latin typeface="+mn-ea"/>
                          <a:ea typeface="+mn-ea"/>
                        </a:rPr>
                        <a:t>원장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l" latinLnBrk="1"/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한국자동차공학회               </a:t>
                      </a:r>
                      <a:r>
                        <a:rPr lang="ko-KR" altLang="en-US" sz="1100" b="1" dirty="0" err="1">
                          <a:latin typeface="+mn-ea"/>
                          <a:ea typeface="+mn-ea"/>
                        </a:rPr>
                        <a:t>민경덕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   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회장</a:t>
                      </a:r>
                      <a:endParaRPr lang="ko-KR" altLang="en-US" dirty="0"/>
                    </a:p>
                  </a:txBody>
                  <a:tcPr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>
                          <a:latin typeface="+mn-ea"/>
                          <a:ea typeface="+mn-ea"/>
                        </a:rPr>
                        <a:t>김상협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위원장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err="1">
                          <a:latin typeface="+mn-ea"/>
                          <a:ea typeface="+mn-ea"/>
                        </a:rPr>
                        <a:t>나승식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b="0" dirty="0">
                          <a:latin typeface="+mn-ea"/>
                          <a:ea typeface="+mn-ea"/>
                        </a:rPr>
                        <a:t>원장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algn="l" latinLnBrk="1"/>
                      <a:r>
                        <a:rPr lang="ko-KR" altLang="en-US" sz="1100" b="1" dirty="0" err="1">
                          <a:latin typeface="+mn-ea"/>
                          <a:ea typeface="+mn-ea"/>
                        </a:rPr>
                        <a:t>민경덕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회장</a:t>
                      </a:r>
                      <a:endParaRPr lang="ko-KR" altLang="en-US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353829"/>
                  </a:ext>
                </a:extLst>
              </a:tr>
              <a:tr h="2840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13:20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D82A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r>
                        <a:rPr lang="ko-KR" altLang="en-US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강연 </a:t>
                      </a:r>
                      <a:r>
                        <a:rPr lang="en-US" altLang="ko-KR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각 </a:t>
                      </a:r>
                      <a:r>
                        <a:rPr lang="en-US" altLang="ko-KR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분 발표 </a:t>
                      </a:r>
                      <a:r>
                        <a:rPr lang="en-US" altLang="ko-KR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분 질의응답 및 토론</a:t>
                      </a:r>
                      <a:r>
                        <a:rPr lang="en-US" altLang="ko-KR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                              </a:t>
                      </a: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사회 </a:t>
                      </a:r>
                      <a:r>
                        <a:rPr lang="en-US" altLang="ko-KR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최영 </a:t>
                      </a:r>
                      <a:r>
                        <a:rPr lang="en-US" altLang="ko-KR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기계연구원</a:t>
                      </a:r>
                      <a:r>
                        <a:rPr lang="en-US" altLang="ko-KR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D82A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40156016"/>
                  </a:ext>
                </a:extLst>
              </a:tr>
              <a:tr h="396240">
                <a:tc rowSpan="1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rgbClr val="3D82AD"/>
                          </a:solidFill>
                          <a:latin typeface="+mn-ea"/>
                          <a:ea typeface="+mn-ea"/>
                        </a:rPr>
                        <a:t>세션</a:t>
                      </a:r>
                      <a:r>
                        <a:rPr lang="en-US" altLang="ko-KR" sz="1000" b="1" dirty="0">
                          <a:solidFill>
                            <a:srgbClr val="3D82AD"/>
                          </a:solidFill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3D82AD">
                        <a:alpha val="32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IEA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전망으로 본 탄소중립 시나리오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err="1">
                          <a:latin typeface="+mn-ea"/>
                          <a:ea typeface="+mn-ea"/>
                        </a:rPr>
                        <a:t>배충식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(KAIST)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019094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수소 및 </a:t>
                      </a:r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E-fuel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엔진 개발 동향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정재우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(KATECH)</a:t>
                      </a:r>
                      <a:endParaRPr lang="ko-KR" alt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060755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ko-KR" sz="1000" b="1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수소 공급망 전망 </a:t>
                      </a:r>
                      <a:r>
                        <a:rPr lang="en-US" altLang="ko-KR" sz="1000" b="1" kern="1200" dirty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(IEA)</a:t>
                      </a:r>
                      <a:endParaRPr lang="ko-KR" altLang="en-US" sz="11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이성영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(MTU, KAIST)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80383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marL="0" algn="l" defTabSz="658368" rtl="0" eaLnBrk="1" latinLnBrk="1" hangingPunct="1"/>
                      <a:endParaRPr lang="ko-KR" altLang="en-US" sz="1296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658368" rtl="0" eaLnBrk="1" latinLnBrk="1" hangingPunct="1"/>
                      <a:r>
                        <a:rPr lang="ko-KR" altLang="en-US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일본의 </a:t>
                      </a:r>
                      <a:r>
                        <a:rPr lang="en-US" altLang="ko-KR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E-fuel </a:t>
                      </a:r>
                      <a:r>
                        <a:rPr lang="ko-KR" altLang="en-US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정책 및  연구 동향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658368" rtl="0" eaLnBrk="1" latinLnBrk="1" hangingPunct="1"/>
                      <a:r>
                        <a:rPr lang="ko-KR" altLang="en-US" sz="1000" b="1" kern="120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문석수</a:t>
                      </a:r>
                      <a:r>
                        <a:rPr lang="ko-KR" altLang="en-US" sz="900" kern="120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900" kern="120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인하대</a:t>
                      </a:r>
                      <a:r>
                        <a:rPr lang="en-US" altLang="ko-KR" sz="900" kern="120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en-US" altLang="ko-KR" sz="900" kern="12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595823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현대자동차의 </a:t>
                      </a:r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E-Fuel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엔진 개발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김재헌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현대자동차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) 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279595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HD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현대중공업의 선박 및 육상발전용 </a:t>
                      </a:r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E-Fuel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엔진 개발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박현춘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(HD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현대중공업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) 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371578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E-fuel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생산 기술 개발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천동현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(KIER)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977868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MCC (Mobile Carbon Capture)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기술 개발 현황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서민혜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고등기술연구원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326536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err="1">
                          <a:latin typeface="+mn-ea"/>
                          <a:ea typeface="+mn-ea"/>
                        </a:rPr>
                        <a:t>전기화된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DAC (Direct Air Capture)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기술 개발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고동연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(KAIST)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10410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수소 및 암모니아 가스터빈 연소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김대식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강릉원주대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987614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발전 및 가스터빈 백업 </a:t>
                      </a:r>
                      <a:r>
                        <a:rPr lang="ko-KR" altLang="en-US" sz="1000" b="1" dirty="0" err="1">
                          <a:latin typeface="+mn-ea"/>
                          <a:ea typeface="+mn-ea"/>
                        </a:rPr>
                        <a:t>연료로서의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latinLnBrk="1"/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탄소중립연료 </a:t>
                      </a:r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(E-fuel)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활용</a:t>
                      </a:r>
                      <a:endParaRPr lang="ko-KR" altLang="en-US" sz="11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>
                          <a:latin typeface="+mn-ea"/>
                          <a:ea typeface="+mn-ea"/>
                        </a:rPr>
                        <a:t>이동훈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>
                          <a:latin typeface="+mn-ea"/>
                          <a:ea typeface="+mn-ea"/>
                        </a:rPr>
                        <a:t>두산에너빌리티</a:t>
                      </a:r>
                      <a:r>
                        <a:rPr lang="en-US" altLang="ko-KR" sz="900">
                          <a:latin typeface="+mn-ea"/>
                          <a:ea typeface="+mn-ea"/>
                        </a:rPr>
                        <a:t>)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15233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rgbClr val="3D82AD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rgbClr val="3D82AD">
                        <a:alpha val="32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658368" rtl="0" eaLnBrk="1" latinLnBrk="1" hangingPunct="1"/>
                      <a:r>
                        <a:rPr lang="ko-KR" altLang="en-US" sz="1000" b="1" kern="1200" dirty="0" err="1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현대두산인프라코어</a:t>
                      </a:r>
                      <a:r>
                        <a:rPr lang="ko-KR" altLang="en-US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 대체연료 및 수소연소 엔진 개발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err="1">
                          <a:latin typeface="+mn-ea"/>
                          <a:ea typeface="+mn-ea"/>
                        </a:rPr>
                        <a:t>유덕근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현대두산인프라코어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D82A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182273"/>
                  </a:ext>
                </a:extLst>
              </a:tr>
              <a:tr h="2682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17:00</a:t>
                      </a:r>
                      <a:endParaRPr lang="ko-KR" altLang="en-US" sz="1050" b="1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BA89"/>
                    </a:solidFill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105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패널토론                                                                          </a:t>
                      </a: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사회 </a:t>
                      </a:r>
                      <a:r>
                        <a:rPr lang="en-US" altLang="ko-KR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000" b="1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배충식</a:t>
                      </a:r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b="1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(KAIST)</a:t>
                      </a:r>
                      <a:endParaRPr lang="ko-KR" altLang="en-US" sz="1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BA8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67546871"/>
                  </a:ext>
                </a:extLst>
              </a:tr>
              <a:tr h="9792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rgbClr val="45BA89"/>
                          </a:solidFill>
                          <a:latin typeface="+mn-ea"/>
                          <a:ea typeface="+mn-ea"/>
                        </a:rPr>
                        <a:t>세션</a:t>
                      </a:r>
                      <a:r>
                        <a:rPr lang="en-US" altLang="ko-KR" sz="1000" b="1" dirty="0">
                          <a:solidFill>
                            <a:srgbClr val="45BA89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b="1" dirty="0">
                        <a:solidFill>
                          <a:srgbClr val="45BA89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5BA89">
                        <a:alpha val="2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58368" rtl="0" eaLnBrk="1" latinLnBrk="1" hangingPunct="1"/>
                      <a:r>
                        <a:rPr lang="en-US" altLang="ko-KR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E-fuel </a:t>
                      </a:r>
                      <a:r>
                        <a:rPr lang="ko-KR" altLang="en-US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산업 대도약을 </a:t>
                      </a:r>
                      <a:endParaRPr lang="en-US" altLang="ko-KR" sz="1000" b="1" kern="12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l" defTabSz="658368" rtl="0" eaLnBrk="1" latinLnBrk="1" hangingPunct="1"/>
                      <a:r>
                        <a:rPr lang="ko-KR" altLang="en-US" sz="1000" b="1" kern="1200" dirty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위한 발전방안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산업통상자원부</a:t>
                      </a:r>
                      <a:endParaRPr lang="en-US" altLang="ko-KR" sz="900" dirty="0"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     (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최보선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자동차과장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ko-KR" sz="900" dirty="0">
                        <a:latin typeface="+mn-ea"/>
                        <a:ea typeface="+mn-ea"/>
                      </a:endParaRPr>
                    </a:p>
                    <a:p>
                      <a:pPr marL="171450" marR="0" lvl="0" indent="-17145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현대자동차 </a:t>
                      </a:r>
                      <a:br>
                        <a:rPr lang="en-US" altLang="ko-KR" sz="900" dirty="0">
                          <a:latin typeface="+mn-ea"/>
                          <a:ea typeface="+mn-ea"/>
                        </a:rPr>
                      </a:b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한동희 수석연구위원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HD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현대중공업</a:t>
                      </a:r>
                      <a:br>
                        <a:rPr lang="en-US" altLang="ko-KR" sz="900" dirty="0">
                          <a:latin typeface="+mn-ea"/>
                          <a:ea typeface="+mn-ea"/>
                        </a:rPr>
                      </a:b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손정호 전무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연구위원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) </a:t>
                      </a:r>
                    </a:p>
                    <a:p>
                      <a:pPr marL="171450" marR="0" lvl="0" indent="-17145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현대두산인프라코어</a:t>
                      </a:r>
                      <a:br>
                        <a:rPr lang="en-US" altLang="ko-KR" sz="900" dirty="0">
                          <a:latin typeface="+mn-ea"/>
                          <a:ea typeface="+mn-ea"/>
                        </a:rPr>
                      </a:b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정욱 상무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marR="0" lvl="0" indent="-17145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한화에어로스페이스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br>
                        <a:rPr lang="en-US" altLang="ko-KR" sz="900" dirty="0">
                          <a:latin typeface="+mn-ea"/>
                          <a:ea typeface="+mn-ea"/>
                        </a:rPr>
                      </a:b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박희호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상무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71450" marR="0" lvl="0" indent="-171450" algn="l" defTabSz="65836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altLang="ko-KR" sz="9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838450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63421075-D489-496A-BF84-B616950A2268}"/>
              </a:ext>
            </a:extLst>
          </p:cNvPr>
          <p:cNvSpPr/>
          <p:nvPr/>
        </p:nvSpPr>
        <p:spPr>
          <a:xfrm>
            <a:off x="164406" y="141571"/>
            <a:ext cx="358444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ko-KR" sz="2800" b="0" cap="none" spc="0" dirty="0">
                <a:ln w="0"/>
                <a:gradFill>
                  <a:gsLst>
                    <a:gs pos="16000">
                      <a:schemeClr val="accent1"/>
                    </a:gs>
                    <a:gs pos="98000">
                      <a:schemeClr val="accent1">
                        <a:lumMod val="50000"/>
                      </a:schemeClr>
                    </a:gs>
                  </a:gsLst>
                  <a:lin ang="2700000" scaled="1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Symposium Program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9A5737-E8D1-479E-87DD-3702EA5E15F7}"/>
              </a:ext>
            </a:extLst>
          </p:cNvPr>
          <p:cNvSpPr txBox="1"/>
          <p:nvPr/>
        </p:nvSpPr>
        <p:spPr>
          <a:xfrm>
            <a:off x="164406" y="698407"/>
            <a:ext cx="16525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4</a:t>
            </a:r>
            <a:r>
              <a:rPr lang="ko-KR" altLang="en-US" sz="1100" b="1" dirty="0"/>
              <a:t>월 </a:t>
            </a:r>
            <a:r>
              <a:rPr lang="en-US" altLang="ko-KR" sz="1100" b="1" dirty="0"/>
              <a:t>14</a:t>
            </a:r>
            <a:r>
              <a:rPr lang="ko-KR" altLang="en-US" sz="1100" b="1" dirty="0"/>
              <a:t>일 </a:t>
            </a:r>
            <a:r>
              <a:rPr lang="en-US" altLang="ko-KR" sz="1100" b="1" dirty="0"/>
              <a:t>(</a:t>
            </a:r>
            <a:r>
              <a:rPr lang="ko-KR" altLang="en-US" sz="1100" b="1" dirty="0"/>
              <a:t>금</a:t>
            </a:r>
            <a:r>
              <a:rPr lang="en-US" altLang="ko-KR" sz="1100" b="1" dirty="0"/>
              <a:t>)</a:t>
            </a:r>
            <a:endParaRPr lang="ko-KR" altLang="en-US" sz="11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D1072C-1AB8-4BDE-82C2-90419BEFC5DE}"/>
              </a:ext>
            </a:extLst>
          </p:cNvPr>
          <p:cNvSpPr txBox="1"/>
          <p:nvPr/>
        </p:nvSpPr>
        <p:spPr>
          <a:xfrm>
            <a:off x="164406" y="8250613"/>
            <a:ext cx="16525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4</a:t>
            </a:r>
            <a:r>
              <a:rPr lang="ko-KR" altLang="en-US" sz="1100" b="1" dirty="0"/>
              <a:t>월 </a:t>
            </a:r>
            <a:r>
              <a:rPr lang="en-US" altLang="ko-KR" sz="1100" b="1" dirty="0"/>
              <a:t>15</a:t>
            </a:r>
            <a:r>
              <a:rPr lang="ko-KR" altLang="en-US" sz="1100" b="1" dirty="0"/>
              <a:t>일 </a:t>
            </a:r>
            <a:r>
              <a:rPr lang="en-US" altLang="ko-KR" sz="1100" b="1" dirty="0"/>
              <a:t>(</a:t>
            </a:r>
            <a:r>
              <a:rPr lang="ko-KR" altLang="en-US" sz="1100" b="1" dirty="0"/>
              <a:t>토</a:t>
            </a:r>
            <a:r>
              <a:rPr lang="en-US" altLang="ko-KR" sz="1100" b="1" dirty="0"/>
              <a:t>)</a:t>
            </a:r>
            <a:endParaRPr lang="ko-KR" altLang="en-US" sz="1100" b="1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A1E8E570-A3F4-4D2A-8D2B-25110338B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537505"/>
              </p:ext>
            </p:extLst>
          </p:nvPr>
        </p:nvGraphicFramePr>
        <p:xfrm>
          <a:off x="164406" y="8512223"/>
          <a:ext cx="6254552" cy="90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995">
                  <a:extLst>
                    <a:ext uri="{9D8B030D-6E8A-4147-A177-3AD203B41FA5}">
                      <a16:colId xmlns:a16="http://schemas.microsoft.com/office/drawing/2014/main" val="3077967522"/>
                    </a:ext>
                  </a:extLst>
                </a:gridCol>
                <a:gridCol w="3419706">
                  <a:extLst>
                    <a:ext uri="{9D8B030D-6E8A-4147-A177-3AD203B41FA5}">
                      <a16:colId xmlns:a16="http://schemas.microsoft.com/office/drawing/2014/main" val="754976574"/>
                    </a:ext>
                  </a:extLst>
                </a:gridCol>
                <a:gridCol w="2084851">
                  <a:extLst>
                    <a:ext uri="{9D8B030D-6E8A-4147-A177-3AD203B41FA5}">
                      <a16:colId xmlns:a16="http://schemas.microsoft.com/office/drawing/2014/main" val="4134391230"/>
                    </a:ext>
                  </a:extLst>
                </a:gridCol>
              </a:tblGrid>
              <a:tr h="3226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09:00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BA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분임토론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BA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1D2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467184"/>
                  </a:ext>
                </a:extLst>
              </a:tr>
              <a:tr h="5803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세션</a:t>
                      </a:r>
                      <a:r>
                        <a:rPr lang="en-US" altLang="ko-KR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D2C1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b="1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</a:rPr>
                        <a:t>탄소중립연료 생산 및 활용 기술 산학연 분임토론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anchor="ctr">
                    <a:lnT w="38100" cmpd="sng">
                      <a:noFill/>
                    </a:lnT>
                    <a:lnB w="28575" cap="flat" cmpd="sng" algn="ctr">
                      <a:solidFill>
                        <a:srgbClr val="45BA8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6353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0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</TotalTime>
  <Words>481</Words>
  <Application>Microsoft Office PowerPoint</Application>
  <PresentationFormat>사용자 지정</PresentationFormat>
  <Paragraphs>83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Kim jung chul Myungjo Bold</vt:lpstr>
      <vt:lpstr>맑은 고딕</vt:lpstr>
      <vt:lpstr>Arial</vt:lpstr>
      <vt:lpstr>Calibri</vt:lpstr>
      <vt:lpstr>Calibri Light</vt:lpstr>
      <vt:lpstr>Times New Roman</vt:lpstr>
      <vt:lpstr>Wingdings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곽예승</dc:creator>
  <cp:lastModifiedBy>Choongsik Bae</cp:lastModifiedBy>
  <cp:revision>47</cp:revision>
  <cp:lastPrinted>2023-03-10T04:53:37Z</cp:lastPrinted>
  <dcterms:created xsi:type="dcterms:W3CDTF">2023-03-03T02:43:36Z</dcterms:created>
  <dcterms:modified xsi:type="dcterms:W3CDTF">2023-03-14T01:30:45Z</dcterms:modified>
</cp:coreProperties>
</file>