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6430" r:id="rId1"/>
    <p:sldMasterId id="2147486687" r:id="rId2"/>
  </p:sldMasterIdLst>
  <p:notesMasterIdLst>
    <p:notesMasterId r:id="rId13"/>
  </p:notesMasterIdLst>
  <p:handoutMasterIdLst>
    <p:handoutMasterId r:id="rId14"/>
  </p:handoutMasterIdLst>
  <p:sldIdLst>
    <p:sldId id="1251" r:id="rId3"/>
    <p:sldId id="1264" r:id="rId4"/>
    <p:sldId id="1246" r:id="rId5"/>
    <p:sldId id="1266" r:id="rId6"/>
    <p:sldId id="1267" r:id="rId7"/>
    <p:sldId id="1274" r:id="rId8"/>
    <p:sldId id="1270" r:id="rId9"/>
    <p:sldId id="1271" r:id="rId10"/>
    <p:sldId id="1272" r:id="rId11"/>
    <p:sldId id="1237" r:id="rId12"/>
  </p:sldIdLst>
  <p:sldSz cx="9906000" cy="6858000" type="A4"/>
  <p:notesSz cx="6807200" cy="9939338"/>
  <p:embeddedFontLst>
    <p:embeddedFont>
      <p:font typeface="Rix모던고딕 B" panose="02020603020101020101" pitchFamily="18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Rix모던고딕 L" panose="02020603020101020101" pitchFamily="18" charset="-127"/>
      <p:regular r:id="rId18"/>
    </p:embeddedFont>
    <p:embeddedFont>
      <p:font typeface="나눔고딕 ExtraBold" panose="020D0904000000000000" pitchFamily="50" charset="-127"/>
      <p:bold r:id="rId19"/>
    </p:embeddedFont>
    <p:embeddedFont>
      <p:font typeface="Rix모던고딕 EB" panose="02020603020101020101" pitchFamily="18" charset="-127"/>
      <p:regular r:id="rId20"/>
    </p:embeddedFont>
    <p:embeddedFont>
      <p:font typeface="다음_SemiBold" panose="02000700060000000000" pitchFamily="2" charset="-127"/>
      <p:regular r:id="rId21"/>
    </p:embeddedFont>
    <p:embeddedFont>
      <p:font typeface="Rix모던고딕 M" panose="02020603020101020101" pitchFamily="18" charset="-127"/>
      <p:regular r:id="rId22"/>
    </p:embeddedFont>
    <p:embeddedFont>
      <p:font typeface="Century Gothic" panose="020B0502020202020204" pitchFamily="34" charset="0"/>
      <p:regular r:id="rId23"/>
      <p:bold r:id="rId24"/>
      <p:italic r:id="rId25"/>
      <p:boldItalic r:id="rId26"/>
    </p:embeddedFont>
    <p:embeddedFont>
      <p:font typeface="Rix정고딕 M" panose="02020603020101020101" pitchFamily="18" charset="-127"/>
      <p:regular r:id="rId27"/>
    </p:embeddedFont>
    <p:embeddedFont>
      <p:font typeface="Monotype Sorts" panose="05000000000000000000" charset="2"/>
      <p:regular r:id="rId28"/>
    </p:embeddedFont>
    <p:embeddedFont>
      <p:font typeface="나눔손글씨 펜" panose="03040600000000000000" pitchFamily="66" charset="-127"/>
      <p:regular r:id="rId29"/>
    </p:embeddedFont>
  </p:embeddedFontLst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65">
          <p15:clr>
            <a:srgbClr val="A4A3A4"/>
          </p15:clr>
        </p15:guide>
        <p15:guide id="2" pos="6023">
          <p15:clr>
            <a:srgbClr val="A4A3A4"/>
          </p15:clr>
        </p15:guide>
        <p15:guide id="3" pos="2417">
          <p15:clr>
            <a:srgbClr val="A4A3A4"/>
          </p15:clr>
        </p15:guide>
        <p15:guide id="4" pos="217">
          <p15:clr>
            <a:srgbClr val="A4A3A4"/>
          </p15:clr>
        </p15:guide>
        <p15:guide id="5" pos="1374">
          <p15:clr>
            <a:srgbClr val="A4A3A4"/>
          </p15:clr>
        </p15:guide>
        <p15:guide id="6" pos="5411" userDrawn="1">
          <p15:clr>
            <a:srgbClr val="A4A3A4"/>
          </p15:clr>
        </p15:guide>
        <p15:guide id="7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CDFF"/>
    <a:srgbClr val="B3EBFF"/>
    <a:srgbClr val="B9EDFF"/>
    <a:srgbClr val="B9E1FF"/>
    <a:srgbClr val="215968"/>
    <a:srgbClr val="D28812"/>
    <a:srgbClr val="58AA06"/>
    <a:srgbClr val="42CAEA"/>
    <a:srgbClr val="67C9F5"/>
    <a:srgbClr val="72A2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09" autoAdjust="0"/>
    <p:restoredTop sz="90187" autoAdjust="0"/>
  </p:normalViewPr>
  <p:slideViewPr>
    <p:cSldViewPr>
      <p:cViewPr>
        <p:scale>
          <a:sx n="98" d="100"/>
          <a:sy n="98" d="100"/>
        </p:scale>
        <p:origin x="-2082" y="18"/>
      </p:cViewPr>
      <p:guideLst>
        <p:guide orient="horz" pos="4065"/>
        <p:guide pos="6023"/>
        <p:guide pos="217"/>
        <p:guide pos="23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523"/>
          </a:xfrm>
          <a:prstGeom prst="rect">
            <a:avLst/>
          </a:prstGeom>
        </p:spPr>
        <p:txBody>
          <a:bodyPr vert="horz" lIns="91553" tIns="45777" rIns="91553" bIns="45777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083" y="0"/>
            <a:ext cx="2950529" cy="497523"/>
          </a:xfrm>
          <a:prstGeom prst="rect">
            <a:avLst/>
          </a:prstGeom>
        </p:spPr>
        <p:txBody>
          <a:bodyPr vert="horz" lIns="91553" tIns="45777" rIns="91553" bIns="45777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5F1BCAE0-8EBB-430B-AD9D-08D6143EDD54}" type="datetimeFigureOut">
              <a:rPr lang="ko-KR" altLang="en-US"/>
              <a:pPr>
                <a:defRPr/>
              </a:pPr>
              <a:t>2015-08-18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227"/>
            <a:ext cx="2950529" cy="497522"/>
          </a:xfrm>
          <a:prstGeom prst="rect">
            <a:avLst/>
          </a:prstGeom>
        </p:spPr>
        <p:txBody>
          <a:bodyPr vert="horz" lIns="91553" tIns="45777" rIns="91553" bIns="45777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083" y="9440227"/>
            <a:ext cx="2950529" cy="497522"/>
          </a:xfrm>
          <a:prstGeom prst="rect">
            <a:avLst/>
          </a:prstGeom>
        </p:spPr>
        <p:txBody>
          <a:bodyPr vert="horz" lIns="91553" tIns="45777" rIns="91553" bIns="45777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21E10D7-EF17-4D46-A59B-CC5C298433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0547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29" cy="49752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53" tIns="45777" rIns="91553" bIns="45777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083" y="0"/>
            <a:ext cx="2950529" cy="49752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53" tIns="45777" rIns="91553" bIns="4577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64523AB2-AC89-4B67-92E1-521286201396}" type="datetimeFigureOut">
              <a:rPr lang="ko-KR" altLang="en-US"/>
              <a:pPr>
                <a:defRPr/>
              </a:pPr>
              <a:t>2015-08-18</a:t>
            </a:fld>
            <a:endParaRPr lang="en-US" altLang="ko-KR"/>
          </a:p>
        </p:txBody>
      </p:sp>
      <p:sp>
        <p:nvSpPr>
          <p:cNvPr id="1187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4538"/>
            <a:ext cx="5387975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3" y="4720908"/>
            <a:ext cx="5446396" cy="44729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53" tIns="45777" rIns="91553" bIns="457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227"/>
            <a:ext cx="2950529" cy="4975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53" tIns="45777" rIns="91553" bIns="45777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083" y="9440227"/>
            <a:ext cx="2950529" cy="4975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53" tIns="45777" rIns="91553" bIns="4577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30C4FF-5FE4-413D-865C-CB00CD75AF2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91391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6D374-4020-433A-99FC-F306DAF8D768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본 사업의 범위는 민원제안 통합창구 구축 및 보급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민원제안 통합관리시스템 구축</a:t>
            </a:r>
            <a:r>
              <a:rPr lang="en-US" altLang="ko-KR" dirty="0" smtClean="0"/>
              <a:t>, </a:t>
            </a:r>
          </a:p>
          <a:p>
            <a:r>
              <a:rPr lang="ko-KR" altLang="en-US" dirty="0" err="1" smtClean="0"/>
              <a:t>데이터마이그래이션</a:t>
            </a:r>
            <a:r>
              <a:rPr lang="ko-KR" altLang="en-US" dirty="0" smtClean="0"/>
              <a:t> 및 </a:t>
            </a:r>
            <a:r>
              <a:rPr lang="en-US" altLang="ko-KR" dirty="0" smtClean="0"/>
              <a:t>DB</a:t>
            </a:r>
            <a:r>
              <a:rPr lang="ko-KR" altLang="en-US" dirty="0" smtClean="0"/>
              <a:t>구축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개발환경 및 인프라 도입</a:t>
            </a:r>
            <a:r>
              <a:rPr lang="ko-KR" altLang="en-US" baseline="0" dirty="0" smtClean="0"/>
              <a:t>으로 구분 됩니다</a:t>
            </a:r>
            <a:r>
              <a:rPr lang="en-US" altLang="ko-KR" baseline="0" dirty="0" smtClean="0"/>
              <a:t>.</a:t>
            </a:r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8CA7C-26CF-42EF-A4D9-5AA890F055F3}" type="slidenum">
              <a:rPr lang="ko-KR" alt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본 사업의 범위는 민원제안 통합창구 구축 및 보급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민원제안 통합관리시스템 구축</a:t>
            </a:r>
            <a:r>
              <a:rPr lang="en-US" altLang="ko-KR" dirty="0" smtClean="0"/>
              <a:t>, </a:t>
            </a:r>
          </a:p>
          <a:p>
            <a:r>
              <a:rPr lang="ko-KR" altLang="en-US" dirty="0" err="1" smtClean="0"/>
              <a:t>데이터마이그래이션</a:t>
            </a:r>
            <a:r>
              <a:rPr lang="ko-KR" altLang="en-US" dirty="0" smtClean="0"/>
              <a:t> 및 </a:t>
            </a:r>
            <a:r>
              <a:rPr lang="en-US" altLang="ko-KR" dirty="0" smtClean="0"/>
              <a:t>DB</a:t>
            </a:r>
            <a:r>
              <a:rPr lang="ko-KR" altLang="en-US" dirty="0" smtClean="0"/>
              <a:t>구축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개발환경 및 인프라 도입</a:t>
            </a:r>
            <a:r>
              <a:rPr lang="ko-KR" altLang="en-US" baseline="0" dirty="0" smtClean="0"/>
              <a:t>으로 구분 됩니다</a:t>
            </a:r>
            <a:r>
              <a:rPr lang="en-US" altLang="ko-KR" baseline="0" dirty="0" smtClean="0"/>
              <a:t>.</a:t>
            </a:r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8CA7C-26CF-42EF-A4D9-5AA890F055F3}" type="slidenum">
              <a:rPr lang="ko-KR" alt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본 사업의 범위는 민원제안 통합창구 구축 및 보급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민원제안 통합관리시스템 구축</a:t>
            </a:r>
            <a:r>
              <a:rPr lang="en-US" altLang="ko-KR" dirty="0" smtClean="0"/>
              <a:t>, </a:t>
            </a:r>
          </a:p>
          <a:p>
            <a:r>
              <a:rPr lang="ko-KR" altLang="en-US" dirty="0" err="1" smtClean="0"/>
              <a:t>데이터마이그래이션</a:t>
            </a:r>
            <a:r>
              <a:rPr lang="ko-KR" altLang="en-US" dirty="0" smtClean="0"/>
              <a:t> 및 </a:t>
            </a:r>
            <a:r>
              <a:rPr lang="en-US" altLang="ko-KR" dirty="0" smtClean="0"/>
              <a:t>DB</a:t>
            </a:r>
            <a:r>
              <a:rPr lang="ko-KR" altLang="en-US" dirty="0" smtClean="0"/>
              <a:t>구축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개발환경 및 인프라 도입</a:t>
            </a:r>
            <a:r>
              <a:rPr lang="ko-KR" altLang="en-US" baseline="0" dirty="0" smtClean="0"/>
              <a:t>으로 구분 됩니다</a:t>
            </a:r>
            <a:r>
              <a:rPr lang="en-US" altLang="ko-KR" baseline="0" dirty="0" smtClean="0"/>
              <a:t>.</a:t>
            </a:r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8CA7C-26CF-42EF-A4D9-5AA890F055F3}" type="slidenum">
              <a:rPr lang="ko-KR" alt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본 사업의 범위는 민원제안 통합창구 구축 및 보급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민원제안 통합관리시스템 구축</a:t>
            </a:r>
            <a:r>
              <a:rPr lang="en-US" altLang="ko-KR" dirty="0" smtClean="0"/>
              <a:t>, </a:t>
            </a:r>
          </a:p>
          <a:p>
            <a:r>
              <a:rPr lang="ko-KR" altLang="en-US" dirty="0" err="1" smtClean="0"/>
              <a:t>데이터마이그래이션</a:t>
            </a:r>
            <a:r>
              <a:rPr lang="ko-KR" altLang="en-US" dirty="0" smtClean="0"/>
              <a:t> 및 </a:t>
            </a:r>
            <a:r>
              <a:rPr lang="en-US" altLang="ko-KR" dirty="0" smtClean="0"/>
              <a:t>DB</a:t>
            </a:r>
            <a:r>
              <a:rPr lang="ko-KR" altLang="en-US" dirty="0" smtClean="0"/>
              <a:t>구축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개발환경 및 인프라 도입</a:t>
            </a:r>
            <a:r>
              <a:rPr lang="ko-KR" altLang="en-US" baseline="0" dirty="0" smtClean="0"/>
              <a:t>으로 구분 됩니다</a:t>
            </a:r>
            <a:r>
              <a:rPr lang="en-US" altLang="ko-KR" baseline="0" dirty="0" smtClean="0"/>
              <a:t>.</a:t>
            </a:r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8CA7C-26CF-42EF-A4D9-5AA890F055F3}" type="slidenum">
              <a:rPr lang="ko-KR" alt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본 사업의 범위는 민원제안 통합창구 구축 및 보급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민원제안 통합관리시스템 구축</a:t>
            </a:r>
            <a:r>
              <a:rPr lang="en-US" altLang="ko-KR" dirty="0" smtClean="0"/>
              <a:t>, </a:t>
            </a:r>
          </a:p>
          <a:p>
            <a:r>
              <a:rPr lang="ko-KR" altLang="en-US" dirty="0" err="1" smtClean="0"/>
              <a:t>데이터마이그래이션</a:t>
            </a:r>
            <a:r>
              <a:rPr lang="ko-KR" altLang="en-US" dirty="0" smtClean="0"/>
              <a:t> 및 </a:t>
            </a:r>
            <a:r>
              <a:rPr lang="en-US" altLang="ko-KR" dirty="0" smtClean="0"/>
              <a:t>DB</a:t>
            </a:r>
            <a:r>
              <a:rPr lang="ko-KR" altLang="en-US" dirty="0" smtClean="0"/>
              <a:t>구축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개발환경 및 인프라 도입</a:t>
            </a:r>
            <a:r>
              <a:rPr lang="ko-KR" altLang="en-US" baseline="0" dirty="0" smtClean="0"/>
              <a:t>으로 구분 됩니다</a:t>
            </a:r>
            <a:r>
              <a:rPr lang="en-US" altLang="ko-KR" baseline="0" dirty="0" smtClean="0"/>
              <a:t>.</a:t>
            </a:r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8CA7C-26CF-42EF-A4D9-5AA890F055F3}" type="slidenum">
              <a:rPr lang="ko-KR" alt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본 사업의 범위는 민원제안 통합창구 구축 및 보급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민원제안 통합관리시스템 구축</a:t>
            </a:r>
            <a:r>
              <a:rPr lang="en-US" altLang="ko-KR" dirty="0" smtClean="0"/>
              <a:t>, </a:t>
            </a:r>
          </a:p>
          <a:p>
            <a:r>
              <a:rPr lang="ko-KR" altLang="en-US" dirty="0" err="1" smtClean="0"/>
              <a:t>데이터마이그래이션</a:t>
            </a:r>
            <a:r>
              <a:rPr lang="ko-KR" altLang="en-US" dirty="0" smtClean="0"/>
              <a:t> 및 </a:t>
            </a:r>
            <a:r>
              <a:rPr lang="en-US" altLang="ko-KR" dirty="0" smtClean="0"/>
              <a:t>DB</a:t>
            </a:r>
            <a:r>
              <a:rPr lang="ko-KR" altLang="en-US" dirty="0" smtClean="0"/>
              <a:t>구축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개발환경 및 인프라 도입</a:t>
            </a:r>
            <a:r>
              <a:rPr lang="ko-KR" altLang="en-US" baseline="0" dirty="0" smtClean="0"/>
              <a:t>으로 구분 됩니다</a:t>
            </a:r>
            <a:r>
              <a:rPr lang="en-US" altLang="ko-KR" baseline="0" dirty="0" smtClean="0"/>
              <a:t>.</a:t>
            </a:r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8CA7C-26CF-42EF-A4D9-5AA890F055F3}" type="slidenum">
              <a:rPr lang="ko-KR" alt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본 사업의 범위는 민원제안 통합창구 구축 및 보급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민원제안 통합관리시스템 구축</a:t>
            </a:r>
            <a:r>
              <a:rPr lang="en-US" altLang="ko-KR" dirty="0" smtClean="0"/>
              <a:t>, </a:t>
            </a:r>
          </a:p>
          <a:p>
            <a:r>
              <a:rPr lang="ko-KR" altLang="en-US" dirty="0" err="1" smtClean="0"/>
              <a:t>데이터마이그래이션</a:t>
            </a:r>
            <a:r>
              <a:rPr lang="ko-KR" altLang="en-US" dirty="0" smtClean="0"/>
              <a:t> 및 </a:t>
            </a:r>
            <a:r>
              <a:rPr lang="en-US" altLang="ko-KR" dirty="0" smtClean="0"/>
              <a:t>DB</a:t>
            </a:r>
            <a:r>
              <a:rPr lang="ko-KR" altLang="en-US" dirty="0" smtClean="0"/>
              <a:t>구축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개발환경 및 인프라 도입</a:t>
            </a:r>
            <a:r>
              <a:rPr lang="ko-KR" altLang="en-US" baseline="0" dirty="0" smtClean="0"/>
              <a:t>으로 구분 됩니다</a:t>
            </a:r>
            <a:r>
              <a:rPr lang="en-US" altLang="ko-KR" baseline="0" dirty="0" smtClean="0"/>
              <a:t>.</a:t>
            </a:r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18CA7C-26CF-42EF-A4D9-5AA890F055F3}" type="slidenum">
              <a:rPr lang="ko-KR" alt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mogaha.go.kr/frt/a01/frtMain.do;jsessionid=WPEfPCrL9kJHnVkLB1tg7lGxvfnvSWFVF6RV09aeqAgoUfbtqAczF7fR03BnNfRu.mopwas52_servlet_engine1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gif"/><Relationship Id="rId5" Type="http://schemas.openxmlformats.org/officeDocument/2006/relationships/hyperlink" Target="http://www.mogaha.go.kr/frt/a01/frtMain.do;jsessionid=WPEfPCrL9kJHnVkLB1tg7lGxvfnvSWFVF6RV09aeqAgoUfbtqAczF7fR03BnNfRu.mopwas52_servlet_engine1" TargetMode="Externa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hyperlink" Target="http://www.mogaha.go.kr/frt/a01/frtMain.do;jsessionid=WPEfPCrL9kJHnVkLB1tg7lGxvfnvSWFVF6RV09aeqAgoUfbtqAczF7fR03BnNfRu.mopwas52_servlet_engine1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hyperlink" Target="http://www.mogaha.go.kr/frt/a01/frtMain.do;jsessionid=WPEfPCrL9kJHnVkLB1tg7lGxvfnvSWFVF6RV09aeqAgoUfbtqAczF7fR03BnNfRu.mopwas52_servlet_engine1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hyperlink" Target="http://www.mogaha.go.kr/frt/a01/frtMain.do;jsessionid=WPEfPCrL9kJHnVkLB1tg7lGxvfnvSWFVF6RV09aeqAgoUfbtqAczF7fR03BnNfRu.mopwas52_servlet_engine1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1" y="0"/>
            <a:ext cx="9906000" cy="6858000"/>
          </a:xfrm>
          <a:prstGeom prst="rect">
            <a:avLst/>
          </a:prstGeom>
          <a:pattFill prst="wd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900">
              <a:solidFill>
                <a:prstClr val="white"/>
              </a:solidFill>
            </a:endParaRPr>
          </a:p>
        </p:txBody>
      </p:sp>
      <p:sp>
        <p:nvSpPr>
          <p:cNvPr id="3" name="직사각형 2"/>
          <p:cNvSpPr/>
          <p:nvPr userDrawn="1"/>
        </p:nvSpPr>
        <p:spPr>
          <a:xfrm rot="16200000">
            <a:off x="2378964" y="-893683"/>
            <a:ext cx="5148105" cy="9905971"/>
          </a:xfrm>
          <a:prstGeom prst="rect">
            <a:avLst/>
          </a:prstGeom>
          <a:gradFill>
            <a:gsLst>
              <a:gs pos="20000">
                <a:srgbClr val="FFFFFF"/>
              </a:gs>
              <a:gs pos="80000">
                <a:srgbClr val="FFFFFF"/>
              </a:gs>
              <a:gs pos="100000">
                <a:schemeClr val="bg1">
                  <a:alpha val="0"/>
                </a:schemeClr>
              </a:gs>
              <a:gs pos="0">
                <a:schemeClr val="bg1">
                  <a:alpha val="0"/>
                </a:schemeClr>
              </a:gs>
            </a:gsLst>
            <a:lin ang="0" scaled="1"/>
          </a:gra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053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18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38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8160" y="170826"/>
            <a:ext cx="5733262" cy="461665"/>
          </a:xfrm>
          <a:prstGeom prst="rect">
            <a:avLst/>
          </a:prstGeom>
          <a:noFill/>
          <a:effectLst/>
        </p:spPr>
        <p:txBody>
          <a:bodyPr wrap="square" rtlCol="0" anchor="ctr" anchorCtr="0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lvl1pPr algn="l">
              <a:defRPr lang="ko-KR" altLang="en-US" sz="2400" b="0" kern="1200" cap="none" spc="0" noProof="0" dirty="0">
                <a:ln>
                  <a:noFill/>
                </a:ln>
                <a:solidFill>
                  <a:srgbClr val="424142"/>
                </a:solidFill>
                <a:effectLst/>
                <a:latin typeface="Rix모던고딕 B" pitchFamily="18" charset="-127"/>
                <a:ea typeface="Rix모던고딕 B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00799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6992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지_콘텐츠 위주"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15"/>
          <p:cNvSpPr>
            <a:spLocks noGrp="1"/>
          </p:cNvSpPr>
          <p:nvPr>
            <p:ph type="title"/>
          </p:nvPr>
        </p:nvSpPr>
        <p:spPr>
          <a:xfrm>
            <a:off x="350489" y="136957"/>
            <a:ext cx="5466607" cy="369332"/>
          </a:xfrm>
          <a:prstGeom prst="rect">
            <a:avLst/>
          </a:prstGeom>
        </p:spPr>
        <p:txBody>
          <a:bodyPr anchor="b"/>
          <a:lstStyle>
            <a:lvl1pPr algn="l">
              <a:defRPr lang="ko-KR" altLang="en-US" sz="1800" b="0" kern="1200" spc="-150" baseline="0" noProof="0" dirty="0" smtClean="0">
                <a:solidFill>
                  <a:srgbClr val="4D4D4D"/>
                </a:solidFill>
                <a:latin typeface="다음_SemiBold" pitchFamily="2" charset="-127"/>
                <a:ea typeface="다음_SemiBold" pitchFamily="2" charset="-127"/>
                <a:cs typeface="+mj-cs"/>
              </a:defRPr>
            </a:lvl1pPr>
          </a:lstStyle>
          <a:p>
            <a:pPr lvl="0"/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3086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그림 2" descr="06.png"/>
          <p:cNvPicPr preferRelativeResize="0">
            <a:picLocks/>
          </p:cNvPicPr>
          <p:nvPr userDrawn="1"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01"/>
          <a:stretch>
            <a:fillRect/>
          </a:stretch>
        </p:blipFill>
        <p:spPr bwMode="auto">
          <a:xfrm>
            <a:off x="0" y="6734177"/>
            <a:ext cx="99060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그림 9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063"/>
            <a:ext cx="2762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 userDrawn="1"/>
        </p:nvSpPr>
        <p:spPr>
          <a:xfrm>
            <a:off x="9834563" y="119063"/>
            <a:ext cx="71437" cy="57943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>
              <a:defRPr/>
            </a:pPr>
            <a:endParaRPr lang="ko-KR" altLang="en-US" sz="1800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4589465" y="6613525"/>
            <a:ext cx="727075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defRPr/>
            </a:pPr>
            <a:r>
              <a:rPr kumimoji="0" lang="en-US" altLang="ko-KR" sz="900" b="1" dirty="0" smtClean="0">
                <a:solidFill>
                  <a:srgbClr val="333333"/>
                </a:solidFill>
                <a:latin typeface="나눔고딕 ExtraBold" pitchFamily="50" charset="-127"/>
                <a:ea typeface="나눔고딕 ExtraBold" pitchFamily="50" charset="-127"/>
              </a:rPr>
              <a:t>-</a:t>
            </a:r>
            <a:fld id="{91CE325E-7D88-40FE-B3BE-23239F29143E}" type="slidenum">
              <a:rPr kumimoji="0" lang="en-US" altLang="ko-KR" sz="900" b="1" smtClean="0">
                <a:solidFill>
                  <a:srgbClr val="333333"/>
                </a:solidFill>
                <a:latin typeface="나눔고딕 ExtraBold" pitchFamily="50" charset="-127"/>
                <a:ea typeface="나눔고딕 ExtraBold" pitchFamily="50" charset="-127"/>
              </a:rPr>
              <a:pPr algn="ctr" eaLnBrk="0" latinLnBrk="0" hangingPunct="0">
                <a:defRPr/>
              </a:pPr>
              <a:t>‹#›</a:t>
            </a:fld>
            <a:r>
              <a:rPr kumimoji="0" lang="en-US" altLang="ko-KR" sz="900" b="1" dirty="0" smtClean="0">
                <a:solidFill>
                  <a:srgbClr val="333333"/>
                </a:solidFill>
                <a:latin typeface="나눔고딕 ExtraBold" pitchFamily="50" charset="-127"/>
                <a:ea typeface="나눔고딕 ExtraBold" pitchFamily="50" charset="-127"/>
              </a:rPr>
              <a:t>-</a:t>
            </a:r>
            <a:endParaRPr kumimoji="0" lang="en-US" altLang="ko-KR" sz="900" b="1" dirty="0">
              <a:solidFill>
                <a:srgbClr val="333333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34820" name="Picture 4" descr="C:\00.DATA\98.제안표준\00. 제안템플릿\00. PSD\야긴스텍 로고_컨소시엄.pn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5" r="39908" b="-1"/>
          <a:stretch/>
        </p:blipFill>
        <p:spPr bwMode="auto">
          <a:xfrm>
            <a:off x="8932576" y="6526739"/>
            <a:ext cx="699555" cy="24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 userDrawn="1"/>
        </p:nvSpPr>
        <p:spPr>
          <a:xfrm>
            <a:off x="1215286" y="6526740"/>
            <a:ext cx="3233658" cy="21602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anchor="ctr" anchorCtr="0">
            <a:scene3d>
              <a:camera prst="orthographicFront"/>
              <a:lightRig rig="threePt" dir="t"/>
            </a:scene3d>
            <a:sp3d>
              <a:bevelT w="1270" h="38100"/>
            </a:sp3d>
          </a:bodyPr>
          <a:lstStyle/>
          <a:p>
            <a:pPr algn="l" eaLnBrk="0" latinLnBrk="0" hangingPunct="0"/>
            <a:r>
              <a:rPr lang="en-US" altLang="ko-KR" b="1" spc="-6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나눔손글씨 펜" pitchFamily="66" charset="-127"/>
                <a:ea typeface="나눔손글씨 펜" pitchFamily="66" charset="-127"/>
                <a:cs typeface="+mj-cs"/>
              </a:rPr>
              <a:t>2015</a:t>
            </a:r>
            <a:r>
              <a:rPr lang="ko-KR" altLang="en-US" b="1" spc="-6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나눔손글씨 펜" pitchFamily="66" charset="-127"/>
                <a:ea typeface="나눔손글씨 펜" pitchFamily="66" charset="-127"/>
                <a:cs typeface="+mj-cs"/>
              </a:rPr>
              <a:t>년도 </a:t>
            </a:r>
            <a:r>
              <a:rPr lang="en-US" altLang="ko-KR" b="1" spc="-6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나눔손글씨 펜" pitchFamily="66" charset="-127"/>
                <a:ea typeface="나눔손글씨 펜" pitchFamily="66" charset="-127"/>
                <a:cs typeface="+mj-cs"/>
              </a:rPr>
              <a:t>1365</a:t>
            </a:r>
            <a:r>
              <a:rPr lang="ko-KR" altLang="en-US" b="1" spc="-6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나눔손글씨 펜" pitchFamily="66" charset="-127"/>
                <a:ea typeface="나눔손글씨 펜" pitchFamily="66" charset="-127"/>
                <a:cs typeface="+mj-cs"/>
              </a:rPr>
              <a:t>자원봉사시스템  유지관리</a:t>
            </a:r>
          </a:p>
        </p:txBody>
      </p:sp>
      <p:pic>
        <p:nvPicPr>
          <p:cNvPr id="11" name="Picture 2" descr="행정자치부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57" y="6519864"/>
            <a:ext cx="1071563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1237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816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837C1BD4-4389-4867-8425-23578AA44D16}" type="datetimeFigureOut">
              <a:rPr lang="ko-KR" altLang="en-US" smtClean="0"/>
              <a:pPr/>
              <a:t>2015-08-18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CA741499-83DE-4471-A6CC-6E75923552E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367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520029" y="3836619"/>
            <a:ext cx="1141816" cy="1260140"/>
            <a:chOff x="519928" y="4242151"/>
            <a:chExt cx="1141633" cy="1004417"/>
          </a:xfrm>
        </p:grpSpPr>
        <p:sp>
          <p:nvSpPr>
            <p:cNvPr id="3" name="한쪽 모서리는 잘리고 다른 쪽 모서리는 둥근 사각형 2"/>
            <p:cNvSpPr/>
            <p:nvPr/>
          </p:nvSpPr>
          <p:spPr>
            <a:xfrm>
              <a:off x="519928" y="4242151"/>
              <a:ext cx="1141633" cy="1004417"/>
            </a:xfrm>
            <a:prstGeom prst="snipRoundRect">
              <a:avLst>
                <a:gd name="adj1" fmla="val 11981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549290" y="4691381"/>
              <a:ext cx="1009007" cy="4309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ko-KR" altLang="en-US" sz="1400" spc="-60" dirty="0" smtClean="0">
                  <a:gradFill>
                    <a:gsLst>
                      <a:gs pos="62083">
                        <a:prstClr val="white">
                          <a:lumMod val="65000"/>
                        </a:prstClr>
                      </a:gs>
                      <a:gs pos="52500">
                        <a:prstClr val="white">
                          <a:lumMod val="65000"/>
                        </a:prstClr>
                      </a:gs>
                    </a:gsLst>
                    <a:lin ang="0" scaled="1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시스템  </a:t>
              </a:r>
              <a:endParaRPr lang="en-US" altLang="ko-KR" sz="1400" spc="-60" dirty="0" smtClean="0">
                <a:gradFill>
                  <a:gsLst>
                    <a:gs pos="62083">
                      <a:prstClr val="white">
                        <a:lumMod val="65000"/>
                      </a:prstClr>
                    </a:gs>
                    <a:gs pos="52500">
                      <a:prstClr val="white">
                        <a:lumMod val="65000"/>
                      </a:prstClr>
                    </a:gs>
                  </a:gsLst>
                  <a:lin ang="0" scaled="1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  <a:p>
              <a:pPr algn="r"/>
              <a:r>
                <a:rPr lang="ko-KR" altLang="en-US" sz="1400" spc="-60" dirty="0" smtClean="0">
                  <a:gradFill>
                    <a:gsLst>
                      <a:gs pos="62083">
                        <a:prstClr val="white">
                          <a:lumMod val="65000"/>
                        </a:prstClr>
                      </a:gs>
                      <a:gs pos="52500">
                        <a:prstClr val="white">
                          <a:lumMod val="65000"/>
                        </a:prstClr>
                      </a:gs>
                    </a:gsLst>
                    <a:lin ang="0" scaled="1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기능개선</a:t>
              </a:r>
              <a:endParaRPr lang="ko-KR" altLang="en-US" sz="1400" spc="-60" dirty="0">
                <a:gradFill>
                  <a:gsLst>
                    <a:gs pos="62083">
                      <a:prstClr val="white">
                        <a:lumMod val="65000"/>
                      </a:prstClr>
                    </a:gs>
                    <a:gs pos="52500">
                      <a:prstClr val="white">
                        <a:lumMod val="65000"/>
                      </a:prstClr>
                    </a:gs>
                  </a:gsLst>
                  <a:lin ang="0" scaled="1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660197" y="4376740"/>
              <a:ext cx="252616" cy="252614"/>
              <a:chOff x="1824038" y="1201738"/>
              <a:chExt cx="3184525" cy="3184525"/>
            </a:xfrm>
          </p:grpSpPr>
          <p:grpSp>
            <p:nvGrpSpPr>
              <p:cNvPr id="6" name="Group 16"/>
              <p:cNvGrpSpPr>
                <a:grpSpLocks noChangeAspect="1"/>
              </p:cNvGrpSpPr>
              <p:nvPr/>
            </p:nvGrpSpPr>
            <p:grpSpPr bwMode="auto">
              <a:xfrm rot="2700000">
                <a:off x="1824038" y="1201738"/>
                <a:ext cx="3184525" cy="3184525"/>
                <a:chOff x="1149" y="757"/>
                <a:chExt cx="2006" cy="2006"/>
              </a:xfrm>
            </p:grpSpPr>
            <p:sp>
              <p:nvSpPr>
                <p:cNvPr id="8" name="Freeform 17"/>
                <p:cNvSpPr>
                  <a:spLocks/>
                </p:cNvSpPr>
                <p:nvPr/>
              </p:nvSpPr>
              <p:spPr bwMode="auto">
                <a:xfrm>
                  <a:off x="1217" y="757"/>
                  <a:ext cx="1938" cy="988"/>
                </a:xfrm>
                <a:custGeom>
                  <a:avLst/>
                  <a:gdLst>
                    <a:gd name="T0" fmla="*/ 1662 w 1938"/>
                    <a:gd name="T1" fmla="*/ 988 h 988"/>
                    <a:gd name="T2" fmla="*/ 1656 w 1938"/>
                    <a:gd name="T3" fmla="*/ 918 h 988"/>
                    <a:gd name="T4" fmla="*/ 1644 w 1938"/>
                    <a:gd name="T5" fmla="*/ 850 h 988"/>
                    <a:gd name="T6" fmla="*/ 1628 w 1938"/>
                    <a:gd name="T7" fmla="*/ 782 h 988"/>
                    <a:gd name="T8" fmla="*/ 1604 w 1938"/>
                    <a:gd name="T9" fmla="*/ 718 h 988"/>
                    <a:gd name="T10" fmla="*/ 1574 w 1938"/>
                    <a:gd name="T11" fmla="*/ 656 h 988"/>
                    <a:gd name="T12" fmla="*/ 1538 w 1938"/>
                    <a:gd name="T13" fmla="*/ 598 h 988"/>
                    <a:gd name="T14" fmla="*/ 1496 w 1938"/>
                    <a:gd name="T15" fmla="*/ 542 h 988"/>
                    <a:gd name="T16" fmla="*/ 1448 w 1938"/>
                    <a:gd name="T17" fmla="*/ 490 h 988"/>
                    <a:gd name="T18" fmla="*/ 1422 w 1938"/>
                    <a:gd name="T19" fmla="*/ 464 h 988"/>
                    <a:gd name="T20" fmla="*/ 1366 w 1938"/>
                    <a:gd name="T21" fmla="*/ 420 h 988"/>
                    <a:gd name="T22" fmla="*/ 1308 w 1938"/>
                    <a:gd name="T23" fmla="*/ 380 h 988"/>
                    <a:gd name="T24" fmla="*/ 1246 w 1938"/>
                    <a:gd name="T25" fmla="*/ 346 h 988"/>
                    <a:gd name="T26" fmla="*/ 1180 w 1938"/>
                    <a:gd name="T27" fmla="*/ 320 h 988"/>
                    <a:gd name="T28" fmla="*/ 1112 w 1938"/>
                    <a:gd name="T29" fmla="*/ 300 h 988"/>
                    <a:gd name="T30" fmla="*/ 1042 w 1938"/>
                    <a:gd name="T31" fmla="*/ 286 h 988"/>
                    <a:gd name="T32" fmla="*/ 972 w 1938"/>
                    <a:gd name="T33" fmla="*/ 278 h 988"/>
                    <a:gd name="T34" fmla="*/ 936 w 1938"/>
                    <a:gd name="T35" fmla="*/ 278 h 988"/>
                    <a:gd name="T36" fmla="*/ 868 w 1938"/>
                    <a:gd name="T37" fmla="*/ 280 h 988"/>
                    <a:gd name="T38" fmla="*/ 802 w 1938"/>
                    <a:gd name="T39" fmla="*/ 290 h 988"/>
                    <a:gd name="T40" fmla="*/ 738 w 1938"/>
                    <a:gd name="T41" fmla="*/ 304 h 988"/>
                    <a:gd name="T42" fmla="*/ 674 w 1938"/>
                    <a:gd name="T43" fmla="*/ 326 h 988"/>
                    <a:gd name="T44" fmla="*/ 614 w 1938"/>
                    <a:gd name="T45" fmla="*/ 352 h 988"/>
                    <a:gd name="T46" fmla="*/ 556 w 1938"/>
                    <a:gd name="T47" fmla="*/ 384 h 988"/>
                    <a:gd name="T48" fmla="*/ 500 w 1938"/>
                    <a:gd name="T49" fmla="*/ 422 h 988"/>
                    <a:gd name="T50" fmla="*/ 448 w 1938"/>
                    <a:gd name="T51" fmla="*/ 464 h 988"/>
                    <a:gd name="T52" fmla="*/ 624 w 1938"/>
                    <a:gd name="T53" fmla="*/ 708 h 988"/>
                    <a:gd name="T54" fmla="*/ 26 w 1938"/>
                    <a:gd name="T55" fmla="*/ 110 h 988"/>
                    <a:gd name="T56" fmla="*/ 250 w 1938"/>
                    <a:gd name="T57" fmla="*/ 272 h 988"/>
                    <a:gd name="T58" fmla="*/ 284 w 1938"/>
                    <a:gd name="T59" fmla="*/ 240 h 988"/>
                    <a:gd name="T60" fmla="*/ 360 w 1938"/>
                    <a:gd name="T61" fmla="*/ 182 h 988"/>
                    <a:gd name="T62" fmla="*/ 440 w 1938"/>
                    <a:gd name="T63" fmla="*/ 130 h 988"/>
                    <a:gd name="T64" fmla="*/ 524 w 1938"/>
                    <a:gd name="T65" fmla="*/ 88 h 988"/>
                    <a:gd name="T66" fmla="*/ 610 w 1938"/>
                    <a:gd name="T67" fmla="*/ 54 h 988"/>
                    <a:gd name="T68" fmla="*/ 700 w 1938"/>
                    <a:gd name="T69" fmla="*/ 28 h 988"/>
                    <a:gd name="T70" fmla="*/ 792 w 1938"/>
                    <a:gd name="T71" fmla="*/ 10 h 988"/>
                    <a:gd name="T72" fmla="*/ 888 w 1938"/>
                    <a:gd name="T73" fmla="*/ 2 h 988"/>
                    <a:gd name="T74" fmla="*/ 936 w 1938"/>
                    <a:gd name="T75" fmla="*/ 0 h 988"/>
                    <a:gd name="T76" fmla="*/ 1036 w 1938"/>
                    <a:gd name="T77" fmla="*/ 6 h 988"/>
                    <a:gd name="T78" fmla="*/ 1136 w 1938"/>
                    <a:gd name="T79" fmla="*/ 20 h 988"/>
                    <a:gd name="T80" fmla="*/ 1230 w 1938"/>
                    <a:gd name="T81" fmla="*/ 44 h 988"/>
                    <a:gd name="T82" fmla="*/ 1322 w 1938"/>
                    <a:gd name="T83" fmla="*/ 78 h 988"/>
                    <a:gd name="T84" fmla="*/ 1408 w 1938"/>
                    <a:gd name="T85" fmla="*/ 120 h 988"/>
                    <a:gd name="T86" fmla="*/ 1490 w 1938"/>
                    <a:gd name="T87" fmla="*/ 168 h 988"/>
                    <a:gd name="T88" fmla="*/ 1568 w 1938"/>
                    <a:gd name="T89" fmla="*/ 226 h 988"/>
                    <a:gd name="T90" fmla="*/ 1638 w 1938"/>
                    <a:gd name="T91" fmla="*/ 290 h 988"/>
                    <a:gd name="T92" fmla="*/ 1704 w 1938"/>
                    <a:gd name="T93" fmla="*/ 360 h 988"/>
                    <a:gd name="T94" fmla="*/ 1762 w 1938"/>
                    <a:gd name="T95" fmla="*/ 436 h 988"/>
                    <a:gd name="T96" fmla="*/ 1812 w 1938"/>
                    <a:gd name="T97" fmla="*/ 516 h 988"/>
                    <a:gd name="T98" fmla="*/ 1856 w 1938"/>
                    <a:gd name="T99" fmla="*/ 604 h 988"/>
                    <a:gd name="T100" fmla="*/ 1890 w 1938"/>
                    <a:gd name="T101" fmla="*/ 694 h 988"/>
                    <a:gd name="T102" fmla="*/ 1916 w 1938"/>
                    <a:gd name="T103" fmla="*/ 788 h 988"/>
                    <a:gd name="T104" fmla="*/ 1932 w 1938"/>
                    <a:gd name="T105" fmla="*/ 886 h 988"/>
                    <a:gd name="T106" fmla="*/ 1938 w 1938"/>
                    <a:gd name="T107" fmla="*/ 988 h 9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38" h="988">
                      <a:moveTo>
                        <a:pt x="1662" y="988"/>
                      </a:moveTo>
                      <a:lnTo>
                        <a:pt x="1662" y="988"/>
                      </a:lnTo>
                      <a:lnTo>
                        <a:pt x="1660" y="952"/>
                      </a:lnTo>
                      <a:lnTo>
                        <a:pt x="1656" y="918"/>
                      </a:lnTo>
                      <a:lnTo>
                        <a:pt x="1652" y="884"/>
                      </a:lnTo>
                      <a:lnTo>
                        <a:pt x="1644" y="850"/>
                      </a:lnTo>
                      <a:lnTo>
                        <a:pt x="1636" y="816"/>
                      </a:lnTo>
                      <a:lnTo>
                        <a:pt x="1628" y="782"/>
                      </a:lnTo>
                      <a:lnTo>
                        <a:pt x="1616" y="750"/>
                      </a:lnTo>
                      <a:lnTo>
                        <a:pt x="1604" y="718"/>
                      </a:lnTo>
                      <a:lnTo>
                        <a:pt x="1590" y="688"/>
                      </a:lnTo>
                      <a:lnTo>
                        <a:pt x="1574" y="656"/>
                      </a:lnTo>
                      <a:lnTo>
                        <a:pt x="1556" y="626"/>
                      </a:lnTo>
                      <a:lnTo>
                        <a:pt x="1538" y="598"/>
                      </a:lnTo>
                      <a:lnTo>
                        <a:pt x="1518" y="570"/>
                      </a:lnTo>
                      <a:lnTo>
                        <a:pt x="1496" y="542"/>
                      </a:lnTo>
                      <a:lnTo>
                        <a:pt x="1472" y="516"/>
                      </a:lnTo>
                      <a:lnTo>
                        <a:pt x="1448" y="490"/>
                      </a:lnTo>
                      <a:lnTo>
                        <a:pt x="1448" y="490"/>
                      </a:lnTo>
                      <a:lnTo>
                        <a:pt x="1422" y="464"/>
                      </a:lnTo>
                      <a:lnTo>
                        <a:pt x="1396" y="442"/>
                      </a:lnTo>
                      <a:lnTo>
                        <a:pt x="1366" y="420"/>
                      </a:lnTo>
                      <a:lnTo>
                        <a:pt x="1338" y="398"/>
                      </a:lnTo>
                      <a:lnTo>
                        <a:pt x="1308" y="380"/>
                      </a:lnTo>
                      <a:lnTo>
                        <a:pt x="1276" y="362"/>
                      </a:lnTo>
                      <a:lnTo>
                        <a:pt x="1246" y="346"/>
                      </a:lnTo>
                      <a:lnTo>
                        <a:pt x="1214" y="332"/>
                      </a:lnTo>
                      <a:lnTo>
                        <a:pt x="1180" y="320"/>
                      </a:lnTo>
                      <a:lnTo>
                        <a:pt x="1146" y="308"/>
                      </a:lnTo>
                      <a:lnTo>
                        <a:pt x="1112" y="300"/>
                      </a:lnTo>
                      <a:lnTo>
                        <a:pt x="1078" y="292"/>
                      </a:lnTo>
                      <a:lnTo>
                        <a:pt x="1042" y="286"/>
                      </a:lnTo>
                      <a:lnTo>
                        <a:pt x="1008" y="280"/>
                      </a:lnTo>
                      <a:lnTo>
                        <a:pt x="972" y="278"/>
                      </a:lnTo>
                      <a:lnTo>
                        <a:pt x="936" y="278"/>
                      </a:lnTo>
                      <a:lnTo>
                        <a:pt x="936" y="278"/>
                      </a:lnTo>
                      <a:lnTo>
                        <a:pt x="902" y="278"/>
                      </a:lnTo>
                      <a:lnTo>
                        <a:pt x="868" y="280"/>
                      </a:lnTo>
                      <a:lnTo>
                        <a:pt x="834" y="284"/>
                      </a:lnTo>
                      <a:lnTo>
                        <a:pt x="802" y="290"/>
                      </a:lnTo>
                      <a:lnTo>
                        <a:pt x="770" y="296"/>
                      </a:lnTo>
                      <a:lnTo>
                        <a:pt x="738" y="304"/>
                      </a:lnTo>
                      <a:lnTo>
                        <a:pt x="706" y="314"/>
                      </a:lnTo>
                      <a:lnTo>
                        <a:pt x="674" y="326"/>
                      </a:lnTo>
                      <a:lnTo>
                        <a:pt x="644" y="338"/>
                      </a:lnTo>
                      <a:lnTo>
                        <a:pt x="614" y="352"/>
                      </a:lnTo>
                      <a:lnTo>
                        <a:pt x="584" y="368"/>
                      </a:lnTo>
                      <a:lnTo>
                        <a:pt x="556" y="384"/>
                      </a:lnTo>
                      <a:lnTo>
                        <a:pt x="528" y="402"/>
                      </a:lnTo>
                      <a:lnTo>
                        <a:pt x="500" y="422"/>
                      </a:lnTo>
                      <a:lnTo>
                        <a:pt x="474" y="442"/>
                      </a:lnTo>
                      <a:lnTo>
                        <a:pt x="448" y="464"/>
                      </a:lnTo>
                      <a:lnTo>
                        <a:pt x="414" y="496"/>
                      </a:lnTo>
                      <a:lnTo>
                        <a:pt x="624" y="708"/>
                      </a:lnTo>
                      <a:lnTo>
                        <a:pt x="0" y="736"/>
                      </a:lnTo>
                      <a:lnTo>
                        <a:pt x="26" y="110"/>
                      </a:lnTo>
                      <a:lnTo>
                        <a:pt x="218" y="302"/>
                      </a:lnTo>
                      <a:lnTo>
                        <a:pt x="250" y="272"/>
                      </a:lnTo>
                      <a:lnTo>
                        <a:pt x="250" y="272"/>
                      </a:lnTo>
                      <a:lnTo>
                        <a:pt x="284" y="240"/>
                      </a:lnTo>
                      <a:lnTo>
                        <a:pt x="322" y="210"/>
                      </a:lnTo>
                      <a:lnTo>
                        <a:pt x="360" y="182"/>
                      </a:lnTo>
                      <a:lnTo>
                        <a:pt x="400" y="156"/>
                      </a:lnTo>
                      <a:lnTo>
                        <a:pt x="440" y="130"/>
                      </a:lnTo>
                      <a:lnTo>
                        <a:pt x="480" y="108"/>
                      </a:lnTo>
                      <a:lnTo>
                        <a:pt x="524" y="88"/>
                      </a:lnTo>
                      <a:lnTo>
                        <a:pt x="566" y="70"/>
                      </a:lnTo>
                      <a:lnTo>
                        <a:pt x="610" y="54"/>
                      </a:lnTo>
                      <a:lnTo>
                        <a:pt x="654" y="40"/>
                      </a:lnTo>
                      <a:lnTo>
                        <a:pt x="700" y="28"/>
                      </a:lnTo>
                      <a:lnTo>
                        <a:pt x="746" y="18"/>
                      </a:lnTo>
                      <a:lnTo>
                        <a:pt x="792" y="10"/>
                      </a:lnTo>
                      <a:lnTo>
                        <a:pt x="840" y="4"/>
                      </a:lnTo>
                      <a:lnTo>
                        <a:pt x="888" y="2"/>
                      </a:lnTo>
                      <a:lnTo>
                        <a:pt x="936" y="0"/>
                      </a:lnTo>
                      <a:lnTo>
                        <a:pt x="936" y="0"/>
                      </a:lnTo>
                      <a:lnTo>
                        <a:pt x="986" y="2"/>
                      </a:lnTo>
                      <a:lnTo>
                        <a:pt x="1036" y="6"/>
                      </a:lnTo>
                      <a:lnTo>
                        <a:pt x="1086" y="12"/>
                      </a:lnTo>
                      <a:lnTo>
                        <a:pt x="1136" y="20"/>
                      </a:lnTo>
                      <a:lnTo>
                        <a:pt x="1184" y="32"/>
                      </a:lnTo>
                      <a:lnTo>
                        <a:pt x="1230" y="44"/>
                      </a:lnTo>
                      <a:lnTo>
                        <a:pt x="1276" y="60"/>
                      </a:lnTo>
                      <a:lnTo>
                        <a:pt x="1322" y="78"/>
                      </a:lnTo>
                      <a:lnTo>
                        <a:pt x="1366" y="98"/>
                      </a:lnTo>
                      <a:lnTo>
                        <a:pt x="1408" y="120"/>
                      </a:lnTo>
                      <a:lnTo>
                        <a:pt x="1450" y="144"/>
                      </a:lnTo>
                      <a:lnTo>
                        <a:pt x="1490" y="168"/>
                      </a:lnTo>
                      <a:lnTo>
                        <a:pt x="1530" y="196"/>
                      </a:lnTo>
                      <a:lnTo>
                        <a:pt x="1568" y="226"/>
                      </a:lnTo>
                      <a:lnTo>
                        <a:pt x="1604" y="256"/>
                      </a:lnTo>
                      <a:lnTo>
                        <a:pt x="1638" y="290"/>
                      </a:lnTo>
                      <a:lnTo>
                        <a:pt x="1672" y="324"/>
                      </a:lnTo>
                      <a:lnTo>
                        <a:pt x="1704" y="360"/>
                      </a:lnTo>
                      <a:lnTo>
                        <a:pt x="1734" y="396"/>
                      </a:lnTo>
                      <a:lnTo>
                        <a:pt x="1762" y="436"/>
                      </a:lnTo>
                      <a:lnTo>
                        <a:pt x="1788" y="476"/>
                      </a:lnTo>
                      <a:lnTo>
                        <a:pt x="1812" y="516"/>
                      </a:lnTo>
                      <a:lnTo>
                        <a:pt x="1834" y="560"/>
                      </a:lnTo>
                      <a:lnTo>
                        <a:pt x="1856" y="604"/>
                      </a:lnTo>
                      <a:lnTo>
                        <a:pt x="1874" y="648"/>
                      </a:lnTo>
                      <a:lnTo>
                        <a:pt x="1890" y="694"/>
                      </a:lnTo>
                      <a:lnTo>
                        <a:pt x="1904" y="740"/>
                      </a:lnTo>
                      <a:lnTo>
                        <a:pt x="1916" y="788"/>
                      </a:lnTo>
                      <a:lnTo>
                        <a:pt x="1924" y="838"/>
                      </a:lnTo>
                      <a:lnTo>
                        <a:pt x="1932" y="886"/>
                      </a:lnTo>
                      <a:lnTo>
                        <a:pt x="1936" y="936"/>
                      </a:lnTo>
                      <a:lnTo>
                        <a:pt x="1938" y="988"/>
                      </a:lnTo>
                      <a:lnTo>
                        <a:pt x="1662" y="9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22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l" defTabSz="957925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ko-KR" altLang="en-US" sz="1900">
                    <a:solidFill>
                      <a:prstClr val="black"/>
                    </a:solidFill>
                    <a:latin typeface="맑은 고딕"/>
                    <a:ea typeface="맑은 고딕"/>
                  </a:endParaRPr>
                </a:p>
              </p:txBody>
            </p:sp>
            <p:sp>
              <p:nvSpPr>
                <p:cNvPr id="9" name="Freeform 18"/>
                <p:cNvSpPr>
                  <a:spLocks/>
                </p:cNvSpPr>
                <p:nvPr/>
              </p:nvSpPr>
              <p:spPr bwMode="auto">
                <a:xfrm>
                  <a:off x="1149" y="1777"/>
                  <a:ext cx="1938" cy="986"/>
                </a:xfrm>
                <a:custGeom>
                  <a:avLst/>
                  <a:gdLst>
                    <a:gd name="T0" fmla="*/ 1004 w 1938"/>
                    <a:gd name="T1" fmla="*/ 986 h 986"/>
                    <a:gd name="T2" fmla="*/ 902 w 1938"/>
                    <a:gd name="T3" fmla="*/ 982 h 986"/>
                    <a:gd name="T4" fmla="*/ 804 w 1938"/>
                    <a:gd name="T5" fmla="*/ 966 h 986"/>
                    <a:gd name="T6" fmla="*/ 708 w 1938"/>
                    <a:gd name="T7" fmla="*/ 942 h 986"/>
                    <a:gd name="T8" fmla="*/ 616 w 1938"/>
                    <a:gd name="T9" fmla="*/ 910 h 986"/>
                    <a:gd name="T10" fmla="*/ 530 w 1938"/>
                    <a:gd name="T11" fmla="*/ 868 h 986"/>
                    <a:gd name="T12" fmla="*/ 448 w 1938"/>
                    <a:gd name="T13" fmla="*/ 818 h 986"/>
                    <a:gd name="T14" fmla="*/ 370 w 1938"/>
                    <a:gd name="T15" fmla="*/ 762 h 986"/>
                    <a:gd name="T16" fmla="*/ 300 w 1938"/>
                    <a:gd name="T17" fmla="*/ 698 h 986"/>
                    <a:gd name="T18" fmla="*/ 234 w 1938"/>
                    <a:gd name="T19" fmla="*/ 628 h 986"/>
                    <a:gd name="T20" fmla="*/ 176 w 1938"/>
                    <a:gd name="T21" fmla="*/ 552 h 986"/>
                    <a:gd name="T22" fmla="*/ 126 w 1938"/>
                    <a:gd name="T23" fmla="*/ 470 h 986"/>
                    <a:gd name="T24" fmla="*/ 84 w 1938"/>
                    <a:gd name="T25" fmla="*/ 384 h 986"/>
                    <a:gd name="T26" fmla="*/ 48 w 1938"/>
                    <a:gd name="T27" fmla="*/ 292 h 986"/>
                    <a:gd name="T28" fmla="*/ 24 w 1938"/>
                    <a:gd name="T29" fmla="*/ 198 h 986"/>
                    <a:gd name="T30" fmla="*/ 6 w 1938"/>
                    <a:gd name="T31" fmla="*/ 100 h 986"/>
                    <a:gd name="T32" fmla="*/ 0 w 1938"/>
                    <a:gd name="T33" fmla="*/ 0 h 986"/>
                    <a:gd name="T34" fmla="*/ 278 w 1938"/>
                    <a:gd name="T35" fmla="*/ 0 h 986"/>
                    <a:gd name="T36" fmla="*/ 282 w 1938"/>
                    <a:gd name="T37" fmla="*/ 68 h 986"/>
                    <a:gd name="T38" fmla="*/ 294 w 1938"/>
                    <a:gd name="T39" fmla="*/ 138 h 986"/>
                    <a:gd name="T40" fmla="*/ 312 w 1938"/>
                    <a:gd name="T41" fmla="*/ 204 h 986"/>
                    <a:gd name="T42" fmla="*/ 336 w 1938"/>
                    <a:gd name="T43" fmla="*/ 268 h 986"/>
                    <a:gd name="T44" fmla="*/ 366 w 1938"/>
                    <a:gd name="T45" fmla="*/ 330 h 986"/>
                    <a:gd name="T46" fmla="*/ 402 w 1938"/>
                    <a:gd name="T47" fmla="*/ 388 h 986"/>
                    <a:gd name="T48" fmla="*/ 442 w 1938"/>
                    <a:gd name="T49" fmla="*/ 444 h 986"/>
                    <a:gd name="T50" fmla="*/ 490 w 1938"/>
                    <a:gd name="T51" fmla="*/ 496 h 986"/>
                    <a:gd name="T52" fmla="*/ 516 w 1938"/>
                    <a:gd name="T53" fmla="*/ 522 h 986"/>
                    <a:gd name="T54" fmla="*/ 572 w 1938"/>
                    <a:gd name="T55" fmla="*/ 568 h 986"/>
                    <a:gd name="T56" fmla="*/ 630 w 1938"/>
                    <a:gd name="T57" fmla="*/ 606 h 986"/>
                    <a:gd name="T58" fmla="*/ 694 w 1938"/>
                    <a:gd name="T59" fmla="*/ 640 h 986"/>
                    <a:gd name="T60" fmla="*/ 758 w 1938"/>
                    <a:gd name="T61" fmla="*/ 666 h 986"/>
                    <a:gd name="T62" fmla="*/ 826 w 1938"/>
                    <a:gd name="T63" fmla="*/ 688 h 986"/>
                    <a:gd name="T64" fmla="*/ 896 w 1938"/>
                    <a:gd name="T65" fmla="*/ 702 h 986"/>
                    <a:gd name="T66" fmla="*/ 968 w 1938"/>
                    <a:gd name="T67" fmla="*/ 708 h 986"/>
                    <a:gd name="T68" fmla="*/ 1004 w 1938"/>
                    <a:gd name="T69" fmla="*/ 710 h 986"/>
                    <a:gd name="T70" fmla="*/ 1072 w 1938"/>
                    <a:gd name="T71" fmla="*/ 706 h 986"/>
                    <a:gd name="T72" fmla="*/ 1140 w 1938"/>
                    <a:gd name="T73" fmla="*/ 696 h 986"/>
                    <a:gd name="T74" fmla="*/ 1204 w 1938"/>
                    <a:gd name="T75" fmla="*/ 680 h 986"/>
                    <a:gd name="T76" fmla="*/ 1268 w 1938"/>
                    <a:gd name="T77" fmla="*/ 660 h 986"/>
                    <a:gd name="T78" fmla="*/ 1330 w 1938"/>
                    <a:gd name="T79" fmla="*/ 632 h 986"/>
                    <a:gd name="T80" fmla="*/ 1388 w 1938"/>
                    <a:gd name="T81" fmla="*/ 598 h 986"/>
                    <a:gd name="T82" fmla="*/ 1444 w 1938"/>
                    <a:gd name="T83" fmla="*/ 560 h 986"/>
                    <a:gd name="T84" fmla="*/ 1496 w 1938"/>
                    <a:gd name="T85" fmla="*/ 516 h 986"/>
                    <a:gd name="T86" fmla="*/ 1330 w 1938"/>
                    <a:gd name="T87" fmla="*/ 282 h 986"/>
                    <a:gd name="T88" fmla="*/ 1912 w 1938"/>
                    <a:gd name="T89" fmla="*/ 864 h 986"/>
                    <a:gd name="T90" fmla="*/ 1694 w 1938"/>
                    <a:gd name="T91" fmla="*/ 710 h 986"/>
                    <a:gd name="T92" fmla="*/ 1660 w 1938"/>
                    <a:gd name="T93" fmla="*/ 742 h 986"/>
                    <a:gd name="T94" fmla="*/ 1584 w 1938"/>
                    <a:gd name="T95" fmla="*/ 802 h 986"/>
                    <a:gd name="T96" fmla="*/ 1504 w 1938"/>
                    <a:gd name="T97" fmla="*/ 854 h 986"/>
                    <a:gd name="T98" fmla="*/ 1420 w 1938"/>
                    <a:gd name="T99" fmla="*/ 896 h 986"/>
                    <a:gd name="T100" fmla="*/ 1332 w 1938"/>
                    <a:gd name="T101" fmla="*/ 932 h 986"/>
                    <a:gd name="T102" fmla="*/ 1240 w 1938"/>
                    <a:gd name="T103" fmla="*/ 958 h 986"/>
                    <a:gd name="T104" fmla="*/ 1148 w 1938"/>
                    <a:gd name="T105" fmla="*/ 976 h 986"/>
                    <a:gd name="T106" fmla="*/ 1052 w 1938"/>
                    <a:gd name="T107" fmla="*/ 986 h 986"/>
                    <a:gd name="T108" fmla="*/ 1004 w 1938"/>
                    <a:gd name="T109" fmla="*/ 986 h 9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938" h="986">
                      <a:moveTo>
                        <a:pt x="1004" y="986"/>
                      </a:moveTo>
                      <a:lnTo>
                        <a:pt x="1004" y="986"/>
                      </a:lnTo>
                      <a:lnTo>
                        <a:pt x="952" y="986"/>
                      </a:lnTo>
                      <a:lnTo>
                        <a:pt x="902" y="982"/>
                      </a:lnTo>
                      <a:lnTo>
                        <a:pt x="852" y="976"/>
                      </a:lnTo>
                      <a:lnTo>
                        <a:pt x="804" y="966"/>
                      </a:lnTo>
                      <a:lnTo>
                        <a:pt x="756" y="956"/>
                      </a:lnTo>
                      <a:lnTo>
                        <a:pt x="708" y="942"/>
                      </a:lnTo>
                      <a:lnTo>
                        <a:pt x="662" y="926"/>
                      </a:lnTo>
                      <a:lnTo>
                        <a:pt x="616" y="910"/>
                      </a:lnTo>
                      <a:lnTo>
                        <a:pt x="572" y="890"/>
                      </a:lnTo>
                      <a:lnTo>
                        <a:pt x="530" y="868"/>
                      </a:lnTo>
                      <a:lnTo>
                        <a:pt x="488" y="844"/>
                      </a:lnTo>
                      <a:lnTo>
                        <a:pt x="448" y="818"/>
                      </a:lnTo>
                      <a:lnTo>
                        <a:pt x="408" y="790"/>
                      </a:lnTo>
                      <a:lnTo>
                        <a:pt x="370" y="762"/>
                      </a:lnTo>
                      <a:lnTo>
                        <a:pt x="334" y="730"/>
                      </a:lnTo>
                      <a:lnTo>
                        <a:pt x="300" y="698"/>
                      </a:lnTo>
                      <a:lnTo>
                        <a:pt x="266" y="664"/>
                      </a:lnTo>
                      <a:lnTo>
                        <a:pt x="234" y="628"/>
                      </a:lnTo>
                      <a:lnTo>
                        <a:pt x="204" y="590"/>
                      </a:lnTo>
                      <a:lnTo>
                        <a:pt x="176" y="552"/>
                      </a:lnTo>
                      <a:lnTo>
                        <a:pt x="150" y="512"/>
                      </a:lnTo>
                      <a:lnTo>
                        <a:pt x="126" y="470"/>
                      </a:lnTo>
                      <a:lnTo>
                        <a:pt x="104" y="428"/>
                      </a:lnTo>
                      <a:lnTo>
                        <a:pt x="84" y="384"/>
                      </a:lnTo>
                      <a:lnTo>
                        <a:pt x="66" y="338"/>
                      </a:lnTo>
                      <a:lnTo>
                        <a:pt x="48" y="292"/>
                      </a:lnTo>
                      <a:lnTo>
                        <a:pt x="34" y="246"/>
                      </a:lnTo>
                      <a:lnTo>
                        <a:pt x="24" y="198"/>
                      </a:lnTo>
                      <a:lnTo>
                        <a:pt x="14" y="150"/>
                      </a:lnTo>
                      <a:lnTo>
                        <a:pt x="6" y="100"/>
                      </a:lnTo>
                      <a:lnTo>
                        <a:pt x="2" y="50"/>
                      </a:lnTo>
                      <a:lnTo>
                        <a:pt x="0" y="0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80" y="34"/>
                      </a:lnTo>
                      <a:lnTo>
                        <a:pt x="282" y="68"/>
                      </a:lnTo>
                      <a:lnTo>
                        <a:pt x="288" y="104"/>
                      </a:lnTo>
                      <a:lnTo>
                        <a:pt x="294" y="138"/>
                      </a:lnTo>
                      <a:lnTo>
                        <a:pt x="302" y="170"/>
                      </a:lnTo>
                      <a:lnTo>
                        <a:pt x="312" y="204"/>
                      </a:lnTo>
                      <a:lnTo>
                        <a:pt x="322" y="236"/>
                      </a:lnTo>
                      <a:lnTo>
                        <a:pt x="336" y="268"/>
                      </a:lnTo>
                      <a:lnTo>
                        <a:pt x="350" y="300"/>
                      </a:lnTo>
                      <a:lnTo>
                        <a:pt x="366" y="330"/>
                      </a:lnTo>
                      <a:lnTo>
                        <a:pt x="382" y="360"/>
                      </a:lnTo>
                      <a:lnTo>
                        <a:pt x="402" y="388"/>
                      </a:lnTo>
                      <a:lnTo>
                        <a:pt x="422" y="418"/>
                      </a:lnTo>
                      <a:lnTo>
                        <a:pt x="442" y="444"/>
                      </a:lnTo>
                      <a:lnTo>
                        <a:pt x="466" y="472"/>
                      </a:lnTo>
                      <a:lnTo>
                        <a:pt x="490" y="496"/>
                      </a:lnTo>
                      <a:lnTo>
                        <a:pt x="490" y="496"/>
                      </a:lnTo>
                      <a:lnTo>
                        <a:pt x="516" y="522"/>
                      </a:lnTo>
                      <a:lnTo>
                        <a:pt x="544" y="546"/>
                      </a:lnTo>
                      <a:lnTo>
                        <a:pt x="572" y="568"/>
                      </a:lnTo>
                      <a:lnTo>
                        <a:pt x="600" y="588"/>
                      </a:lnTo>
                      <a:lnTo>
                        <a:pt x="630" y="606"/>
                      </a:lnTo>
                      <a:lnTo>
                        <a:pt x="662" y="624"/>
                      </a:lnTo>
                      <a:lnTo>
                        <a:pt x="694" y="640"/>
                      </a:lnTo>
                      <a:lnTo>
                        <a:pt x="726" y="654"/>
                      </a:lnTo>
                      <a:lnTo>
                        <a:pt x="758" y="666"/>
                      </a:lnTo>
                      <a:lnTo>
                        <a:pt x="792" y="678"/>
                      </a:lnTo>
                      <a:lnTo>
                        <a:pt x="826" y="688"/>
                      </a:lnTo>
                      <a:lnTo>
                        <a:pt x="860" y="696"/>
                      </a:lnTo>
                      <a:lnTo>
                        <a:pt x="896" y="702"/>
                      </a:lnTo>
                      <a:lnTo>
                        <a:pt x="932" y="706"/>
                      </a:lnTo>
                      <a:lnTo>
                        <a:pt x="968" y="708"/>
                      </a:lnTo>
                      <a:lnTo>
                        <a:pt x="1004" y="710"/>
                      </a:lnTo>
                      <a:lnTo>
                        <a:pt x="1004" y="710"/>
                      </a:lnTo>
                      <a:lnTo>
                        <a:pt x="1038" y="708"/>
                      </a:lnTo>
                      <a:lnTo>
                        <a:pt x="1072" y="706"/>
                      </a:lnTo>
                      <a:lnTo>
                        <a:pt x="1106" y="702"/>
                      </a:lnTo>
                      <a:lnTo>
                        <a:pt x="1140" y="696"/>
                      </a:lnTo>
                      <a:lnTo>
                        <a:pt x="1172" y="690"/>
                      </a:lnTo>
                      <a:lnTo>
                        <a:pt x="1204" y="680"/>
                      </a:lnTo>
                      <a:lnTo>
                        <a:pt x="1238" y="670"/>
                      </a:lnTo>
                      <a:lnTo>
                        <a:pt x="1268" y="660"/>
                      </a:lnTo>
                      <a:lnTo>
                        <a:pt x="1300" y="646"/>
                      </a:lnTo>
                      <a:lnTo>
                        <a:pt x="1330" y="632"/>
                      </a:lnTo>
                      <a:lnTo>
                        <a:pt x="1360" y="616"/>
                      </a:lnTo>
                      <a:lnTo>
                        <a:pt x="1388" y="598"/>
                      </a:lnTo>
                      <a:lnTo>
                        <a:pt x="1418" y="580"/>
                      </a:lnTo>
                      <a:lnTo>
                        <a:pt x="1444" y="560"/>
                      </a:lnTo>
                      <a:lnTo>
                        <a:pt x="1472" y="538"/>
                      </a:lnTo>
                      <a:lnTo>
                        <a:pt x="1496" y="516"/>
                      </a:lnTo>
                      <a:lnTo>
                        <a:pt x="1532" y="484"/>
                      </a:lnTo>
                      <a:lnTo>
                        <a:pt x="1330" y="282"/>
                      </a:lnTo>
                      <a:lnTo>
                        <a:pt x="1938" y="256"/>
                      </a:lnTo>
                      <a:lnTo>
                        <a:pt x="1912" y="864"/>
                      </a:lnTo>
                      <a:lnTo>
                        <a:pt x="1728" y="680"/>
                      </a:lnTo>
                      <a:lnTo>
                        <a:pt x="1694" y="710"/>
                      </a:lnTo>
                      <a:lnTo>
                        <a:pt x="1694" y="710"/>
                      </a:lnTo>
                      <a:lnTo>
                        <a:pt x="1660" y="742"/>
                      </a:lnTo>
                      <a:lnTo>
                        <a:pt x="1622" y="774"/>
                      </a:lnTo>
                      <a:lnTo>
                        <a:pt x="1584" y="802"/>
                      </a:lnTo>
                      <a:lnTo>
                        <a:pt x="1544" y="828"/>
                      </a:lnTo>
                      <a:lnTo>
                        <a:pt x="1504" y="854"/>
                      </a:lnTo>
                      <a:lnTo>
                        <a:pt x="1462" y="876"/>
                      </a:lnTo>
                      <a:lnTo>
                        <a:pt x="1420" y="896"/>
                      </a:lnTo>
                      <a:lnTo>
                        <a:pt x="1376" y="916"/>
                      </a:lnTo>
                      <a:lnTo>
                        <a:pt x="1332" y="932"/>
                      </a:lnTo>
                      <a:lnTo>
                        <a:pt x="1286" y="946"/>
                      </a:lnTo>
                      <a:lnTo>
                        <a:pt x="1240" y="958"/>
                      </a:lnTo>
                      <a:lnTo>
                        <a:pt x="1194" y="968"/>
                      </a:lnTo>
                      <a:lnTo>
                        <a:pt x="1148" y="976"/>
                      </a:lnTo>
                      <a:lnTo>
                        <a:pt x="1100" y="982"/>
                      </a:lnTo>
                      <a:lnTo>
                        <a:pt x="1052" y="986"/>
                      </a:lnTo>
                      <a:lnTo>
                        <a:pt x="1004" y="986"/>
                      </a:lnTo>
                      <a:lnTo>
                        <a:pt x="1004" y="986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22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l" defTabSz="957925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ko-KR" altLang="en-US" sz="1900">
                    <a:solidFill>
                      <a:prstClr val="black"/>
                    </a:solidFill>
                    <a:latin typeface="맑은 고딕"/>
                    <a:ea typeface="맑은 고딕"/>
                  </a:endParaRPr>
                </a:p>
              </p:txBody>
            </p:sp>
          </p:grpSp>
          <p:sp>
            <p:nvSpPr>
              <p:cNvPr id="7" name="Freeform 20"/>
              <p:cNvSpPr>
                <a:spLocks/>
              </p:cNvSpPr>
              <p:nvPr/>
            </p:nvSpPr>
            <p:spPr bwMode="auto">
              <a:xfrm>
                <a:off x="2584764" y="2305222"/>
                <a:ext cx="1644336" cy="1006220"/>
              </a:xfrm>
              <a:custGeom>
                <a:avLst/>
                <a:gdLst>
                  <a:gd name="T0" fmla="*/ 870 w 938"/>
                  <a:gd name="T1" fmla="*/ 342 h 574"/>
                  <a:gd name="T2" fmla="*/ 872 w 938"/>
                  <a:gd name="T3" fmla="*/ 304 h 574"/>
                  <a:gd name="T4" fmla="*/ 860 w 938"/>
                  <a:gd name="T5" fmla="*/ 260 h 574"/>
                  <a:gd name="T6" fmla="*/ 838 w 938"/>
                  <a:gd name="T7" fmla="*/ 224 h 574"/>
                  <a:gd name="T8" fmla="*/ 806 w 938"/>
                  <a:gd name="T9" fmla="*/ 194 h 574"/>
                  <a:gd name="T10" fmla="*/ 768 w 938"/>
                  <a:gd name="T11" fmla="*/ 176 h 574"/>
                  <a:gd name="T12" fmla="*/ 722 w 938"/>
                  <a:gd name="T13" fmla="*/ 170 h 574"/>
                  <a:gd name="T14" fmla="*/ 718 w 938"/>
                  <a:gd name="T15" fmla="*/ 170 h 574"/>
                  <a:gd name="T16" fmla="*/ 698 w 938"/>
                  <a:gd name="T17" fmla="*/ 118 h 574"/>
                  <a:gd name="T18" fmla="*/ 668 w 938"/>
                  <a:gd name="T19" fmla="*/ 74 h 574"/>
                  <a:gd name="T20" fmla="*/ 628 w 938"/>
                  <a:gd name="T21" fmla="*/ 38 h 574"/>
                  <a:gd name="T22" fmla="*/ 580 w 938"/>
                  <a:gd name="T23" fmla="*/ 12 h 574"/>
                  <a:gd name="T24" fmla="*/ 526 w 938"/>
                  <a:gd name="T25" fmla="*/ 0 h 574"/>
                  <a:gd name="T26" fmla="*/ 478 w 938"/>
                  <a:gd name="T27" fmla="*/ 2 h 574"/>
                  <a:gd name="T28" fmla="*/ 400 w 938"/>
                  <a:gd name="T29" fmla="*/ 28 h 574"/>
                  <a:gd name="T30" fmla="*/ 338 w 938"/>
                  <a:gd name="T31" fmla="*/ 80 h 574"/>
                  <a:gd name="T32" fmla="*/ 310 w 938"/>
                  <a:gd name="T33" fmla="*/ 96 h 574"/>
                  <a:gd name="T34" fmla="*/ 268 w 938"/>
                  <a:gd name="T35" fmla="*/ 90 h 574"/>
                  <a:gd name="T36" fmla="*/ 240 w 938"/>
                  <a:gd name="T37" fmla="*/ 92 h 574"/>
                  <a:gd name="T38" fmla="*/ 204 w 938"/>
                  <a:gd name="T39" fmla="*/ 106 h 574"/>
                  <a:gd name="T40" fmla="*/ 174 w 938"/>
                  <a:gd name="T41" fmla="*/ 128 h 574"/>
                  <a:gd name="T42" fmla="*/ 152 w 938"/>
                  <a:gd name="T43" fmla="*/ 158 h 574"/>
                  <a:gd name="T44" fmla="*/ 140 w 938"/>
                  <a:gd name="T45" fmla="*/ 194 h 574"/>
                  <a:gd name="T46" fmla="*/ 136 w 938"/>
                  <a:gd name="T47" fmla="*/ 220 h 574"/>
                  <a:gd name="T48" fmla="*/ 140 w 938"/>
                  <a:gd name="T49" fmla="*/ 252 h 574"/>
                  <a:gd name="T50" fmla="*/ 98 w 938"/>
                  <a:gd name="T51" fmla="*/ 262 h 574"/>
                  <a:gd name="T52" fmla="*/ 60 w 938"/>
                  <a:gd name="T53" fmla="*/ 284 h 574"/>
                  <a:gd name="T54" fmla="*/ 30 w 938"/>
                  <a:gd name="T55" fmla="*/ 316 h 574"/>
                  <a:gd name="T56" fmla="*/ 10 w 938"/>
                  <a:gd name="T57" fmla="*/ 354 h 574"/>
                  <a:gd name="T58" fmla="*/ 0 w 938"/>
                  <a:gd name="T59" fmla="*/ 396 h 574"/>
                  <a:gd name="T60" fmla="*/ 0 w 938"/>
                  <a:gd name="T61" fmla="*/ 428 h 574"/>
                  <a:gd name="T62" fmla="*/ 12 w 938"/>
                  <a:gd name="T63" fmla="*/ 476 h 574"/>
                  <a:gd name="T64" fmla="*/ 36 w 938"/>
                  <a:gd name="T65" fmla="*/ 516 h 574"/>
                  <a:gd name="T66" fmla="*/ 70 w 938"/>
                  <a:gd name="T67" fmla="*/ 546 h 574"/>
                  <a:gd name="T68" fmla="*/ 114 w 938"/>
                  <a:gd name="T69" fmla="*/ 566 h 574"/>
                  <a:gd name="T70" fmla="*/ 162 w 938"/>
                  <a:gd name="T71" fmla="*/ 574 h 574"/>
                  <a:gd name="T72" fmla="*/ 166 w 938"/>
                  <a:gd name="T73" fmla="*/ 574 h 574"/>
                  <a:gd name="T74" fmla="*/ 822 w 938"/>
                  <a:gd name="T75" fmla="*/ 574 h 574"/>
                  <a:gd name="T76" fmla="*/ 852 w 938"/>
                  <a:gd name="T77" fmla="*/ 572 h 574"/>
                  <a:gd name="T78" fmla="*/ 906 w 938"/>
                  <a:gd name="T79" fmla="*/ 542 h 574"/>
                  <a:gd name="T80" fmla="*/ 936 w 938"/>
                  <a:gd name="T81" fmla="*/ 490 h 574"/>
                  <a:gd name="T82" fmla="*/ 936 w 938"/>
                  <a:gd name="T83" fmla="*/ 450 h 574"/>
                  <a:gd name="T84" fmla="*/ 916 w 938"/>
                  <a:gd name="T85" fmla="*/ 404 h 574"/>
                  <a:gd name="T86" fmla="*/ 880 w 938"/>
                  <a:gd name="T87" fmla="*/ 372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38" h="574">
                    <a:moveTo>
                      <a:pt x="864" y="366"/>
                    </a:moveTo>
                    <a:lnTo>
                      <a:pt x="864" y="366"/>
                    </a:lnTo>
                    <a:lnTo>
                      <a:pt x="870" y="342"/>
                    </a:lnTo>
                    <a:lnTo>
                      <a:pt x="872" y="318"/>
                    </a:lnTo>
                    <a:lnTo>
                      <a:pt x="872" y="318"/>
                    </a:lnTo>
                    <a:lnTo>
                      <a:pt x="872" y="304"/>
                    </a:lnTo>
                    <a:lnTo>
                      <a:pt x="868" y="288"/>
                    </a:lnTo>
                    <a:lnTo>
                      <a:pt x="866" y="274"/>
                    </a:lnTo>
                    <a:lnTo>
                      <a:pt x="860" y="260"/>
                    </a:lnTo>
                    <a:lnTo>
                      <a:pt x="854" y="248"/>
                    </a:lnTo>
                    <a:lnTo>
                      <a:pt x="846" y="234"/>
                    </a:lnTo>
                    <a:lnTo>
                      <a:pt x="838" y="224"/>
                    </a:lnTo>
                    <a:lnTo>
                      <a:pt x="828" y="212"/>
                    </a:lnTo>
                    <a:lnTo>
                      <a:pt x="818" y="204"/>
                    </a:lnTo>
                    <a:lnTo>
                      <a:pt x="806" y="194"/>
                    </a:lnTo>
                    <a:lnTo>
                      <a:pt x="794" y="188"/>
                    </a:lnTo>
                    <a:lnTo>
                      <a:pt x="780" y="180"/>
                    </a:lnTo>
                    <a:lnTo>
                      <a:pt x="768" y="176"/>
                    </a:lnTo>
                    <a:lnTo>
                      <a:pt x="752" y="172"/>
                    </a:lnTo>
                    <a:lnTo>
                      <a:pt x="738" y="170"/>
                    </a:lnTo>
                    <a:lnTo>
                      <a:pt x="722" y="170"/>
                    </a:lnTo>
                    <a:lnTo>
                      <a:pt x="722" y="170"/>
                    </a:lnTo>
                    <a:lnTo>
                      <a:pt x="718" y="170"/>
                    </a:lnTo>
                    <a:lnTo>
                      <a:pt x="718" y="170"/>
                    </a:lnTo>
                    <a:lnTo>
                      <a:pt x="712" y="152"/>
                    </a:lnTo>
                    <a:lnTo>
                      <a:pt x="706" y="134"/>
                    </a:lnTo>
                    <a:lnTo>
                      <a:pt x="698" y="118"/>
                    </a:lnTo>
                    <a:lnTo>
                      <a:pt x="690" y="102"/>
                    </a:lnTo>
                    <a:lnTo>
                      <a:pt x="680" y="88"/>
                    </a:lnTo>
                    <a:lnTo>
                      <a:pt x="668" y="74"/>
                    </a:lnTo>
                    <a:lnTo>
                      <a:pt x="656" y="60"/>
                    </a:lnTo>
                    <a:lnTo>
                      <a:pt x="642" y="48"/>
                    </a:lnTo>
                    <a:lnTo>
                      <a:pt x="628" y="38"/>
                    </a:lnTo>
                    <a:lnTo>
                      <a:pt x="612" y="28"/>
                    </a:lnTo>
                    <a:lnTo>
                      <a:pt x="596" y="20"/>
                    </a:lnTo>
                    <a:lnTo>
                      <a:pt x="580" y="12"/>
                    </a:lnTo>
                    <a:lnTo>
                      <a:pt x="562" y="8"/>
                    </a:lnTo>
                    <a:lnTo>
                      <a:pt x="544" y="4"/>
                    </a:lnTo>
                    <a:lnTo>
                      <a:pt x="526" y="0"/>
                    </a:lnTo>
                    <a:lnTo>
                      <a:pt x="506" y="0"/>
                    </a:lnTo>
                    <a:lnTo>
                      <a:pt x="506" y="0"/>
                    </a:lnTo>
                    <a:lnTo>
                      <a:pt x="478" y="2"/>
                    </a:lnTo>
                    <a:lnTo>
                      <a:pt x="450" y="8"/>
                    </a:lnTo>
                    <a:lnTo>
                      <a:pt x="424" y="16"/>
                    </a:lnTo>
                    <a:lnTo>
                      <a:pt x="400" y="28"/>
                    </a:lnTo>
                    <a:lnTo>
                      <a:pt x="376" y="42"/>
                    </a:lnTo>
                    <a:lnTo>
                      <a:pt x="356" y="60"/>
                    </a:lnTo>
                    <a:lnTo>
                      <a:pt x="338" y="80"/>
                    </a:lnTo>
                    <a:lnTo>
                      <a:pt x="322" y="102"/>
                    </a:lnTo>
                    <a:lnTo>
                      <a:pt x="322" y="102"/>
                    </a:lnTo>
                    <a:lnTo>
                      <a:pt x="310" y="96"/>
                    </a:lnTo>
                    <a:lnTo>
                      <a:pt x="296" y="92"/>
                    </a:lnTo>
                    <a:lnTo>
                      <a:pt x="282" y="90"/>
                    </a:lnTo>
                    <a:lnTo>
                      <a:pt x="268" y="90"/>
                    </a:lnTo>
                    <a:lnTo>
                      <a:pt x="268" y="90"/>
                    </a:lnTo>
                    <a:lnTo>
                      <a:pt x="254" y="90"/>
                    </a:lnTo>
                    <a:lnTo>
                      <a:pt x="240" y="92"/>
                    </a:lnTo>
                    <a:lnTo>
                      <a:pt x="228" y="96"/>
                    </a:lnTo>
                    <a:lnTo>
                      <a:pt x="216" y="100"/>
                    </a:lnTo>
                    <a:lnTo>
                      <a:pt x="204" y="106"/>
                    </a:lnTo>
                    <a:lnTo>
                      <a:pt x="194" y="112"/>
                    </a:lnTo>
                    <a:lnTo>
                      <a:pt x="184" y="120"/>
                    </a:lnTo>
                    <a:lnTo>
                      <a:pt x="174" y="128"/>
                    </a:lnTo>
                    <a:lnTo>
                      <a:pt x="166" y="138"/>
                    </a:lnTo>
                    <a:lnTo>
                      <a:pt x="158" y="148"/>
                    </a:lnTo>
                    <a:lnTo>
                      <a:pt x="152" y="158"/>
                    </a:lnTo>
                    <a:lnTo>
                      <a:pt x="146" y="170"/>
                    </a:lnTo>
                    <a:lnTo>
                      <a:pt x="142" y="182"/>
                    </a:lnTo>
                    <a:lnTo>
                      <a:pt x="140" y="194"/>
                    </a:lnTo>
                    <a:lnTo>
                      <a:pt x="138" y="208"/>
                    </a:lnTo>
                    <a:lnTo>
                      <a:pt x="136" y="220"/>
                    </a:lnTo>
                    <a:lnTo>
                      <a:pt x="136" y="220"/>
                    </a:lnTo>
                    <a:lnTo>
                      <a:pt x="138" y="236"/>
                    </a:lnTo>
                    <a:lnTo>
                      <a:pt x="140" y="252"/>
                    </a:lnTo>
                    <a:lnTo>
                      <a:pt x="140" y="252"/>
                    </a:lnTo>
                    <a:lnTo>
                      <a:pt x="126" y="254"/>
                    </a:lnTo>
                    <a:lnTo>
                      <a:pt x="112" y="258"/>
                    </a:lnTo>
                    <a:lnTo>
                      <a:pt x="98" y="262"/>
                    </a:lnTo>
                    <a:lnTo>
                      <a:pt x="84" y="270"/>
                    </a:lnTo>
                    <a:lnTo>
                      <a:pt x="72" y="276"/>
                    </a:lnTo>
                    <a:lnTo>
                      <a:pt x="60" y="284"/>
                    </a:lnTo>
                    <a:lnTo>
                      <a:pt x="50" y="294"/>
                    </a:lnTo>
                    <a:lnTo>
                      <a:pt x="40" y="304"/>
                    </a:lnTo>
                    <a:lnTo>
                      <a:pt x="30" y="316"/>
                    </a:lnTo>
                    <a:lnTo>
                      <a:pt x="22" y="328"/>
                    </a:lnTo>
                    <a:lnTo>
                      <a:pt x="16" y="340"/>
                    </a:lnTo>
                    <a:lnTo>
                      <a:pt x="10" y="354"/>
                    </a:lnTo>
                    <a:lnTo>
                      <a:pt x="6" y="368"/>
                    </a:lnTo>
                    <a:lnTo>
                      <a:pt x="2" y="382"/>
                    </a:lnTo>
                    <a:lnTo>
                      <a:pt x="0" y="396"/>
                    </a:lnTo>
                    <a:lnTo>
                      <a:pt x="0" y="412"/>
                    </a:lnTo>
                    <a:lnTo>
                      <a:pt x="0" y="412"/>
                    </a:lnTo>
                    <a:lnTo>
                      <a:pt x="0" y="428"/>
                    </a:lnTo>
                    <a:lnTo>
                      <a:pt x="2" y="444"/>
                    </a:lnTo>
                    <a:lnTo>
                      <a:pt x="6" y="460"/>
                    </a:lnTo>
                    <a:lnTo>
                      <a:pt x="12" y="476"/>
                    </a:lnTo>
                    <a:lnTo>
                      <a:pt x="18" y="490"/>
                    </a:lnTo>
                    <a:lnTo>
                      <a:pt x="26" y="502"/>
                    </a:lnTo>
                    <a:lnTo>
                      <a:pt x="36" y="516"/>
                    </a:lnTo>
                    <a:lnTo>
                      <a:pt x="46" y="526"/>
                    </a:lnTo>
                    <a:lnTo>
                      <a:pt x="58" y="538"/>
                    </a:lnTo>
                    <a:lnTo>
                      <a:pt x="70" y="546"/>
                    </a:lnTo>
                    <a:lnTo>
                      <a:pt x="84" y="554"/>
                    </a:lnTo>
                    <a:lnTo>
                      <a:pt x="98" y="562"/>
                    </a:lnTo>
                    <a:lnTo>
                      <a:pt x="114" y="566"/>
                    </a:lnTo>
                    <a:lnTo>
                      <a:pt x="128" y="570"/>
                    </a:lnTo>
                    <a:lnTo>
                      <a:pt x="144" y="574"/>
                    </a:lnTo>
                    <a:lnTo>
                      <a:pt x="162" y="574"/>
                    </a:lnTo>
                    <a:lnTo>
                      <a:pt x="162" y="574"/>
                    </a:lnTo>
                    <a:lnTo>
                      <a:pt x="166" y="574"/>
                    </a:lnTo>
                    <a:lnTo>
                      <a:pt x="166" y="574"/>
                    </a:lnTo>
                    <a:lnTo>
                      <a:pt x="822" y="574"/>
                    </a:lnTo>
                    <a:lnTo>
                      <a:pt x="822" y="574"/>
                    </a:lnTo>
                    <a:lnTo>
                      <a:pt x="822" y="574"/>
                    </a:lnTo>
                    <a:lnTo>
                      <a:pt x="832" y="574"/>
                    </a:lnTo>
                    <a:lnTo>
                      <a:pt x="832" y="574"/>
                    </a:lnTo>
                    <a:lnTo>
                      <a:pt x="852" y="572"/>
                    </a:lnTo>
                    <a:lnTo>
                      <a:pt x="872" y="566"/>
                    </a:lnTo>
                    <a:lnTo>
                      <a:pt x="890" y="556"/>
                    </a:lnTo>
                    <a:lnTo>
                      <a:pt x="906" y="542"/>
                    </a:lnTo>
                    <a:lnTo>
                      <a:pt x="920" y="528"/>
                    </a:lnTo>
                    <a:lnTo>
                      <a:pt x="930" y="510"/>
                    </a:lnTo>
                    <a:lnTo>
                      <a:pt x="936" y="490"/>
                    </a:lnTo>
                    <a:lnTo>
                      <a:pt x="938" y="468"/>
                    </a:lnTo>
                    <a:lnTo>
                      <a:pt x="938" y="468"/>
                    </a:lnTo>
                    <a:lnTo>
                      <a:pt x="936" y="450"/>
                    </a:lnTo>
                    <a:lnTo>
                      <a:pt x="932" y="434"/>
                    </a:lnTo>
                    <a:lnTo>
                      <a:pt x="926" y="418"/>
                    </a:lnTo>
                    <a:lnTo>
                      <a:pt x="916" y="404"/>
                    </a:lnTo>
                    <a:lnTo>
                      <a:pt x="906" y="392"/>
                    </a:lnTo>
                    <a:lnTo>
                      <a:pt x="894" y="382"/>
                    </a:lnTo>
                    <a:lnTo>
                      <a:pt x="880" y="372"/>
                    </a:lnTo>
                    <a:lnTo>
                      <a:pt x="864" y="366"/>
                    </a:lnTo>
                    <a:lnTo>
                      <a:pt x="864" y="36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22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57925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ko-KR" altLang="en-US" sz="190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</p:grpSp>
      </p:grpSp>
      <p:sp>
        <p:nvSpPr>
          <p:cNvPr id="11" name="한쪽 모서리는 잘리고 다른 쪽 모서리는 둥근 사각형 10"/>
          <p:cNvSpPr/>
          <p:nvPr/>
        </p:nvSpPr>
        <p:spPr>
          <a:xfrm>
            <a:off x="520029" y="2492896"/>
            <a:ext cx="1141816" cy="1264971"/>
          </a:xfrm>
          <a:prstGeom prst="snipRoundRect">
            <a:avLst>
              <a:gd name="adj1" fmla="val 10642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900">
              <a:solidFill>
                <a:prstClr val="white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49396" y="2942023"/>
            <a:ext cx="1009169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ko-KR" altLang="en-US" sz="1400" spc="-60" dirty="0" smtClean="0">
                <a:gradFill>
                  <a:gsLst>
                    <a:gs pos="62083">
                      <a:prstClr val="white">
                        <a:lumMod val="65000"/>
                      </a:prstClr>
                    </a:gs>
                    <a:gs pos="52500">
                      <a:prstClr val="white">
                        <a:lumMod val="65000"/>
                      </a:prstClr>
                    </a:gs>
                  </a:gsLst>
                  <a:lin ang="0" scaled="1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표준운영절차도입 적용 </a:t>
            </a:r>
            <a:endParaRPr lang="ko-KR" altLang="en-US" sz="1400" spc="-60" dirty="0">
              <a:gradFill>
                <a:gsLst>
                  <a:gs pos="62083">
                    <a:prstClr val="white">
                      <a:lumMod val="65000"/>
                    </a:prstClr>
                  </a:gs>
                  <a:gs pos="52500">
                    <a:prstClr val="white">
                      <a:lumMod val="65000"/>
                    </a:prstClr>
                  </a:gs>
                </a:gsLst>
                <a:lin ang="0" scaled="1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17" name="한쪽 모서리는 잘리고 다른 쪽 모서리는 둥근 사각형 16"/>
          <p:cNvSpPr/>
          <p:nvPr/>
        </p:nvSpPr>
        <p:spPr>
          <a:xfrm>
            <a:off x="516664" y="5169259"/>
            <a:ext cx="1143340" cy="1222601"/>
          </a:xfrm>
          <a:prstGeom prst="snipRoundRect">
            <a:avLst>
              <a:gd name="adj1" fmla="val 11312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900" dirty="0">
              <a:solidFill>
                <a:prstClr val="white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85136" y="5618386"/>
            <a:ext cx="1127601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ko-KR" altLang="en-US" sz="1400" spc="-60" dirty="0" smtClean="0">
                <a:gradFill>
                  <a:gsLst>
                    <a:gs pos="62083">
                      <a:prstClr val="white">
                        <a:lumMod val="65000"/>
                      </a:prstClr>
                    </a:gs>
                    <a:gs pos="52500">
                      <a:prstClr val="white">
                        <a:lumMod val="65000"/>
                      </a:prstClr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시스템 </a:t>
            </a:r>
            <a:endParaRPr lang="ko-KR" altLang="en-US" sz="1400" spc="-60" dirty="0">
              <a:gradFill>
                <a:gsLst>
                  <a:gs pos="62083">
                    <a:prstClr val="white">
                      <a:lumMod val="65000"/>
                    </a:prstClr>
                  </a:gs>
                  <a:gs pos="52500">
                    <a:prstClr val="white">
                      <a:lumMod val="65000"/>
                    </a:prstClr>
                  </a:gs>
                </a:gsLst>
                <a:lin ang="0" scaled="1"/>
              </a:gradFill>
              <a:latin typeface="Rix모던고딕 L" panose="02020603020101020101" pitchFamily="18" charset="-127"/>
              <a:ea typeface="Rix모던고딕 L" panose="02020603020101020101" pitchFamily="18" charset="-127"/>
            </a:endParaRPr>
          </a:p>
          <a:p>
            <a:pPr algn="r"/>
            <a:r>
              <a:rPr lang="ko-KR" altLang="en-US" sz="1300" spc="-60" dirty="0" err="1" smtClean="0">
                <a:gradFill>
                  <a:gsLst>
                    <a:gs pos="62083">
                      <a:prstClr val="white">
                        <a:lumMod val="65000"/>
                      </a:prstClr>
                    </a:gs>
                    <a:gs pos="52500">
                      <a:prstClr val="white">
                        <a:lumMod val="65000"/>
                      </a:prstClr>
                    </a:gs>
                  </a:gsLst>
                  <a:lin ang="0" scaled="1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구조</a:t>
            </a:r>
            <a:r>
              <a:rPr kumimoji="1" lang="ko-KR" altLang="en-US" sz="1300" kern="1200" spc="-60" dirty="0" err="1" smtClean="0">
                <a:gradFill>
                  <a:gsLst>
                    <a:gs pos="62083">
                      <a:prstClr val="white">
                        <a:lumMod val="65000"/>
                      </a:prstClr>
                    </a:gs>
                    <a:gs pos="52500">
                      <a:prstClr val="white">
                        <a:lumMod val="65000"/>
                      </a:prstClr>
                    </a:gs>
                  </a:gsLst>
                  <a:lin ang="0" scaled="1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  <a:cs typeface="+mn-cs"/>
              </a:rPr>
              <a:t>ㆍ성능</a:t>
            </a:r>
            <a:r>
              <a:rPr kumimoji="1" lang="ko-KR" altLang="en-US" sz="1300" kern="1200" spc="-60" dirty="0" smtClean="0">
                <a:gradFill>
                  <a:gsLst>
                    <a:gs pos="62083">
                      <a:prstClr val="white">
                        <a:lumMod val="65000"/>
                      </a:prstClr>
                    </a:gs>
                    <a:gs pos="52500">
                      <a:prstClr val="white">
                        <a:lumMod val="65000"/>
                      </a:prstClr>
                    </a:gs>
                  </a:gsLst>
                  <a:lin ang="0" scaled="1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  <a:cs typeface="+mn-cs"/>
              </a:rPr>
              <a:t> 진단</a:t>
            </a:r>
            <a:endParaRPr kumimoji="1" lang="ko-KR" altLang="en-US" sz="1300" kern="1200" spc="-60" dirty="0">
              <a:gradFill>
                <a:gsLst>
                  <a:gs pos="62083">
                    <a:prstClr val="white">
                      <a:lumMod val="65000"/>
                    </a:prstClr>
                  </a:gs>
                  <a:gs pos="52500">
                    <a:prstClr val="white">
                      <a:lumMod val="65000"/>
                    </a:prstClr>
                  </a:gs>
                </a:gsLst>
                <a:lin ang="0" scaled="1"/>
              </a:gradFill>
              <a:latin typeface="Rix모던고딕 B" panose="02020603020101020101" pitchFamily="18" charset="-127"/>
              <a:ea typeface="Rix모던고딕 B" panose="02020603020101020101" pitchFamily="18" charset="-127"/>
              <a:cs typeface="+mn-cs"/>
            </a:endParaRPr>
          </a:p>
        </p:txBody>
      </p:sp>
      <p:grpSp>
        <p:nvGrpSpPr>
          <p:cNvPr id="19" name="그룹 18"/>
          <p:cNvGrpSpPr/>
          <p:nvPr/>
        </p:nvGrpSpPr>
        <p:grpSpPr>
          <a:xfrm rot="2090811">
            <a:off x="630132" y="2649449"/>
            <a:ext cx="289026" cy="225788"/>
            <a:chOff x="3208295" y="2516612"/>
            <a:chExt cx="798126" cy="623743"/>
          </a:xfrm>
          <a:solidFill>
            <a:schemeClr val="bg1">
              <a:lumMod val="65000"/>
            </a:schemeClr>
          </a:solidFill>
        </p:grpSpPr>
        <p:sp>
          <p:nvSpPr>
            <p:cNvPr id="20" name="타원 19"/>
            <p:cNvSpPr/>
            <p:nvPr/>
          </p:nvSpPr>
          <p:spPr>
            <a:xfrm>
              <a:off x="3481345" y="2516612"/>
              <a:ext cx="252026" cy="252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3208295" y="2888329"/>
              <a:ext cx="252026" cy="252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22" name="타원 21"/>
            <p:cNvSpPr/>
            <p:nvPr/>
          </p:nvSpPr>
          <p:spPr>
            <a:xfrm>
              <a:off x="3754395" y="2888329"/>
              <a:ext cx="252026" cy="252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 rot="5400000">
              <a:off x="3603634" y="2761594"/>
              <a:ext cx="49735" cy="5059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 rot="2296749">
              <a:off x="3447397" y="2565890"/>
              <a:ext cx="49735" cy="505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 rot="19209545">
              <a:off x="3732289" y="2591204"/>
              <a:ext cx="49735" cy="505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그룹 25"/>
          <p:cNvGrpSpPr/>
          <p:nvPr userDrawn="1"/>
        </p:nvGrpSpPr>
        <p:grpSpPr>
          <a:xfrm>
            <a:off x="520029" y="1189984"/>
            <a:ext cx="1141816" cy="1230904"/>
            <a:chOff x="519928" y="1190259"/>
            <a:chExt cx="1141633" cy="1004417"/>
          </a:xfrm>
        </p:grpSpPr>
        <p:sp>
          <p:nvSpPr>
            <p:cNvPr id="27" name="한쪽 모서리는 잘리고 다른 쪽 모서리는 둥근 사각형 26"/>
            <p:cNvSpPr/>
            <p:nvPr/>
          </p:nvSpPr>
          <p:spPr>
            <a:xfrm>
              <a:off x="519928" y="1190259"/>
              <a:ext cx="1141633" cy="1004417"/>
            </a:xfrm>
            <a:prstGeom prst="snipRoundRect">
              <a:avLst>
                <a:gd name="adj1" fmla="val 1064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49290" y="1639489"/>
              <a:ext cx="1009007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ko-KR" altLang="en-US" sz="1400" spc="-60" dirty="0">
                  <a:gradFill>
                    <a:gsLst>
                      <a:gs pos="62083">
                        <a:prstClr val="white">
                          <a:lumMod val="65000"/>
                        </a:prstClr>
                      </a:gs>
                      <a:gs pos="52500">
                        <a:prstClr val="white">
                          <a:lumMod val="65000"/>
                        </a:prstClr>
                      </a:gs>
                    </a:gsLst>
                    <a:lin ang="0" scaled="1"/>
                  </a:gradFill>
                  <a:latin typeface="Rix모던고딕 L" panose="02020603020101020101" pitchFamily="18" charset="-127"/>
                  <a:ea typeface="Rix모던고딕 L" panose="02020603020101020101" pitchFamily="18" charset="-127"/>
                </a:rPr>
                <a:t>사업수행 </a:t>
              </a:r>
            </a:p>
            <a:p>
              <a:pPr algn="r"/>
              <a:r>
                <a:rPr lang="ko-KR" altLang="en-US" sz="1400" spc="-60" dirty="0">
                  <a:gradFill>
                    <a:gsLst>
                      <a:gs pos="62083">
                        <a:prstClr val="white">
                          <a:lumMod val="65000"/>
                        </a:prstClr>
                      </a:gs>
                      <a:gs pos="52500">
                        <a:prstClr val="white">
                          <a:lumMod val="65000"/>
                        </a:prstClr>
                      </a:gs>
                    </a:gsLst>
                    <a:lin ang="0" scaled="1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역량</a:t>
              </a:r>
            </a:p>
          </p:txBody>
        </p:sp>
        <p:grpSp>
          <p:nvGrpSpPr>
            <p:cNvPr id="29" name="그룹 28"/>
            <p:cNvGrpSpPr/>
            <p:nvPr/>
          </p:nvGrpSpPr>
          <p:grpSpPr>
            <a:xfrm>
              <a:off x="589095" y="1270218"/>
              <a:ext cx="379373" cy="361990"/>
              <a:chOff x="3626792" y="703263"/>
              <a:chExt cx="1177925" cy="1123950"/>
            </a:xfrm>
            <a:solidFill>
              <a:schemeClr val="bg1">
                <a:lumMod val="65000"/>
              </a:schemeClr>
            </a:solidFill>
          </p:grpSpPr>
          <p:sp>
            <p:nvSpPr>
              <p:cNvPr id="30" name="Rectangle 18"/>
              <p:cNvSpPr>
                <a:spLocks noChangeArrowheads="1"/>
              </p:cNvSpPr>
              <p:nvPr/>
            </p:nvSpPr>
            <p:spPr bwMode="auto">
              <a:xfrm>
                <a:off x="3820467" y="1081088"/>
                <a:ext cx="447675" cy="539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57925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ko-KR" altLang="en-US" sz="190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  <p:sp>
            <p:nvSpPr>
              <p:cNvPr id="31" name="Rectangle 19"/>
              <p:cNvSpPr>
                <a:spLocks noChangeArrowheads="1"/>
              </p:cNvSpPr>
              <p:nvPr/>
            </p:nvSpPr>
            <p:spPr bwMode="auto">
              <a:xfrm>
                <a:off x="3820467" y="1230313"/>
                <a:ext cx="447675" cy="508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57925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ko-KR" altLang="en-US" sz="190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  <p:sp>
            <p:nvSpPr>
              <p:cNvPr id="32" name="Rectangle 20"/>
              <p:cNvSpPr>
                <a:spLocks noChangeArrowheads="1"/>
              </p:cNvSpPr>
              <p:nvPr/>
            </p:nvSpPr>
            <p:spPr bwMode="auto">
              <a:xfrm>
                <a:off x="3820467" y="1376363"/>
                <a:ext cx="447675" cy="508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57925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ko-KR" altLang="en-US" sz="190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  <p:sp>
            <p:nvSpPr>
              <p:cNvPr id="33" name="Rectangle 21"/>
              <p:cNvSpPr>
                <a:spLocks noChangeArrowheads="1"/>
              </p:cNvSpPr>
              <p:nvPr/>
            </p:nvSpPr>
            <p:spPr bwMode="auto">
              <a:xfrm>
                <a:off x="3820467" y="1525588"/>
                <a:ext cx="327025" cy="508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57925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ko-KR" altLang="en-US" sz="190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  <p:sp>
            <p:nvSpPr>
              <p:cNvPr id="34" name="Freeform 22"/>
              <p:cNvSpPr>
                <a:spLocks noEditPoints="1"/>
              </p:cNvSpPr>
              <p:nvPr/>
            </p:nvSpPr>
            <p:spPr bwMode="auto">
              <a:xfrm>
                <a:off x="3626792" y="836613"/>
                <a:ext cx="831850" cy="990600"/>
              </a:xfrm>
              <a:custGeom>
                <a:avLst/>
                <a:gdLst>
                  <a:gd name="T0" fmla="*/ 492 w 524"/>
                  <a:gd name="T1" fmla="*/ 422 h 624"/>
                  <a:gd name="T2" fmla="*/ 492 w 524"/>
                  <a:gd name="T3" fmla="*/ 592 h 624"/>
                  <a:gd name="T4" fmla="*/ 32 w 524"/>
                  <a:gd name="T5" fmla="*/ 592 h 624"/>
                  <a:gd name="T6" fmla="*/ 32 w 524"/>
                  <a:gd name="T7" fmla="*/ 32 h 624"/>
                  <a:gd name="T8" fmla="*/ 384 w 524"/>
                  <a:gd name="T9" fmla="*/ 32 h 624"/>
                  <a:gd name="T10" fmla="*/ 384 w 524"/>
                  <a:gd name="T11" fmla="*/ 126 h 624"/>
                  <a:gd name="T12" fmla="*/ 384 w 524"/>
                  <a:gd name="T13" fmla="*/ 126 h 624"/>
                  <a:gd name="T14" fmla="*/ 384 w 524"/>
                  <a:gd name="T15" fmla="*/ 132 h 624"/>
                  <a:gd name="T16" fmla="*/ 388 w 524"/>
                  <a:gd name="T17" fmla="*/ 138 h 624"/>
                  <a:gd name="T18" fmla="*/ 394 w 524"/>
                  <a:gd name="T19" fmla="*/ 140 h 624"/>
                  <a:gd name="T20" fmla="*/ 400 w 524"/>
                  <a:gd name="T21" fmla="*/ 142 h 624"/>
                  <a:gd name="T22" fmla="*/ 492 w 524"/>
                  <a:gd name="T23" fmla="*/ 142 h 624"/>
                  <a:gd name="T24" fmla="*/ 492 w 524"/>
                  <a:gd name="T25" fmla="*/ 222 h 624"/>
                  <a:gd name="T26" fmla="*/ 492 w 524"/>
                  <a:gd name="T27" fmla="*/ 222 h 624"/>
                  <a:gd name="T28" fmla="*/ 498 w 524"/>
                  <a:gd name="T29" fmla="*/ 228 h 624"/>
                  <a:gd name="T30" fmla="*/ 506 w 524"/>
                  <a:gd name="T31" fmla="*/ 236 h 624"/>
                  <a:gd name="T32" fmla="*/ 524 w 524"/>
                  <a:gd name="T33" fmla="*/ 260 h 624"/>
                  <a:gd name="T34" fmla="*/ 524 w 524"/>
                  <a:gd name="T35" fmla="*/ 116 h 624"/>
                  <a:gd name="T36" fmla="*/ 408 w 524"/>
                  <a:gd name="T37" fmla="*/ 0 h 624"/>
                  <a:gd name="T38" fmla="*/ 0 w 524"/>
                  <a:gd name="T39" fmla="*/ 0 h 624"/>
                  <a:gd name="T40" fmla="*/ 0 w 524"/>
                  <a:gd name="T41" fmla="*/ 624 h 624"/>
                  <a:gd name="T42" fmla="*/ 524 w 524"/>
                  <a:gd name="T43" fmla="*/ 624 h 624"/>
                  <a:gd name="T44" fmla="*/ 524 w 524"/>
                  <a:gd name="T45" fmla="*/ 466 h 624"/>
                  <a:gd name="T46" fmla="*/ 524 w 524"/>
                  <a:gd name="T47" fmla="*/ 466 h 624"/>
                  <a:gd name="T48" fmla="*/ 520 w 524"/>
                  <a:gd name="T49" fmla="*/ 462 h 624"/>
                  <a:gd name="T50" fmla="*/ 492 w 524"/>
                  <a:gd name="T51" fmla="*/ 422 h 624"/>
                  <a:gd name="T52" fmla="*/ 416 w 524"/>
                  <a:gd name="T53" fmla="*/ 58 h 624"/>
                  <a:gd name="T54" fmla="*/ 468 w 524"/>
                  <a:gd name="T55" fmla="*/ 110 h 624"/>
                  <a:gd name="T56" fmla="*/ 416 w 524"/>
                  <a:gd name="T57" fmla="*/ 110 h 624"/>
                  <a:gd name="T58" fmla="*/ 416 w 524"/>
                  <a:gd name="T59" fmla="*/ 58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24" h="624">
                    <a:moveTo>
                      <a:pt x="492" y="422"/>
                    </a:moveTo>
                    <a:lnTo>
                      <a:pt x="492" y="592"/>
                    </a:lnTo>
                    <a:lnTo>
                      <a:pt x="32" y="592"/>
                    </a:lnTo>
                    <a:lnTo>
                      <a:pt x="32" y="32"/>
                    </a:lnTo>
                    <a:lnTo>
                      <a:pt x="384" y="32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84" y="132"/>
                    </a:lnTo>
                    <a:lnTo>
                      <a:pt x="388" y="138"/>
                    </a:lnTo>
                    <a:lnTo>
                      <a:pt x="394" y="140"/>
                    </a:lnTo>
                    <a:lnTo>
                      <a:pt x="400" y="142"/>
                    </a:lnTo>
                    <a:lnTo>
                      <a:pt x="492" y="142"/>
                    </a:lnTo>
                    <a:lnTo>
                      <a:pt x="492" y="222"/>
                    </a:lnTo>
                    <a:lnTo>
                      <a:pt x="492" y="222"/>
                    </a:lnTo>
                    <a:lnTo>
                      <a:pt x="498" y="228"/>
                    </a:lnTo>
                    <a:lnTo>
                      <a:pt x="506" y="236"/>
                    </a:lnTo>
                    <a:lnTo>
                      <a:pt x="524" y="260"/>
                    </a:lnTo>
                    <a:lnTo>
                      <a:pt x="524" y="116"/>
                    </a:lnTo>
                    <a:lnTo>
                      <a:pt x="408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524" y="624"/>
                    </a:lnTo>
                    <a:lnTo>
                      <a:pt x="524" y="466"/>
                    </a:lnTo>
                    <a:lnTo>
                      <a:pt x="524" y="466"/>
                    </a:lnTo>
                    <a:lnTo>
                      <a:pt x="520" y="462"/>
                    </a:lnTo>
                    <a:lnTo>
                      <a:pt x="492" y="422"/>
                    </a:lnTo>
                    <a:close/>
                    <a:moveTo>
                      <a:pt x="416" y="58"/>
                    </a:moveTo>
                    <a:lnTo>
                      <a:pt x="468" y="110"/>
                    </a:lnTo>
                    <a:lnTo>
                      <a:pt x="416" y="110"/>
                    </a:lnTo>
                    <a:lnTo>
                      <a:pt x="416" y="5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57925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ko-KR" altLang="en-US" sz="190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496742" y="1335088"/>
                <a:ext cx="263525" cy="358775"/>
              </a:xfrm>
              <a:custGeom>
                <a:avLst/>
                <a:gdLst>
                  <a:gd name="T0" fmla="*/ 134 w 166"/>
                  <a:gd name="T1" fmla="*/ 194 h 226"/>
                  <a:gd name="T2" fmla="*/ 0 w 166"/>
                  <a:gd name="T3" fmla="*/ 194 h 226"/>
                  <a:gd name="T4" fmla="*/ 0 w 166"/>
                  <a:gd name="T5" fmla="*/ 226 h 226"/>
                  <a:gd name="T6" fmla="*/ 166 w 166"/>
                  <a:gd name="T7" fmla="*/ 226 h 226"/>
                  <a:gd name="T8" fmla="*/ 166 w 166"/>
                  <a:gd name="T9" fmla="*/ 0 h 226"/>
                  <a:gd name="T10" fmla="*/ 134 w 166"/>
                  <a:gd name="T11" fmla="*/ 50 h 226"/>
                  <a:gd name="T12" fmla="*/ 134 w 166"/>
                  <a:gd name="T13" fmla="*/ 19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226">
                    <a:moveTo>
                      <a:pt x="134" y="194"/>
                    </a:moveTo>
                    <a:lnTo>
                      <a:pt x="0" y="194"/>
                    </a:lnTo>
                    <a:lnTo>
                      <a:pt x="0" y="226"/>
                    </a:lnTo>
                    <a:lnTo>
                      <a:pt x="166" y="226"/>
                    </a:lnTo>
                    <a:lnTo>
                      <a:pt x="166" y="0"/>
                    </a:lnTo>
                    <a:lnTo>
                      <a:pt x="134" y="50"/>
                    </a:lnTo>
                    <a:lnTo>
                      <a:pt x="134" y="19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57925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ko-KR" altLang="en-US" sz="190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  <p:sp>
            <p:nvSpPr>
              <p:cNvPr id="36" name="Freeform 24"/>
              <p:cNvSpPr>
                <a:spLocks noEditPoints="1"/>
              </p:cNvSpPr>
              <p:nvPr/>
            </p:nvSpPr>
            <p:spPr bwMode="auto">
              <a:xfrm>
                <a:off x="3928417" y="703263"/>
                <a:ext cx="831850" cy="368300"/>
              </a:xfrm>
              <a:custGeom>
                <a:avLst/>
                <a:gdLst>
                  <a:gd name="T0" fmla="*/ 524 w 524"/>
                  <a:gd name="T1" fmla="*/ 222 h 232"/>
                  <a:gd name="T2" fmla="*/ 524 w 524"/>
                  <a:gd name="T3" fmla="*/ 116 h 232"/>
                  <a:gd name="T4" fmla="*/ 408 w 524"/>
                  <a:gd name="T5" fmla="*/ 0 h 232"/>
                  <a:gd name="T6" fmla="*/ 0 w 524"/>
                  <a:gd name="T7" fmla="*/ 0 h 232"/>
                  <a:gd name="T8" fmla="*/ 0 w 524"/>
                  <a:gd name="T9" fmla="*/ 60 h 232"/>
                  <a:gd name="T10" fmla="*/ 32 w 524"/>
                  <a:gd name="T11" fmla="*/ 60 h 232"/>
                  <a:gd name="T12" fmla="*/ 32 w 524"/>
                  <a:gd name="T13" fmla="*/ 32 h 232"/>
                  <a:gd name="T14" fmla="*/ 384 w 524"/>
                  <a:gd name="T15" fmla="*/ 32 h 232"/>
                  <a:gd name="T16" fmla="*/ 384 w 524"/>
                  <a:gd name="T17" fmla="*/ 126 h 232"/>
                  <a:gd name="T18" fmla="*/ 384 w 524"/>
                  <a:gd name="T19" fmla="*/ 126 h 232"/>
                  <a:gd name="T20" fmla="*/ 386 w 524"/>
                  <a:gd name="T21" fmla="*/ 132 h 232"/>
                  <a:gd name="T22" fmla="*/ 388 w 524"/>
                  <a:gd name="T23" fmla="*/ 138 h 232"/>
                  <a:gd name="T24" fmla="*/ 394 w 524"/>
                  <a:gd name="T25" fmla="*/ 140 h 232"/>
                  <a:gd name="T26" fmla="*/ 400 w 524"/>
                  <a:gd name="T27" fmla="*/ 142 h 232"/>
                  <a:gd name="T28" fmla="*/ 492 w 524"/>
                  <a:gd name="T29" fmla="*/ 142 h 232"/>
                  <a:gd name="T30" fmla="*/ 492 w 524"/>
                  <a:gd name="T31" fmla="*/ 232 h 232"/>
                  <a:gd name="T32" fmla="*/ 492 w 524"/>
                  <a:gd name="T33" fmla="*/ 232 h 232"/>
                  <a:gd name="T34" fmla="*/ 506 w 524"/>
                  <a:gd name="T35" fmla="*/ 224 h 232"/>
                  <a:gd name="T36" fmla="*/ 516 w 524"/>
                  <a:gd name="T37" fmla="*/ 222 h 232"/>
                  <a:gd name="T38" fmla="*/ 524 w 524"/>
                  <a:gd name="T39" fmla="*/ 222 h 232"/>
                  <a:gd name="T40" fmla="*/ 524 w 524"/>
                  <a:gd name="T41" fmla="*/ 222 h 232"/>
                  <a:gd name="T42" fmla="*/ 524 w 524"/>
                  <a:gd name="T43" fmla="*/ 222 h 232"/>
                  <a:gd name="T44" fmla="*/ 524 w 524"/>
                  <a:gd name="T45" fmla="*/ 222 h 232"/>
                  <a:gd name="T46" fmla="*/ 416 w 524"/>
                  <a:gd name="T47" fmla="*/ 110 h 232"/>
                  <a:gd name="T48" fmla="*/ 416 w 524"/>
                  <a:gd name="T49" fmla="*/ 58 h 232"/>
                  <a:gd name="T50" fmla="*/ 468 w 524"/>
                  <a:gd name="T51" fmla="*/ 110 h 232"/>
                  <a:gd name="T52" fmla="*/ 416 w 524"/>
                  <a:gd name="T53" fmla="*/ 11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24" h="232">
                    <a:moveTo>
                      <a:pt x="524" y="222"/>
                    </a:moveTo>
                    <a:lnTo>
                      <a:pt x="524" y="116"/>
                    </a:lnTo>
                    <a:lnTo>
                      <a:pt x="408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32" y="60"/>
                    </a:lnTo>
                    <a:lnTo>
                      <a:pt x="32" y="32"/>
                    </a:lnTo>
                    <a:lnTo>
                      <a:pt x="384" y="32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86" y="132"/>
                    </a:lnTo>
                    <a:lnTo>
                      <a:pt x="388" y="138"/>
                    </a:lnTo>
                    <a:lnTo>
                      <a:pt x="394" y="140"/>
                    </a:lnTo>
                    <a:lnTo>
                      <a:pt x="400" y="142"/>
                    </a:lnTo>
                    <a:lnTo>
                      <a:pt x="492" y="142"/>
                    </a:lnTo>
                    <a:lnTo>
                      <a:pt x="492" y="232"/>
                    </a:lnTo>
                    <a:lnTo>
                      <a:pt x="492" y="232"/>
                    </a:lnTo>
                    <a:lnTo>
                      <a:pt x="506" y="224"/>
                    </a:lnTo>
                    <a:lnTo>
                      <a:pt x="516" y="222"/>
                    </a:lnTo>
                    <a:lnTo>
                      <a:pt x="524" y="222"/>
                    </a:lnTo>
                    <a:lnTo>
                      <a:pt x="524" y="222"/>
                    </a:lnTo>
                    <a:lnTo>
                      <a:pt x="524" y="222"/>
                    </a:lnTo>
                    <a:lnTo>
                      <a:pt x="524" y="222"/>
                    </a:lnTo>
                    <a:close/>
                    <a:moveTo>
                      <a:pt x="416" y="110"/>
                    </a:moveTo>
                    <a:lnTo>
                      <a:pt x="416" y="58"/>
                    </a:lnTo>
                    <a:lnTo>
                      <a:pt x="468" y="110"/>
                    </a:lnTo>
                    <a:lnTo>
                      <a:pt x="416" y="1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57925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ko-KR" altLang="en-US" sz="190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  <p:sp>
            <p:nvSpPr>
              <p:cNvPr id="37" name="Freeform 25"/>
              <p:cNvSpPr>
                <a:spLocks/>
              </p:cNvSpPr>
              <p:nvPr/>
            </p:nvSpPr>
            <p:spPr bwMode="auto">
              <a:xfrm>
                <a:off x="4306242" y="1109663"/>
                <a:ext cx="498475" cy="447675"/>
              </a:xfrm>
              <a:custGeom>
                <a:avLst/>
                <a:gdLst>
                  <a:gd name="T0" fmla="*/ 142 w 314"/>
                  <a:gd name="T1" fmla="*/ 282 h 282"/>
                  <a:gd name="T2" fmla="*/ 142 w 314"/>
                  <a:gd name="T3" fmla="*/ 282 h 282"/>
                  <a:gd name="T4" fmla="*/ 134 w 314"/>
                  <a:gd name="T5" fmla="*/ 282 h 282"/>
                  <a:gd name="T6" fmla="*/ 128 w 314"/>
                  <a:gd name="T7" fmla="*/ 278 h 282"/>
                  <a:gd name="T8" fmla="*/ 122 w 314"/>
                  <a:gd name="T9" fmla="*/ 276 h 282"/>
                  <a:gd name="T10" fmla="*/ 118 w 314"/>
                  <a:gd name="T11" fmla="*/ 270 h 282"/>
                  <a:gd name="T12" fmla="*/ 4 w 314"/>
                  <a:gd name="T13" fmla="*/ 116 h 282"/>
                  <a:gd name="T14" fmla="*/ 4 w 314"/>
                  <a:gd name="T15" fmla="*/ 116 h 282"/>
                  <a:gd name="T16" fmla="*/ 0 w 314"/>
                  <a:gd name="T17" fmla="*/ 106 h 282"/>
                  <a:gd name="T18" fmla="*/ 0 w 314"/>
                  <a:gd name="T19" fmla="*/ 96 h 282"/>
                  <a:gd name="T20" fmla="*/ 4 w 314"/>
                  <a:gd name="T21" fmla="*/ 84 h 282"/>
                  <a:gd name="T22" fmla="*/ 12 w 314"/>
                  <a:gd name="T23" fmla="*/ 76 h 282"/>
                  <a:gd name="T24" fmla="*/ 12 w 314"/>
                  <a:gd name="T25" fmla="*/ 76 h 282"/>
                  <a:gd name="T26" fmla="*/ 22 w 314"/>
                  <a:gd name="T27" fmla="*/ 72 h 282"/>
                  <a:gd name="T28" fmla="*/ 32 w 314"/>
                  <a:gd name="T29" fmla="*/ 72 h 282"/>
                  <a:gd name="T30" fmla="*/ 42 w 314"/>
                  <a:gd name="T31" fmla="*/ 74 h 282"/>
                  <a:gd name="T32" fmla="*/ 52 w 314"/>
                  <a:gd name="T33" fmla="*/ 82 h 282"/>
                  <a:gd name="T34" fmla="*/ 140 w 314"/>
                  <a:gd name="T35" fmla="*/ 202 h 282"/>
                  <a:gd name="T36" fmla="*/ 262 w 314"/>
                  <a:gd name="T37" fmla="*/ 12 h 282"/>
                  <a:gd name="T38" fmla="*/ 262 w 314"/>
                  <a:gd name="T39" fmla="*/ 12 h 282"/>
                  <a:gd name="T40" fmla="*/ 270 w 314"/>
                  <a:gd name="T41" fmla="*/ 4 h 282"/>
                  <a:gd name="T42" fmla="*/ 280 w 314"/>
                  <a:gd name="T43" fmla="*/ 0 h 282"/>
                  <a:gd name="T44" fmla="*/ 290 w 314"/>
                  <a:gd name="T45" fmla="*/ 0 h 282"/>
                  <a:gd name="T46" fmla="*/ 302 w 314"/>
                  <a:gd name="T47" fmla="*/ 4 h 282"/>
                  <a:gd name="T48" fmla="*/ 302 w 314"/>
                  <a:gd name="T49" fmla="*/ 4 h 282"/>
                  <a:gd name="T50" fmla="*/ 310 w 314"/>
                  <a:gd name="T51" fmla="*/ 12 h 282"/>
                  <a:gd name="T52" fmla="*/ 314 w 314"/>
                  <a:gd name="T53" fmla="*/ 22 h 282"/>
                  <a:gd name="T54" fmla="*/ 314 w 314"/>
                  <a:gd name="T55" fmla="*/ 32 h 282"/>
                  <a:gd name="T56" fmla="*/ 310 w 314"/>
                  <a:gd name="T57" fmla="*/ 44 h 282"/>
                  <a:gd name="T58" fmla="*/ 166 w 314"/>
                  <a:gd name="T59" fmla="*/ 268 h 282"/>
                  <a:gd name="T60" fmla="*/ 166 w 314"/>
                  <a:gd name="T61" fmla="*/ 268 h 282"/>
                  <a:gd name="T62" fmla="*/ 160 w 314"/>
                  <a:gd name="T63" fmla="*/ 274 h 282"/>
                  <a:gd name="T64" fmla="*/ 156 w 314"/>
                  <a:gd name="T65" fmla="*/ 278 h 282"/>
                  <a:gd name="T66" fmla="*/ 148 w 314"/>
                  <a:gd name="T67" fmla="*/ 280 h 282"/>
                  <a:gd name="T68" fmla="*/ 142 w 314"/>
                  <a:gd name="T69" fmla="*/ 282 h 282"/>
                  <a:gd name="T70" fmla="*/ 142 w 314"/>
                  <a:gd name="T71" fmla="*/ 282 h 282"/>
                  <a:gd name="T72" fmla="*/ 142 w 314"/>
                  <a:gd name="T73" fmla="*/ 282 h 282"/>
                  <a:gd name="T74" fmla="*/ 142 w 314"/>
                  <a:gd name="T75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14" h="282">
                    <a:moveTo>
                      <a:pt x="142" y="282"/>
                    </a:moveTo>
                    <a:lnTo>
                      <a:pt x="142" y="282"/>
                    </a:lnTo>
                    <a:lnTo>
                      <a:pt x="134" y="282"/>
                    </a:lnTo>
                    <a:lnTo>
                      <a:pt x="128" y="278"/>
                    </a:lnTo>
                    <a:lnTo>
                      <a:pt x="122" y="276"/>
                    </a:lnTo>
                    <a:lnTo>
                      <a:pt x="118" y="270"/>
                    </a:lnTo>
                    <a:lnTo>
                      <a:pt x="4" y="116"/>
                    </a:lnTo>
                    <a:lnTo>
                      <a:pt x="4" y="116"/>
                    </a:lnTo>
                    <a:lnTo>
                      <a:pt x="0" y="106"/>
                    </a:lnTo>
                    <a:lnTo>
                      <a:pt x="0" y="96"/>
                    </a:lnTo>
                    <a:lnTo>
                      <a:pt x="4" y="84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22" y="72"/>
                    </a:lnTo>
                    <a:lnTo>
                      <a:pt x="32" y="72"/>
                    </a:lnTo>
                    <a:lnTo>
                      <a:pt x="42" y="74"/>
                    </a:lnTo>
                    <a:lnTo>
                      <a:pt x="52" y="82"/>
                    </a:lnTo>
                    <a:lnTo>
                      <a:pt x="140" y="202"/>
                    </a:lnTo>
                    <a:lnTo>
                      <a:pt x="262" y="12"/>
                    </a:lnTo>
                    <a:lnTo>
                      <a:pt x="262" y="12"/>
                    </a:lnTo>
                    <a:lnTo>
                      <a:pt x="270" y="4"/>
                    </a:lnTo>
                    <a:lnTo>
                      <a:pt x="280" y="0"/>
                    </a:lnTo>
                    <a:lnTo>
                      <a:pt x="290" y="0"/>
                    </a:lnTo>
                    <a:lnTo>
                      <a:pt x="302" y="4"/>
                    </a:lnTo>
                    <a:lnTo>
                      <a:pt x="302" y="4"/>
                    </a:lnTo>
                    <a:lnTo>
                      <a:pt x="310" y="12"/>
                    </a:lnTo>
                    <a:lnTo>
                      <a:pt x="314" y="22"/>
                    </a:lnTo>
                    <a:lnTo>
                      <a:pt x="314" y="32"/>
                    </a:lnTo>
                    <a:lnTo>
                      <a:pt x="310" y="44"/>
                    </a:lnTo>
                    <a:lnTo>
                      <a:pt x="166" y="268"/>
                    </a:lnTo>
                    <a:lnTo>
                      <a:pt x="166" y="268"/>
                    </a:lnTo>
                    <a:lnTo>
                      <a:pt x="160" y="274"/>
                    </a:lnTo>
                    <a:lnTo>
                      <a:pt x="156" y="278"/>
                    </a:lnTo>
                    <a:lnTo>
                      <a:pt x="148" y="280"/>
                    </a:lnTo>
                    <a:lnTo>
                      <a:pt x="142" y="282"/>
                    </a:lnTo>
                    <a:lnTo>
                      <a:pt x="142" y="282"/>
                    </a:lnTo>
                    <a:lnTo>
                      <a:pt x="142" y="282"/>
                    </a:lnTo>
                    <a:lnTo>
                      <a:pt x="142" y="2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defTabSz="957925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ko-KR" altLang="en-US" sz="190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</p:grpSp>
      </p:grpSp>
      <p:sp>
        <p:nvSpPr>
          <p:cNvPr id="38" name="직사각형 37"/>
          <p:cNvSpPr/>
          <p:nvPr userDrawn="1"/>
        </p:nvSpPr>
        <p:spPr>
          <a:xfrm rot="16200000">
            <a:off x="3016680" y="-158145"/>
            <a:ext cx="5183576" cy="7893283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solidFill>
              <a:srgbClr val="0070C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8000" dirty="0">
              <a:solidFill>
                <a:prstClr val="white"/>
              </a:solidFill>
            </a:endParaRPr>
          </a:p>
        </p:txBody>
      </p:sp>
      <p:sp>
        <p:nvSpPr>
          <p:cNvPr id="39" name="직사각형 38"/>
          <p:cNvSpPr/>
          <p:nvPr userDrawn="1"/>
        </p:nvSpPr>
        <p:spPr>
          <a:xfrm rot="16200000">
            <a:off x="3305503" y="-138237"/>
            <a:ext cx="4606513" cy="7853493"/>
          </a:xfrm>
          <a:prstGeom prst="rect">
            <a:avLst/>
          </a:prstGeom>
          <a:gradFill>
            <a:gsLst>
              <a:gs pos="50000">
                <a:srgbClr val="FFFFFF"/>
              </a:gs>
              <a:gs pos="100000">
                <a:schemeClr val="bg1">
                  <a:alpha val="0"/>
                </a:schemeClr>
              </a:gs>
              <a:gs pos="0">
                <a:schemeClr val="bg1">
                  <a:alpha val="0"/>
                </a:schemeClr>
              </a:gs>
            </a:gsLst>
            <a:lin ang="0" scaled="1"/>
          </a:gra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8000" dirty="0">
              <a:solidFill>
                <a:prstClr val="white"/>
              </a:solidFill>
            </a:endParaRPr>
          </a:p>
        </p:txBody>
      </p:sp>
      <p:sp>
        <p:nvSpPr>
          <p:cNvPr id="40" name="Text Box 68"/>
          <p:cNvSpPr txBox="1">
            <a:spLocks noChangeArrowheads="1"/>
          </p:cNvSpPr>
          <p:nvPr userDrawn="1"/>
        </p:nvSpPr>
        <p:spPr bwMode="auto">
          <a:xfrm>
            <a:off x="8987323" y="522234"/>
            <a:ext cx="567783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85738" indent="-185738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indent="0" algn="r" defTabSz="957925" eaLnBrk="1" fontAlgn="auto" hangingPunct="1">
              <a:spcBef>
                <a:spcPts val="0"/>
              </a:spcBef>
              <a:spcAft>
                <a:spcPts val="0"/>
              </a:spcAft>
              <a:buClr>
                <a:srgbClr val="B2B2B2"/>
              </a:buClr>
            </a:pPr>
            <a:r>
              <a:rPr lang="ko-KR" altLang="en-US" spc="-60" dirty="0">
                <a:gradFill>
                  <a:gsLst>
                    <a:gs pos="4167">
                      <a:prstClr val="black">
                        <a:lumMod val="65000"/>
                        <a:lumOff val="35000"/>
                      </a:prstClr>
                    </a:gs>
                    <a:gs pos="875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고객 </a:t>
            </a:r>
            <a:r>
              <a:rPr lang="en-US" altLang="ko-KR" spc="-60" dirty="0">
                <a:gradFill>
                  <a:gsLst>
                    <a:gs pos="4167">
                      <a:prstClr val="black">
                        <a:lumMod val="65000"/>
                        <a:lumOff val="35000"/>
                      </a:prstClr>
                    </a:gs>
                    <a:gs pos="875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VOC</a:t>
            </a:r>
          </a:p>
        </p:txBody>
      </p:sp>
      <p:grpSp>
        <p:nvGrpSpPr>
          <p:cNvPr id="41" name="그룹 40"/>
          <p:cNvGrpSpPr/>
          <p:nvPr userDrawn="1"/>
        </p:nvGrpSpPr>
        <p:grpSpPr>
          <a:xfrm>
            <a:off x="8380659" y="189347"/>
            <a:ext cx="1253632" cy="369332"/>
            <a:chOff x="4156447" y="1751615"/>
            <a:chExt cx="1253631" cy="369333"/>
          </a:xfrm>
        </p:grpSpPr>
        <p:sp>
          <p:nvSpPr>
            <p:cNvPr id="42" name="TextBox 41"/>
            <p:cNvSpPr txBox="1"/>
            <p:nvPr/>
          </p:nvSpPr>
          <p:spPr>
            <a:xfrm>
              <a:off x="4156447" y="1751615"/>
              <a:ext cx="502061" cy="36933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 defTabSz="95792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800" spc="-200" dirty="0">
                  <a:gradFill>
                    <a:gsLst>
                      <a:gs pos="3333">
                        <a:srgbClr val="0070C0"/>
                      </a:gs>
                      <a:gs pos="59000">
                        <a:srgbClr val="0070C0"/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01/</a:t>
              </a:r>
              <a:endParaRPr kumimoji="0" lang="ko-KR" altLang="en-US" sz="1800" spc="-200" dirty="0">
                <a:gradFill>
                  <a:gsLst>
                    <a:gs pos="3333">
                      <a:srgbClr val="0070C0"/>
                    </a:gs>
                    <a:gs pos="59000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18809" y="1764387"/>
              <a:ext cx="891269" cy="33855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 defTabSz="95792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600" spc="-60" dirty="0">
                  <a:gradFill>
                    <a:gsLst>
                      <a:gs pos="61667">
                        <a:prstClr val="black">
                          <a:lumMod val="95000"/>
                          <a:lumOff val="5000"/>
                        </a:prstClr>
                      </a:gs>
                      <a:gs pos="47000">
                        <a:prstClr val="black">
                          <a:lumMod val="95000"/>
                          <a:lumOff val="5000"/>
                        </a:prstClr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제안개요</a:t>
              </a:r>
            </a:p>
          </p:txBody>
        </p:sp>
      </p:grpSp>
      <p:sp>
        <p:nvSpPr>
          <p:cNvPr id="44" name="직사각형 43"/>
          <p:cNvSpPr/>
          <p:nvPr userDrawn="1"/>
        </p:nvSpPr>
        <p:spPr>
          <a:xfrm>
            <a:off x="16" y="189410"/>
            <a:ext cx="7961506" cy="6301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900">
              <a:solidFill>
                <a:prstClr val="white"/>
              </a:solidFill>
            </a:endParaRPr>
          </a:p>
        </p:txBody>
      </p:sp>
      <p:sp>
        <p:nvSpPr>
          <p:cNvPr id="45" name="직사각형 44"/>
          <p:cNvSpPr/>
          <p:nvPr userDrawn="1"/>
        </p:nvSpPr>
        <p:spPr>
          <a:xfrm>
            <a:off x="342963" y="72707"/>
            <a:ext cx="1318873" cy="935887"/>
          </a:xfrm>
          <a:prstGeom prst="rect">
            <a:avLst/>
          </a:prstGeom>
          <a:gradFill>
            <a:gsLst>
              <a:gs pos="60000">
                <a:srgbClr val="0070C0"/>
              </a:gs>
              <a:gs pos="100000">
                <a:srgbClr val="005696"/>
              </a:gs>
            </a:gsLst>
            <a:lin ang="5400000" scaled="0"/>
          </a:gra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900">
              <a:solidFill>
                <a:prstClr val="white"/>
              </a:solidFill>
            </a:endParaRPr>
          </a:p>
        </p:txBody>
      </p:sp>
      <p:sp>
        <p:nvSpPr>
          <p:cNvPr id="46" name="직사각형 45"/>
          <p:cNvSpPr/>
          <p:nvPr userDrawn="1"/>
        </p:nvSpPr>
        <p:spPr bwMode="auto">
          <a:xfrm>
            <a:off x="789557" y="79109"/>
            <a:ext cx="872297" cy="9231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ko-KR" altLang="en-US" sz="2000" spc="-60" dirty="0">
                <a:gradFill>
                  <a:gsLst>
                    <a:gs pos="833">
                      <a:prstClr val="white"/>
                    </a:gs>
                    <a:gs pos="100000">
                      <a:prstClr val="white"/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고객</a:t>
            </a:r>
            <a:r>
              <a:rPr lang="en-US" altLang="ko-KR" sz="2400" spc="-60" dirty="0">
                <a:gradFill>
                  <a:gsLst>
                    <a:gs pos="833">
                      <a:prstClr val="white"/>
                    </a:gs>
                    <a:gs pos="100000">
                      <a:prstClr val="white"/>
                    </a:gs>
                  </a:gsLst>
                  <a:lin ang="0" scaled="1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VOC</a:t>
            </a:r>
          </a:p>
        </p:txBody>
      </p:sp>
      <p:grpSp>
        <p:nvGrpSpPr>
          <p:cNvPr id="47" name="그룹 46"/>
          <p:cNvGrpSpPr/>
          <p:nvPr userDrawn="1"/>
        </p:nvGrpSpPr>
        <p:grpSpPr>
          <a:xfrm>
            <a:off x="424484" y="328039"/>
            <a:ext cx="400114" cy="364039"/>
            <a:chOff x="3348980" y="866227"/>
            <a:chExt cx="1308100" cy="1190625"/>
          </a:xfrm>
        </p:grpSpPr>
        <p:sp>
          <p:nvSpPr>
            <p:cNvPr id="48" name="Freeform 29"/>
            <p:cNvSpPr>
              <a:spLocks/>
            </p:cNvSpPr>
            <p:nvPr/>
          </p:nvSpPr>
          <p:spPr bwMode="auto">
            <a:xfrm>
              <a:off x="3850630" y="866227"/>
              <a:ext cx="304800" cy="304800"/>
            </a:xfrm>
            <a:custGeom>
              <a:avLst/>
              <a:gdLst>
                <a:gd name="T0" fmla="*/ 192 w 192"/>
                <a:gd name="T1" fmla="*/ 96 h 192"/>
                <a:gd name="T2" fmla="*/ 192 w 192"/>
                <a:gd name="T3" fmla="*/ 96 h 192"/>
                <a:gd name="T4" fmla="*/ 190 w 192"/>
                <a:gd name="T5" fmla="*/ 116 h 192"/>
                <a:gd name="T6" fmla="*/ 184 w 192"/>
                <a:gd name="T7" fmla="*/ 134 h 192"/>
                <a:gd name="T8" fmla="*/ 176 w 192"/>
                <a:gd name="T9" fmla="*/ 150 h 192"/>
                <a:gd name="T10" fmla="*/ 164 w 192"/>
                <a:gd name="T11" fmla="*/ 164 h 192"/>
                <a:gd name="T12" fmla="*/ 150 w 192"/>
                <a:gd name="T13" fmla="*/ 176 h 192"/>
                <a:gd name="T14" fmla="*/ 134 w 192"/>
                <a:gd name="T15" fmla="*/ 184 h 192"/>
                <a:gd name="T16" fmla="*/ 116 w 192"/>
                <a:gd name="T17" fmla="*/ 190 h 192"/>
                <a:gd name="T18" fmla="*/ 96 w 192"/>
                <a:gd name="T19" fmla="*/ 192 h 192"/>
                <a:gd name="T20" fmla="*/ 96 w 192"/>
                <a:gd name="T21" fmla="*/ 192 h 192"/>
                <a:gd name="T22" fmla="*/ 76 w 192"/>
                <a:gd name="T23" fmla="*/ 190 h 192"/>
                <a:gd name="T24" fmla="*/ 58 w 192"/>
                <a:gd name="T25" fmla="*/ 184 h 192"/>
                <a:gd name="T26" fmla="*/ 42 w 192"/>
                <a:gd name="T27" fmla="*/ 176 h 192"/>
                <a:gd name="T28" fmla="*/ 28 w 192"/>
                <a:gd name="T29" fmla="*/ 164 h 192"/>
                <a:gd name="T30" fmla="*/ 16 w 192"/>
                <a:gd name="T31" fmla="*/ 150 h 192"/>
                <a:gd name="T32" fmla="*/ 6 w 192"/>
                <a:gd name="T33" fmla="*/ 134 h 192"/>
                <a:gd name="T34" fmla="*/ 2 w 192"/>
                <a:gd name="T35" fmla="*/ 116 h 192"/>
                <a:gd name="T36" fmla="*/ 0 w 192"/>
                <a:gd name="T37" fmla="*/ 96 h 192"/>
                <a:gd name="T38" fmla="*/ 0 w 192"/>
                <a:gd name="T39" fmla="*/ 96 h 192"/>
                <a:gd name="T40" fmla="*/ 2 w 192"/>
                <a:gd name="T41" fmla="*/ 76 h 192"/>
                <a:gd name="T42" fmla="*/ 6 w 192"/>
                <a:gd name="T43" fmla="*/ 58 h 192"/>
                <a:gd name="T44" fmla="*/ 16 w 192"/>
                <a:gd name="T45" fmla="*/ 42 h 192"/>
                <a:gd name="T46" fmla="*/ 28 w 192"/>
                <a:gd name="T47" fmla="*/ 28 h 192"/>
                <a:gd name="T48" fmla="*/ 42 w 192"/>
                <a:gd name="T49" fmla="*/ 16 h 192"/>
                <a:gd name="T50" fmla="*/ 58 w 192"/>
                <a:gd name="T51" fmla="*/ 6 h 192"/>
                <a:gd name="T52" fmla="*/ 76 w 192"/>
                <a:gd name="T53" fmla="*/ 2 h 192"/>
                <a:gd name="T54" fmla="*/ 96 w 192"/>
                <a:gd name="T55" fmla="*/ 0 h 192"/>
                <a:gd name="T56" fmla="*/ 96 w 192"/>
                <a:gd name="T57" fmla="*/ 0 h 192"/>
                <a:gd name="T58" fmla="*/ 116 w 192"/>
                <a:gd name="T59" fmla="*/ 2 h 192"/>
                <a:gd name="T60" fmla="*/ 134 w 192"/>
                <a:gd name="T61" fmla="*/ 6 h 192"/>
                <a:gd name="T62" fmla="*/ 150 w 192"/>
                <a:gd name="T63" fmla="*/ 16 h 192"/>
                <a:gd name="T64" fmla="*/ 164 w 192"/>
                <a:gd name="T65" fmla="*/ 28 h 192"/>
                <a:gd name="T66" fmla="*/ 176 w 192"/>
                <a:gd name="T67" fmla="*/ 42 h 192"/>
                <a:gd name="T68" fmla="*/ 184 w 192"/>
                <a:gd name="T69" fmla="*/ 58 h 192"/>
                <a:gd name="T70" fmla="*/ 190 w 192"/>
                <a:gd name="T71" fmla="*/ 76 h 192"/>
                <a:gd name="T72" fmla="*/ 192 w 192"/>
                <a:gd name="T73" fmla="*/ 96 h 192"/>
                <a:gd name="T74" fmla="*/ 192 w 192"/>
                <a:gd name="T75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" h="192">
                  <a:moveTo>
                    <a:pt x="192" y="96"/>
                  </a:moveTo>
                  <a:lnTo>
                    <a:pt x="192" y="96"/>
                  </a:lnTo>
                  <a:lnTo>
                    <a:pt x="190" y="116"/>
                  </a:lnTo>
                  <a:lnTo>
                    <a:pt x="184" y="134"/>
                  </a:lnTo>
                  <a:lnTo>
                    <a:pt x="176" y="150"/>
                  </a:lnTo>
                  <a:lnTo>
                    <a:pt x="164" y="164"/>
                  </a:lnTo>
                  <a:lnTo>
                    <a:pt x="150" y="176"/>
                  </a:lnTo>
                  <a:lnTo>
                    <a:pt x="134" y="184"/>
                  </a:lnTo>
                  <a:lnTo>
                    <a:pt x="116" y="190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76" y="190"/>
                  </a:lnTo>
                  <a:lnTo>
                    <a:pt x="58" y="184"/>
                  </a:lnTo>
                  <a:lnTo>
                    <a:pt x="42" y="176"/>
                  </a:lnTo>
                  <a:lnTo>
                    <a:pt x="28" y="164"/>
                  </a:lnTo>
                  <a:lnTo>
                    <a:pt x="16" y="150"/>
                  </a:lnTo>
                  <a:lnTo>
                    <a:pt x="6" y="134"/>
                  </a:lnTo>
                  <a:lnTo>
                    <a:pt x="2" y="11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76"/>
                  </a:lnTo>
                  <a:lnTo>
                    <a:pt x="6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6"/>
                  </a:lnTo>
                  <a:lnTo>
                    <a:pt x="58" y="6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116" y="2"/>
                  </a:lnTo>
                  <a:lnTo>
                    <a:pt x="134" y="6"/>
                  </a:lnTo>
                  <a:lnTo>
                    <a:pt x="150" y="16"/>
                  </a:lnTo>
                  <a:lnTo>
                    <a:pt x="164" y="28"/>
                  </a:lnTo>
                  <a:lnTo>
                    <a:pt x="176" y="42"/>
                  </a:lnTo>
                  <a:lnTo>
                    <a:pt x="184" y="58"/>
                  </a:lnTo>
                  <a:lnTo>
                    <a:pt x="190" y="76"/>
                  </a:lnTo>
                  <a:lnTo>
                    <a:pt x="192" y="96"/>
                  </a:lnTo>
                  <a:lnTo>
                    <a:pt x="192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3707755" y="1205952"/>
              <a:ext cx="590550" cy="850900"/>
            </a:xfrm>
            <a:custGeom>
              <a:avLst/>
              <a:gdLst>
                <a:gd name="T0" fmla="*/ 96 w 372"/>
                <a:gd name="T1" fmla="*/ 0 h 536"/>
                <a:gd name="T2" fmla="*/ 42 w 372"/>
                <a:gd name="T3" fmla="*/ 16 h 536"/>
                <a:gd name="T4" fmla="*/ 6 w 372"/>
                <a:gd name="T5" fmla="*/ 60 h 536"/>
                <a:gd name="T6" fmla="*/ 0 w 372"/>
                <a:gd name="T7" fmla="*/ 268 h 536"/>
                <a:gd name="T8" fmla="*/ 2 w 372"/>
                <a:gd name="T9" fmla="*/ 280 h 536"/>
                <a:gd name="T10" fmla="*/ 14 w 372"/>
                <a:gd name="T11" fmla="*/ 294 h 536"/>
                <a:gd name="T12" fmla="*/ 32 w 372"/>
                <a:gd name="T13" fmla="*/ 300 h 536"/>
                <a:gd name="T14" fmla="*/ 44 w 372"/>
                <a:gd name="T15" fmla="*/ 298 h 536"/>
                <a:gd name="T16" fmla="*/ 58 w 372"/>
                <a:gd name="T17" fmla="*/ 286 h 536"/>
                <a:gd name="T18" fmla="*/ 64 w 372"/>
                <a:gd name="T19" fmla="*/ 268 h 536"/>
                <a:gd name="T20" fmla="*/ 66 w 372"/>
                <a:gd name="T21" fmla="*/ 124 h 536"/>
                <a:gd name="T22" fmla="*/ 78 w 372"/>
                <a:gd name="T23" fmla="*/ 116 h 536"/>
                <a:gd name="T24" fmla="*/ 88 w 372"/>
                <a:gd name="T25" fmla="*/ 120 h 536"/>
                <a:gd name="T26" fmla="*/ 94 w 372"/>
                <a:gd name="T27" fmla="*/ 310 h 536"/>
                <a:gd name="T28" fmla="*/ 94 w 372"/>
                <a:gd name="T29" fmla="*/ 500 h 536"/>
                <a:gd name="T30" fmla="*/ 100 w 372"/>
                <a:gd name="T31" fmla="*/ 520 h 536"/>
                <a:gd name="T32" fmla="*/ 118 w 372"/>
                <a:gd name="T33" fmla="*/ 534 h 536"/>
                <a:gd name="T34" fmla="*/ 132 w 372"/>
                <a:gd name="T35" fmla="*/ 536 h 536"/>
                <a:gd name="T36" fmla="*/ 154 w 372"/>
                <a:gd name="T37" fmla="*/ 530 h 536"/>
                <a:gd name="T38" fmla="*/ 168 w 372"/>
                <a:gd name="T39" fmla="*/ 514 h 536"/>
                <a:gd name="T40" fmla="*/ 172 w 372"/>
                <a:gd name="T41" fmla="*/ 500 h 536"/>
                <a:gd name="T42" fmla="*/ 172 w 372"/>
                <a:gd name="T43" fmla="*/ 314 h 536"/>
                <a:gd name="T44" fmla="*/ 186 w 372"/>
                <a:gd name="T45" fmla="*/ 304 h 536"/>
                <a:gd name="T46" fmla="*/ 196 w 372"/>
                <a:gd name="T47" fmla="*/ 308 h 536"/>
                <a:gd name="T48" fmla="*/ 200 w 372"/>
                <a:gd name="T49" fmla="*/ 500 h 536"/>
                <a:gd name="T50" fmla="*/ 202 w 372"/>
                <a:gd name="T51" fmla="*/ 508 h 536"/>
                <a:gd name="T52" fmla="*/ 214 w 372"/>
                <a:gd name="T53" fmla="*/ 526 h 536"/>
                <a:gd name="T54" fmla="*/ 232 w 372"/>
                <a:gd name="T55" fmla="*/ 536 h 536"/>
                <a:gd name="T56" fmla="*/ 248 w 372"/>
                <a:gd name="T57" fmla="*/ 536 h 536"/>
                <a:gd name="T58" fmla="*/ 266 w 372"/>
                <a:gd name="T59" fmla="*/ 526 h 536"/>
                <a:gd name="T60" fmla="*/ 278 w 372"/>
                <a:gd name="T61" fmla="*/ 508 h 536"/>
                <a:gd name="T62" fmla="*/ 278 w 372"/>
                <a:gd name="T63" fmla="*/ 498 h 536"/>
                <a:gd name="T64" fmla="*/ 280 w 372"/>
                <a:gd name="T65" fmla="*/ 498 h 536"/>
                <a:gd name="T66" fmla="*/ 278 w 372"/>
                <a:gd name="T67" fmla="*/ 130 h 536"/>
                <a:gd name="T68" fmla="*/ 284 w 372"/>
                <a:gd name="T69" fmla="*/ 120 h 536"/>
                <a:gd name="T70" fmla="*/ 294 w 372"/>
                <a:gd name="T71" fmla="*/ 116 h 536"/>
                <a:gd name="T72" fmla="*/ 306 w 372"/>
                <a:gd name="T73" fmla="*/ 124 h 536"/>
                <a:gd name="T74" fmla="*/ 308 w 372"/>
                <a:gd name="T75" fmla="*/ 268 h 536"/>
                <a:gd name="T76" fmla="*/ 314 w 372"/>
                <a:gd name="T77" fmla="*/ 286 h 536"/>
                <a:gd name="T78" fmla="*/ 328 w 372"/>
                <a:gd name="T79" fmla="*/ 298 h 536"/>
                <a:gd name="T80" fmla="*/ 340 w 372"/>
                <a:gd name="T81" fmla="*/ 300 h 536"/>
                <a:gd name="T82" fmla="*/ 358 w 372"/>
                <a:gd name="T83" fmla="*/ 294 h 536"/>
                <a:gd name="T84" fmla="*/ 370 w 372"/>
                <a:gd name="T85" fmla="*/ 280 h 536"/>
                <a:gd name="T86" fmla="*/ 372 w 372"/>
                <a:gd name="T87" fmla="*/ 96 h 536"/>
                <a:gd name="T88" fmla="*/ 366 w 372"/>
                <a:gd name="T89" fmla="*/ 60 h 536"/>
                <a:gd name="T90" fmla="*/ 330 w 372"/>
                <a:gd name="T91" fmla="*/ 16 h 536"/>
                <a:gd name="T92" fmla="*/ 276 w 372"/>
                <a:gd name="T9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2" h="536">
                  <a:moveTo>
                    <a:pt x="276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76" y="2"/>
                  </a:lnTo>
                  <a:lnTo>
                    <a:pt x="58" y="8"/>
                  </a:lnTo>
                  <a:lnTo>
                    <a:pt x="42" y="16"/>
                  </a:lnTo>
                  <a:lnTo>
                    <a:pt x="28" y="28"/>
                  </a:lnTo>
                  <a:lnTo>
                    <a:pt x="16" y="42"/>
                  </a:lnTo>
                  <a:lnTo>
                    <a:pt x="6" y="60"/>
                  </a:lnTo>
                  <a:lnTo>
                    <a:pt x="0" y="78"/>
                  </a:lnTo>
                  <a:lnTo>
                    <a:pt x="0" y="96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74"/>
                  </a:lnTo>
                  <a:lnTo>
                    <a:pt x="2" y="280"/>
                  </a:lnTo>
                  <a:lnTo>
                    <a:pt x="4" y="286"/>
                  </a:lnTo>
                  <a:lnTo>
                    <a:pt x="8" y="290"/>
                  </a:lnTo>
                  <a:lnTo>
                    <a:pt x="14" y="294"/>
                  </a:lnTo>
                  <a:lnTo>
                    <a:pt x="18" y="298"/>
                  </a:lnTo>
                  <a:lnTo>
                    <a:pt x="26" y="300"/>
                  </a:lnTo>
                  <a:lnTo>
                    <a:pt x="32" y="300"/>
                  </a:lnTo>
                  <a:lnTo>
                    <a:pt x="32" y="300"/>
                  </a:lnTo>
                  <a:lnTo>
                    <a:pt x="38" y="300"/>
                  </a:lnTo>
                  <a:lnTo>
                    <a:pt x="44" y="298"/>
                  </a:lnTo>
                  <a:lnTo>
                    <a:pt x="50" y="294"/>
                  </a:lnTo>
                  <a:lnTo>
                    <a:pt x="54" y="290"/>
                  </a:lnTo>
                  <a:lnTo>
                    <a:pt x="58" y="286"/>
                  </a:lnTo>
                  <a:lnTo>
                    <a:pt x="62" y="280"/>
                  </a:lnTo>
                  <a:lnTo>
                    <a:pt x="64" y="274"/>
                  </a:lnTo>
                  <a:lnTo>
                    <a:pt x="64" y="268"/>
                  </a:lnTo>
                  <a:lnTo>
                    <a:pt x="64" y="130"/>
                  </a:lnTo>
                  <a:lnTo>
                    <a:pt x="64" y="130"/>
                  </a:lnTo>
                  <a:lnTo>
                    <a:pt x="66" y="124"/>
                  </a:lnTo>
                  <a:lnTo>
                    <a:pt x="68" y="120"/>
                  </a:lnTo>
                  <a:lnTo>
                    <a:pt x="72" y="118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84" y="118"/>
                  </a:lnTo>
                  <a:lnTo>
                    <a:pt x="88" y="120"/>
                  </a:lnTo>
                  <a:lnTo>
                    <a:pt x="92" y="124"/>
                  </a:lnTo>
                  <a:lnTo>
                    <a:pt x="94" y="130"/>
                  </a:lnTo>
                  <a:lnTo>
                    <a:pt x="94" y="310"/>
                  </a:lnTo>
                  <a:lnTo>
                    <a:pt x="94" y="500"/>
                  </a:lnTo>
                  <a:lnTo>
                    <a:pt x="94" y="500"/>
                  </a:lnTo>
                  <a:lnTo>
                    <a:pt x="94" y="500"/>
                  </a:lnTo>
                  <a:lnTo>
                    <a:pt x="94" y="508"/>
                  </a:lnTo>
                  <a:lnTo>
                    <a:pt x="98" y="514"/>
                  </a:lnTo>
                  <a:lnTo>
                    <a:pt x="100" y="520"/>
                  </a:lnTo>
                  <a:lnTo>
                    <a:pt x="106" y="526"/>
                  </a:lnTo>
                  <a:lnTo>
                    <a:pt x="112" y="530"/>
                  </a:lnTo>
                  <a:lnTo>
                    <a:pt x="118" y="534"/>
                  </a:lnTo>
                  <a:lnTo>
                    <a:pt x="124" y="536"/>
                  </a:lnTo>
                  <a:lnTo>
                    <a:pt x="132" y="536"/>
                  </a:lnTo>
                  <a:lnTo>
                    <a:pt x="132" y="536"/>
                  </a:lnTo>
                  <a:lnTo>
                    <a:pt x="140" y="536"/>
                  </a:lnTo>
                  <a:lnTo>
                    <a:pt x="146" y="534"/>
                  </a:lnTo>
                  <a:lnTo>
                    <a:pt x="154" y="530"/>
                  </a:lnTo>
                  <a:lnTo>
                    <a:pt x="158" y="526"/>
                  </a:lnTo>
                  <a:lnTo>
                    <a:pt x="164" y="520"/>
                  </a:lnTo>
                  <a:lnTo>
                    <a:pt x="168" y="514"/>
                  </a:lnTo>
                  <a:lnTo>
                    <a:pt x="170" y="508"/>
                  </a:lnTo>
                  <a:lnTo>
                    <a:pt x="172" y="500"/>
                  </a:lnTo>
                  <a:lnTo>
                    <a:pt x="172" y="500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4"/>
                  </a:lnTo>
                  <a:lnTo>
                    <a:pt x="176" y="308"/>
                  </a:lnTo>
                  <a:lnTo>
                    <a:pt x="180" y="306"/>
                  </a:lnTo>
                  <a:lnTo>
                    <a:pt x="186" y="304"/>
                  </a:lnTo>
                  <a:lnTo>
                    <a:pt x="186" y="304"/>
                  </a:lnTo>
                  <a:lnTo>
                    <a:pt x="192" y="306"/>
                  </a:lnTo>
                  <a:lnTo>
                    <a:pt x="196" y="308"/>
                  </a:lnTo>
                  <a:lnTo>
                    <a:pt x="200" y="314"/>
                  </a:lnTo>
                  <a:lnTo>
                    <a:pt x="200" y="318"/>
                  </a:lnTo>
                  <a:lnTo>
                    <a:pt x="200" y="500"/>
                  </a:lnTo>
                  <a:lnTo>
                    <a:pt x="200" y="500"/>
                  </a:lnTo>
                  <a:lnTo>
                    <a:pt x="200" y="500"/>
                  </a:lnTo>
                  <a:lnTo>
                    <a:pt x="202" y="508"/>
                  </a:lnTo>
                  <a:lnTo>
                    <a:pt x="204" y="514"/>
                  </a:lnTo>
                  <a:lnTo>
                    <a:pt x="208" y="520"/>
                  </a:lnTo>
                  <a:lnTo>
                    <a:pt x="214" y="526"/>
                  </a:lnTo>
                  <a:lnTo>
                    <a:pt x="218" y="530"/>
                  </a:lnTo>
                  <a:lnTo>
                    <a:pt x="226" y="534"/>
                  </a:lnTo>
                  <a:lnTo>
                    <a:pt x="232" y="536"/>
                  </a:lnTo>
                  <a:lnTo>
                    <a:pt x="240" y="536"/>
                  </a:lnTo>
                  <a:lnTo>
                    <a:pt x="240" y="536"/>
                  </a:lnTo>
                  <a:lnTo>
                    <a:pt x="248" y="536"/>
                  </a:lnTo>
                  <a:lnTo>
                    <a:pt x="254" y="534"/>
                  </a:lnTo>
                  <a:lnTo>
                    <a:pt x="260" y="530"/>
                  </a:lnTo>
                  <a:lnTo>
                    <a:pt x="266" y="526"/>
                  </a:lnTo>
                  <a:lnTo>
                    <a:pt x="272" y="520"/>
                  </a:lnTo>
                  <a:lnTo>
                    <a:pt x="274" y="514"/>
                  </a:lnTo>
                  <a:lnTo>
                    <a:pt x="278" y="508"/>
                  </a:lnTo>
                  <a:lnTo>
                    <a:pt x="278" y="500"/>
                  </a:lnTo>
                  <a:lnTo>
                    <a:pt x="278" y="500"/>
                  </a:lnTo>
                  <a:lnTo>
                    <a:pt x="278" y="498"/>
                  </a:lnTo>
                  <a:lnTo>
                    <a:pt x="278" y="498"/>
                  </a:lnTo>
                  <a:lnTo>
                    <a:pt x="280" y="498"/>
                  </a:lnTo>
                  <a:lnTo>
                    <a:pt x="280" y="498"/>
                  </a:lnTo>
                  <a:lnTo>
                    <a:pt x="278" y="496"/>
                  </a:lnTo>
                  <a:lnTo>
                    <a:pt x="278" y="310"/>
                  </a:lnTo>
                  <a:lnTo>
                    <a:pt x="278" y="130"/>
                  </a:lnTo>
                  <a:lnTo>
                    <a:pt x="278" y="130"/>
                  </a:lnTo>
                  <a:lnTo>
                    <a:pt x="280" y="124"/>
                  </a:lnTo>
                  <a:lnTo>
                    <a:pt x="284" y="120"/>
                  </a:lnTo>
                  <a:lnTo>
                    <a:pt x="288" y="118"/>
                  </a:lnTo>
                  <a:lnTo>
                    <a:pt x="294" y="116"/>
                  </a:lnTo>
                  <a:lnTo>
                    <a:pt x="294" y="116"/>
                  </a:lnTo>
                  <a:lnTo>
                    <a:pt x="298" y="118"/>
                  </a:lnTo>
                  <a:lnTo>
                    <a:pt x="304" y="120"/>
                  </a:lnTo>
                  <a:lnTo>
                    <a:pt x="306" y="124"/>
                  </a:lnTo>
                  <a:lnTo>
                    <a:pt x="308" y="130"/>
                  </a:lnTo>
                  <a:lnTo>
                    <a:pt x="308" y="268"/>
                  </a:lnTo>
                  <a:lnTo>
                    <a:pt x="308" y="268"/>
                  </a:lnTo>
                  <a:lnTo>
                    <a:pt x="308" y="274"/>
                  </a:lnTo>
                  <a:lnTo>
                    <a:pt x="310" y="280"/>
                  </a:lnTo>
                  <a:lnTo>
                    <a:pt x="314" y="286"/>
                  </a:lnTo>
                  <a:lnTo>
                    <a:pt x="318" y="290"/>
                  </a:lnTo>
                  <a:lnTo>
                    <a:pt x="322" y="294"/>
                  </a:lnTo>
                  <a:lnTo>
                    <a:pt x="328" y="298"/>
                  </a:lnTo>
                  <a:lnTo>
                    <a:pt x="334" y="300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46" y="300"/>
                  </a:lnTo>
                  <a:lnTo>
                    <a:pt x="354" y="298"/>
                  </a:lnTo>
                  <a:lnTo>
                    <a:pt x="358" y="294"/>
                  </a:lnTo>
                  <a:lnTo>
                    <a:pt x="364" y="290"/>
                  </a:lnTo>
                  <a:lnTo>
                    <a:pt x="368" y="286"/>
                  </a:lnTo>
                  <a:lnTo>
                    <a:pt x="370" y="280"/>
                  </a:lnTo>
                  <a:lnTo>
                    <a:pt x="372" y="274"/>
                  </a:lnTo>
                  <a:lnTo>
                    <a:pt x="372" y="268"/>
                  </a:lnTo>
                  <a:lnTo>
                    <a:pt x="372" y="96"/>
                  </a:lnTo>
                  <a:lnTo>
                    <a:pt x="372" y="96"/>
                  </a:lnTo>
                  <a:lnTo>
                    <a:pt x="370" y="78"/>
                  </a:lnTo>
                  <a:lnTo>
                    <a:pt x="366" y="60"/>
                  </a:lnTo>
                  <a:lnTo>
                    <a:pt x="356" y="42"/>
                  </a:lnTo>
                  <a:lnTo>
                    <a:pt x="344" y="28"/>
                  </a:lnTo>
                  <a:lnTo>
                    <a:pt x="330" y="16"/>
                  </a:lnTo>
                  <a:lnTo>
                    <a:pt x="314" y="8"/>
                  </a:lnTo>
                  <a:lnTo>
                    <a:pt x="296" y="2"/>
                  </a:lnTo>
                  <a:lnTo>
                    <a:pt x="276" y="0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0" name="Freeform 31"/>
            <p:cNvSpPr>
              <a:spLocks/>
            </p:cNvSpPr>
            <p:nvPr/>
          </p:nvSpPr>
          <p:spPr bwMode="auto">
            <a:xfrm>
              <a:off x="3475980" y="996402"/>
              <a:ext cx="273050" cy="273050"/>
            </a:xfrm>
            <a:custGeom>
              <a:avLst/>
              <a:gdLst>
                <a:gd name="T0" fmla="*/ 172 w 172"/>
                <a:gd name="T1" fmla="*/ 86 h 172"/>
                <a:gd name="T2" fmla="*/ 172 w 172"/>
                <a:gd name="T3" fmla="*/ 86 h 172"/>
                <a:gd name="T4" fmla="*/ 170 w 172"/>
                <a:gd name="T5" fmla="*/ 104 h 172"/>
                <a:gd name="T6" fmla="*/ 166 w 172"/>
                <a:gd name="T7" fmla="*/ 120 h 172"/>
                <a:gd name="T8" fmla="*/ 158 w 172"/>
                <a:gd name="T9" fmla="*/ 134 h 172"/>
                <a:gd name="T10" fmla="*/ 146 w 172"/>
                <a:gd name="T11" fmla="*/ 148 h 172"/>
                <a:gd name="T12" fmla="*/ 134 w 172"/>
                <a:gd name="T13" fmla="*/ 158 h 172"/>
                <a:gd name="T14" fmla="*/ 120 w 172"/>
                <a:gd name="T15" fmla="*/ 166 h 172"/>
                <a:gd name="T16" fmla="*/ 104 w 172"/>
                <a:gd name="T17" fmla="*/ 170 h 172"/>
                <a:gd name="T18" fmla="*/ 86 w 172"/>
                <a:gd name="T19" fmla="*/ 172 h 172"/>
                <a:gd name="T20" fmla="*/ 86 w 172"/>
                <a:gd name="T21" fmla="*/ 172 h 172"/>
                <a:gd name="T22" fmla="*/ 68 w 172"/>
                <a:gd name="T23" fmla="*/ 170 h 172"/>
                <a:gd name="T24" fmla="*/ 52 w 172"/>
                <a:gd name="T25" fmla="*/ 166 h 172"/>
                <a:gd name="T26" fmla="*/ 38 w 172"/>
                <a:gd name="T27" fmla="*/ 158 h 172"/>
                <a:gd name="T28" fmla="*/ 26 w 172"/>
                <a:gd name="T29" fmla="*/ 148 h 172"/>
                <a:gd name="T30" fmla="*/ 14 w 172"/>
                <a:gd name="T31" fmla="*/ 134 h 172"/>
                <a:gd name="T32" fmla="*/ 6 w 172"/>
                <a:gd name="T33" fmla="*/ 120 h 172"/>
                <a:gd name="T34" fmla="*/ 2 w 172"/>
                <a:gd name="T35" fmla="*/ 104 h 172"/>
                <a:gd name="T36" fmla="*/ 0 w 172"/>
                <a:gd name="T37" fmla="*/ 86 h 172"/>
                <a:gd name="T38" fmla="*/ 0 w 172"/>
                <a:gd name="T39" fmla="*/ 86 h 172"/>
                <a:gd name="T40" fmla="*/ 2 w 172"/>
                <a:gd name="T41" fmla="*/ 70 h 172"/>
                <a:gd name="T42" fmla="*/ 6 w 172"/>
                <a:gd name="T43" fmla="*/ 54 h 172"/>
                <a:gd name="T44" fmla="*/ 14 w 172"/>
                <a:gd name="T45" fmla="*/ 38 h 172"/>
                <a:gd name="T46" fmla="*/ 26 w 172"/>
                <a:gd name="T47" fmla="*/ 26 h 172"/>
                <a:gd name="T48" fmla="*/ 38 w 172"/>
                <a:gd name="T49" fmla="*/ 16 h 172"/>
                <a:gd name="T50" fmla="*/ 52 w 172"/>
                <a:gd name="T51" fmla="*/ 8 h 172"/>
                <a:gd name="T52" fmla="*/ 68 w 172"/>
                <a:gd name="T53" fmla="*/ 2 h 172"/>
                <a:gd name="T54" fmla="*/ 86 w 172"/>
                <a:gd name="T55" fmla="*/ 0 h 172"/>
                <a:gd name="T56" fmla="*/ 86 w 172"/>
                <a:gd name="T57" fmla="*/ 0 h 172"/>
                <a:gd name="T58" fmla="*/ 104 w 172"/>
                <a:gd name="T59" fmla="*/ 2 h 172"/>
                <a:gd name="T60" fmla="*/ 120 w 172"/>
                <a:gd name="T61" fmla="*/ 8 h 172"/>
                <a:gd name="T62" fmla="*/ 134 w 172"/>
                <a:gd name="T63" fmla="*/ 16 h 172"/>
                <a:gd name="T64" fmla="*/ 146 w 172"/>
                <a:gd name="T65" fmla="*/ 26 h 172"/>
                <a:gd name="T66" fmla="*/ 158 w 172"/>
                <a:gd name="T67" fmla="*/ 38 h 172"/>
                <a:gd name="T68" fmla="*/ 166 w 172"/>
                <a:gd name="T69" fmla="*/ 54 h 172"/>
                <a:gd name="T70" fmla="*/ 170 w 172"/>
                <a:gd name="T71" fmla="*/ 70 h 172"/>
                <a:gd name="T72" fmla="*/ 172 w 172"/>
                <a:gd name="T73" fmla="*/ 86 h 172"/>
                <a:gd name="T74" fmla="*/ 172 w 172"/>
                <a:gd name="T75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" h="172">
                  <a:moveTo>
                    <a:pt x="172" y="86"/>
                  </a:moveTo>
                  <a:lnTo>
                    <a:pt x="172" y="86"/>
                  </a:lnTo>
                  <a:lnTo>
                    <a:pt x="170" y="104"/>
                  </a:lnTo>
                  <a:lnTo>
                    <a:pt x="166" y="120"/>
                  </a:lnTo>
                  <a:lnTo>
                    <a:pt x="158" y="134"/>
                  </a:lnTo>
                  <a:lnTo>
                    <a:pt x="146" y="148"/>
                  </a:lnTo>
                  <a:lnTo>
                    <a:pt x="134" y="158"/>
                  </a:lnTo>
                  <a:lnTo>
                    <a:pt x="120" y="166"/>
                  </a:lnTo>
                  <a:lnTo>
                    <a:pt x="104" y="170"/>
                  </a:lnTo>
                  <a:lnTo>
                    <a:pt x="86" y="172"/>
                  </a:lnTo>
                  <a:lnTo>
                    <a:pt x="86" y="172"/>
                  </a:lnTo>
                  <a:lnTo>
                    <a:pt x="68" y="170"/>
                  </a:lnTo>
                  <a:lnTo>
                    <a:pt x="52" y="166"/>
                  </a:lnTo>
                  <a:lnTo>
                    <a:pt x="38" y="158"/>
                  </a:lnTo>
                  <a:lnTo>
                    <a:pt x="26" y="148"/>
                  </a:lnTo>
                  <a:lnTo>
                    <a:pt x="14" y="134"/>
                  </a:lnTo>
                  <a:lnTo>
                    <a:pt x="6" y="120"/>
                  </a:lnTo>
                  <a:lnTo>
                    <a:pt x="2" y="10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70"/>
                  </a:lnTo>
                  <a:lnTo>
                    <a:pt x="6" y="54"/>
                  </a:lnTo>
                  <a:lnTo>
                    <a:pt x="14" y="38"/>
                  </a:lnTo>
                  <a:lnTo>
                    <a:pt x="26" y="26"/>
                  </a:lnTo>
                  <a:lnTo>
                    <a:pt x="38" y="16"/>
                  </a:lnTo>
                  <a:lnTo>
                    <a:pt x="52" y="8"/>
                  </a:lnTo>
                  <a:lnTo>
                    <a:pt x="68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104" y="2"/>
                  </a:lnTo>
                  <a:lnTo>
                    <a:pt x="120" y="8"/>
                  </a:lnTo>
                  <a:lnTo>
                    <a:pt x="134" y="16"/>
                  </a:lnTo>
                  <a:lnTo>
                    <a:pt x="146" y="26"/>
                  </a:lnTo>
                  <a:lnTo>
                    <a:pt x="158" y="38"/>
                  </a:lnTo>
                  <a:lnTo>
                    <a:pt x="166" y="54"/>
                  </a:lnTo>
                  <a:lnTo>
                    <a:pt x="170" y="70"/>
                  </a:lnTo>
                  <a:lnTo>
                    <a:pt x="172" y="86"/>
                  </a:lnTo>
                  <a:lnTo>
                    <a:pt x="172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1" name="Freeform 32"/>
            <p:cNvSpPr>
              <a:spLocks/>
            </p:cNvSpPr>
            <p:nvPr/>
          </p:nvSpPr>
          <p:spPr bwMode="auto">
            <a:xfrm>
              <a:off x="4257030" y="996402"/>
              <a:ext cx="273050" cy="273050"/>
            </a:xfrm>
            <a:custGeom>
              <a:avLst/>
              <a:gdLst>
                <a:gd name="T0" fmla="*/ 172 w 172"/>
                <a:gd name="T1" fmla="*/ 86 h 172"/>
                <a:gd name="T2" fmla="*/ 172 w 172"/>
                <a:gd name="T3" fmla="*/ 86 h 172"/>
                <a:gd name="T4" fmla="*/ 170 w 172"/>
                <a:gd name="T5" fmla="*/ 104 h 172"/>
                <a:gd name="T6" fmla="*/ 164 w 172"/>
                <a:gd name="T7" fmla="*/ 120 h 172"/>
                <a:gd name="T8" fmla="*/ 156 w 172"/>
                <a:gd name="T9" fmla="*/ 134 h 172"/>
                <a:gd name="T10" fmla="*/ 146 w 172"/>
                <a:gd name="T11" fmla="*/ 148 h 172"/>
                <a:gd name="T12" fmla="*/ 134 w 172"/>
                <a:gd name="T13" fmla="*/ 158 h 172"/>
                <a:gd name="T14" fmla="*/ 118 w 172"/>
                <a:gd name="T15" fmla="*/ 166 h 172"/>
                <a:gd name="T16" fmla="*/ 102 w 172"/>
                <a:gd name="T17" fmla="*/ 170 h 172"/>
                <a:gd name="T18" fmla="*/ 86 w 172"/>
                <a:gd name="T19" fmla="*/ 172 h 172"/>
                <a:gd name="T20" fmla="*/ 86 w 172"/>
                <a:gd name="T21" fmla="*/ 172 h 172"/>
                <a:gd name="T22" fmla="*/ 68 w 172"/>
                <a:gd name="T23" fmla="*/ 170 h 172"/>
                <a:gd name="T24" fmla="*/ 52 w 172"/>
                <a:gd name="T25" fmla="*/ 166 h 172"/>
                <a:gd name="T26" fmla="*/ 36 w 172"/>
                <a:gd name="T27" fmla="*/ 158 h 172"/>
                <a:gd name="T28" fmla="*/ 24 w 172"/>
                <a:gd name="T29" fmla="*/ 148 h 172"/>
                <a:gd name="T30" fmla="*/ 14 w 172"/>
                <a:gd name="T31" fmla="*/ 134 h 172"/>
                <a:gd name="T32" fmla="*/ 6 w 172"/>
                <a:gd name="T33" fmla="*/ 120 h 172"/>
                <a:gd name="T34" fmla="*/ 0 w 172"/>
                <a:gd name="T35" fmla="*/ 104 h 172"/>
                <a:gd name="T36" fmla="*/ 0 w 172"/>
                <a:gd name="T37" fmla="*/ 86 h 172"/>
                <a:gd name="T38" fmla="*/ 0 w 172"/>
                <a:gd name="T39" fmla="*/ 86 h 172"/>
                <a:gd name="T40" fmla="*/ 0 w 172"/>
                <a:gd name="T41" fmla="*/ 70 h 172"/>
                <a:gd name="T42" fmla="*/ 6 w 172"/>
                <a:gd name="T43" fmla="*/ 54 h 172"/>
                <a:gd name="T44" fmla="*/ 14 w 172"/>
                <a:gd name="T45" fmla="*/ 38 h 172"/>
                <a:gd name="T46" fmla="*/ 24 w 172"/>
                <a:gd name="T47" fmla="*/ 26 h 172"/>
                <a:gd name="T48" fmla="*/ 36 w 172"/>
                <a:gd name="T49" fmla="*/ 16 h 172"/>
                <a:gd name="T50" fmla="*/ 52 w 172"/>
                <a:gd name="T51" fmla="*/ 8 h 172"/>
                <a:gd name="T52" fmla="*/ 68 w 172"/>
                <a:gd name="T53" fmla="*/ 2 h 172"/>
                <a:gd name="T54" fmla="*/ 86 w 172"/>
                <a:gd name="T55" fmla="*/ 0 h 172"/>
                <a:gd name="T56" fmla="*/ 86 w 172"/>
                <a:gd name="T57" fmla="*/ 0 h 172"/>
                <a:gd name="T58" fmla="*/ 102 w 172"/>
                <a:gd name="T59" fmla="*/ 2 h 172"/>
                <a:gd name="T60" fmla="*/ 118 w 172"/>
                <a:gd name="T61" fmla="*/ 8 h 172"/>
                <a:gd name="T62" fmla="*/ 134 w 172"/>
                <a:gd name="T63" fmla="*/ 16 h 172"/>
                <a:gd name="T64" fmla="*/ 146 w 172"/>
                <a:gd name="T65" fmla="*/ 26 h 172"/>
                <a:gd name="T66" fmla="*/ 156 w 172"/>
                <a:gd name="T67" fmla="*/ 38 h 172"/>
                <a:gd name="T68" fmla="*/ 164 w 172"/>
                <a:gd name="T69" fmla="*/ 54 h 172"/>
                <a:gd name="T70" fmla="*/ 170 w 172"/>
                <a:gd name="T71" fmla="*/ 70 h 172"/>
                <a:gd name="T72" fmla="*/ 172 w 172"/>
                <a:gd name="T73" fmla="*/ 86 h 172"/>
                <a:gd name="T74" fmla="*/ 172 w 172"/>
                <a:gd name="T75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" h="172">
                  <a:moveTo>
                    <a:pt x="172" y="86"/>
                  </a:moveTo>
                  <a:lnTo>
                    <a:pt x="172" y="86"/>
                  </a:lnTo>
                  <a:lnTo>
                    <a:pt x="170" y="104"/>
                  </a:lnTo>
                  <a:lnTo>
                    <a:pt x="164" y="120"/>
                  </a:lnTo>
                  <a:lnTo>
                    <a:pt x="156" y="134"/>
                  </a:lnTo>
                  <a:lnTo>
                    <a:pt x="146" y="148"/>
                  </a:lnTo>
                  <a:lnTo>
                    <a:pt x="134" y="158"/>
                  </a:lnTo>
                  <a:lnTo>
                    <a:pt x="118" y="166"/>
                  </a:lnTo>
                  <a:lnTo>
                    <a:pt x="102" y="170"/>
                  </a:lnTo>
                  <a:lnTo>
                    <a:pt x="86" y="172"/>
                  </a:lnTo>
                  <a:lnTo>
                    <a:pt x="86" y="172"/>
                  </a:lnTo>
                  <a:lnTo>
                    <a:pt x="68" y="170"/>
                  </a:lnTo>
                  <a:lnTo>
                    <a:pt x="52" y="166"/>
                  </a:lnTo>
                  <a:lnTo>
                    <a:pt x="36" y="158"/>
                  </a:lnTo>
                  <a:lnTo>
                    <a:pt x="24" y="148"/>
                  </a:lnTo>
                  <a:lnTo>
                    <a:pt x="14" y="134"/>
                  </a:lnTo>
                  <a:lnTo>
                    <a:pt x="6" y="120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70"/>
                  </a:lnTo>
                  <a:lnTo>
                    <a:pt x="6" y="54"/>
                  </a:lnTo>
                  <a:lnTo>
                    <a:pt x="14" y="38"/>
                  </a:lnTo>
                  <a:lnTo>
                    <a:pt x="24" y="26"/>
                  </a:lnTo>
                  <a:lnTo>
                    <a:pt x="36" y="16"/>
                  </a:lnTo>
                  <a:lnTo>
                    <a:pt x="52" y="8"/>
                  </a:lnTo>
                  <a:lnTo>
                    <a:pt x="68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102" y="2"/>
                  </a:lnTo>
                  <a:lnTo>
                    <a:pt x="118" y="8"/>
                  </a:lnTo>
                  <a:lnTo>
                    <a:pt x="134" y="16"/>
                  </a:lnTo>
                  <a:lnTo>
                    <a:pt x="146" y="26"/>
                  </a:lnTo>
                  <a:lnTo>
                    <a:pt x="156" y="38"/>
                  </a:lnTo>
                  <a:lnTo>
                    <a:pt x="164" y="54"/>
                  </a:lnTo>
                  <a:lnTo>
                    <a:pt x="170" y="70"/>
                  </a:lnTo>
                  <a:lnTo>
                    <a:pt x="172" y="86"/>
                  </a:lnTo>
                  <a:lnTo>
                    <a:pt x="172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2" name="Freeform 33"/>
            <p:cNvSpPr>
              <a:spLocks/>
            </p:cNvSpPr>
            <p:nvPr/>
          </p:nvSpPr>
          <p:spPr bwMode="auto">
            <a:xfrm>
              <a:off x="3348980" y="1301202"/>
              <a:ext cx="393700" cy="755650"/>
            </a:xfrm>
            <a:custGeom>
              <a:avLst/>
              <a:gdLst>
                <a:gd name="T0" fmla="*/ 192 w 248"/>
                <a:gd name="T1" fmla="*/ 36 h 476"/>
                <a:gd name="T2" fmla="*/ 194 w 248"/>
                <a:gd name="T3" fmla="*/ 18 h 476"/>
                <a:gd name="T4" fmla="*/ 86 w 248"/>
                <a:gd name="T5" fmla="*/ 0 h 476"/>
                <a:gd name="T6" fmla="*/ 68 w 248"/>
                <a:gd name="T7" fmla="*/ 2 h 476"/>
                <a:gd name="T8" fmla="*/ 38 w 248"/>
                <a:gd name="T9" fmla="*/ 14 h 476"/>
                <a:gd name="T10" fmla="*/ 14 w 248"/>
                <a:gd name="T11" fmla="*/ 38 h 476"/>
                <a:gd name="T12" fmla="*/ 2 w 248"/>
                <a:gd name="T13" fmla="*/ 68 h 476"/>
                <a:gd name="T14" fmla="*/ 0 w 248"/>
                <a:gd name="T15" fmla="*/ 238 h 476"/>
                <a:gd name="T16" fmla="*/ 2 w 248"/>
                <a:gd name="T17" fmla="*/ 248 h 476"/>
                <a:gd name="T18" fmla="*/ 18 w 248"/>
                <a:gd name="T19" fmla="*/ 264 h 476"/>
                <a:gd name="T20" fmla="*/ 28 w 248"/>
                <a:gd name="T21" fmla="*/ 266 h 476"/>
                <a:gd name="T22" fmla="*/ 50 w 248"/>
                <a:gd name="T23" fmla="*/ 258 h 476"/>
                <a:gd name="T24" fmla="*/ 58 w 248"/>
                <a:gd name="T25" fmla="*/ 238 h 476"/>
                <a:gd name="T26" fmla="*/ 58 w 248"/>
                <a:gd name="T27" fmla="*/ 116 h 476"/>
                <a:gd name="T28" fmla="*/ 62 w 248"/>
                <a:gd name="T29" fmla="*/ 106 h 476"/>
                <a:gd name="T30" fmla="*/ 70 w 248"/>
                <a:gd name="T31" fmla="*/ 104 h 476"/>
                <a:gd name="T32" fmla="*/ 76 w 248"/>
                <a:gd name="T33" fmla="*/ 104 h 476"/>
                <a:gd name="T34" fmla="*/ 82 w 248"/>
                <a:gd name="T35" fmla="*/ 110 h 476"/>
                <a:gd name="T36" fmla="*/ 84 w 248"/>
                <a:gd name="T37" fmla="*/ 276 h 476"/>
                <a:gd name="T38" fmla="*/ 84 w 248"/>
                <a:gd name="T39" fmla="*/ 444 h 476"/>
                <a:gd name="T40" fmla="*/ 84 w 248"/>
                <a:gd name="T41" fmla="*/ 452 h 476"/>
                <a:gd name="T42" fmla="*/ 94 w 248"/>
                <a:gd name="T43" fmla="*/ 468 h 476"/>
                <a:gd name="T44" fmla="*/ 112 w 248"/>
                <a:gd name="T45" fmla="*/ 476 h 476"/>
                <a:gd name="T46" fmla="*/ 118 w 248"/>
                <a:gd name="T47" fmla="*/ 476 h 476"/>
                <a:gd name="T48" fmla="*/ 132 w 248"/>
                <a:gd name="T49" fmla="*/ 474 h 476"/>
                <a:gd name="T50" fmla="*/ 150 w 248"/>
                <a:gd name="T51" fmla="*/ 458 h 476"/>
                <a:gd name="T52" fmla="*/ 154 w 248"/>
                <a:gd name="T53" fmla="*/ 444 h 476"/>
                <a:gd name="T54" fmla="*/ 154 w 248"/>
                <a:gd name="T55" fmla="*/ 282 h 476"/>
                <a:gd name="T56" fmla="*/ 154 w 248"/>
                <a:gd name="T57" fmla="*/ 278 h 476"/>
                <a:gd name="T58" fmla="*/ 162 w 248"/>
                <a:gd name="T59" fmla="*/ 272 h 476"/>
                <a:gd name="T60" fmla="*/ 166 w 248"/>
                <a:gd name="T61" fmla="*/ 270 h 476"/>
                <a:gd name="T62" fmla="*/ 176 w 248"/>
                <a:gd name="T63" fmla="*/ 274 h 476"/>
                <a:gd name="T64" fmla="*/ 178 w 248"/>
                <a:gd name="T65" fmla="*/ 282 h 476"/>
                <a:gd name="T66" fmla="*/ 180 w 248"/>
                <a:gd name="T67" fmla="*/ 444 h 476"/>
                <a:gd name="T68" fmla="*/ 180 w 248"/>
                <a:gd name="T69" fmla="*/ 452 h 476"/>
                <a:gd name="T70" fmla="*/ 190 w 248"/>
                <a:gd name="T71" fmla="*/ 468 h 476"/>
                <a:gd name="T72" fmla="*/ 208 w 248"/>
                <a:gd name="T73" fmla="*/ 476 h 476"/>
                <a:gd name="T74" fmla="*/ 214 w 248"/>
                <a:gd name="T75" fmla="*/ 476 h 476"/>
                <a:gd name="T76" fmla="*/ 226 w 248"/>
                <a:gd name="T77" fmla="*/ 474 h 476"/>
                <a:gd name="T78" fmla="*/ 246 w 248"/>
                <a:gd name="T79" fmla="*/ 458 h 476"/>
                <a:gd name="T80" fmla="*/ 248 w 248"/>
                <a:gd name="T81" fmla="*/ 444 h 476"/>
                <a:gd name="T82" fmla="*/ 248 w 248"/>
                <a:gd name="T83" fmla="*/ 442 h 476"/>
                <a:gd name="T84" fmla="*/ 248 w 248"/>
                <a:gd name="T85" fmla="*/ 442 h 476"/>
                <a:gd name="T86" fmla="*/ 248 w 248"/>
                <a:gd name="T87" fmla="*/ 440 h 476"/>
                <a:gd name="T88" fmla="*/ 248 w 248"/>
                <a:gd name="T89" fmla="*/ 272 h 476"/>
                <a:gd name="T90" fmla="*/ 238 w 248"/>
                <a:gd name="T91" fmla="*/ 270 h 476"/>
                <a:gd name="T92" fmla="*/ 216 w 248"/>
                <a:gd name="T93" fmla="*/ 258 h 476"/>
                <a:gd name="T94" fmla="*/ 202 w 248"/>
                <a:gd name="T95" fmla="*/ 242 h 476"/>
                <a:gd name="T96" fmla="*/ 194 w 248"/>
                <a:gd name="T97" fmla="*/ 220 h 476"/>
                <a:gd name="T98" fmla="*/ 192 w 248"/>
                <a:gd name="T99" fmla="*/ 20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8" h="476">
                  <a:moveTo>
                    <a:pt x="192" y="208"/>
                  </a:moveTo>
                  <a:lnTo>
                    <a:pt x="192" y="36"/>
                  </a:lnTo>
                  <a:lnTo>
                    <a:pt x="192" y="36"/>
                  </a:lnTo>
                  <a:lnTo>
                    <a:pt x="194" y="18"/>
                  </a:lnTo>
                  <a:lnTo>
                    <a:pt x="198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68" y="2"/>
                  </a:lnTo>
                  <a:lnTo>
                    <a:pt x="52" y="6"/>
                  </a:lnTo>
                  <a:lnTo>
                    <a:pt x="38" y="14"/>
                  </a:lnTo>
                  <a:lnTo>
                    <a:pt x="26" y="26"/>
                  </a:lnTo>
                  <a:lnTo>
                    <a:pt x="14" y="38"/>
                  </a:lnTo>
                  <a:lnTo>
                    <a:pt x="6" y="52"/>
                  </a:lnTo>
                  <a:lnTo>
                    <a:pt x="2" y="68"/>
                  </a:lnTo>
                  <a:lnTo>
                    <a:pt x="0" y="86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2" y="248"/>
                  </a:lnTo>
                  <a:lnTo>
                    <a:pt x="8" y="258"/>
                  </a:lnTo>
                  <a:lnTo>
                    <a:pt x="18" y="264"/>
                  </a:lnTo>
                  <a:lnTo>
                    <a:pt x="28" y="266"/>
                  </a:lnTo>
                  <a:lnTo>
                    <a:pt x="28" y="266"/>
                  </a:lnTo>
                  <a:lnTo>
                    <a:pt x="40" y="264"/>
                  </a:lnTo>
                  <a:lnTo>
                    <a:pt x="50" y="258"/>
                  </a:lnTo>
                  <a:lnTo>
                    <a:pt x="56" y="248"/>
                  </a:lnTo>
                  <a:lnTo>
                    <a:pt x="58" y="23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0"/>
                  </a:lnTo>
                  <a:lnTo>
                    <a:pt x="62" y="106"/>
                  </a:lnTo>
                  <a:lnTo>
                    <a:pt x="66" y="104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6" y="104"/>
                  </a:lnTo>
                  <a:lnTo>
                    <a:pt x="80" y="106"/>
                  </a:lnTo>
                  <a:lnTo>
                    <a:pt x="82" y="110"/>
                  </a:lnTo>
                  <a:lnTo>
                    <a:pt x="84" y="116"/>
                  </a:lnTo>
                  <a:lnTo>
                    <a:pt x="84" y="276"/>
                  </a:lnTo>
                  <a:lnTo>
                    <a:pt x="84" y="444"/>
                  </a:lnTo>
                  <a:lnTo>
                    <a:pt x="84" y="444"/>
                  </a:lnTo>
                  <a:lnTo>
                    <a:pt x="84" y="444"/>
                  </a:lnTo>
                  <a:lnTo>
                    <a:pt x="84" y="452"/>
                  </a:lnTo>
                  <a:lnTo>
                    <a:pt x="88" y="458"/>
                  </a:lnTo>
                  <a:lnTo>
                    <a:pt x="94" y="468"/>
                  </a:lnTo>
                  <a:lnTo>
                    <a:pt x="106" y="474"/>
                  </a:lnTo>
                  <a:lnTo>
                    <a:pt x="112" y="476"/>
                  </a:lnTo>
                  <a:lnTo>
                    <a:pt x="118" y="476"/>
                  </a:lnTo>
                  <a:lnTo>
                    <a:pt x="118" y="476"/>
                  </a:lnTo>
                  <a:lnTo>
                    <a:pt x="126" y="476"/>
                  </a:lnTo>
                  <a:lnTo>
                    <a:pt x="132" y="474"/>
                  </a:lnTo>
                  <a:lnTo>
                    <a:pt x="142" y="468"/>
                  </a:lnTo>
                  <a:lnTo>
                    <a:pt x="150" y="458"/>
                  </a:lnTo>
                  <a:lnTo>
                    <a:pt x="152" y="452"/>
                  </a:lnTo>
                  <a:lnTo>
                    <a:pt x="154" y="444"/>
                  </a:lnTo>
                  <a:lnTo>
                    <a:pt x="154" y="444"/>
                  </a:lnTo>
                  <a:lnTo>
                    <a:pt x="154" y="282"/>
                  </a:lnTo>
                  <a:lnTo>
                    <a:pt x="154" y="282"/>
                  </a:lnTo>
                  <a:lnTo>
                    <a:pt x="154" y="278"/>
                  </a:lnTo>
                  <a:lnTo>
                    <a:pt x="156" y="274"/>
                  </a:lnTo>
                  <a:lnTo>
                    <a:pt x="162" y="272"/>
                  </a:lnTo>
                  <a:lnTo>
                    <a:pt x="166" y="270"/>
                  </a:lnTo>
                  <a:lnTo>
                    <a:pt x="166" y="270"/>
                  </a:lnTo>
                  <a:lnTo>
                    <a:pt x="172" y="272"/>
                  </a:lnTo>
                  <a:lnTo>
                    <a:pt x="176" y="274"/>
                  </a:lnTo>
                  <a:lnTo>
                    <a:pt x="178" y="278"/>
                  </a:lnTo>
                  <a:lnTo>
                    <a:pt x="178" y="282"/>
                  </a:lnTo>
                  <a:lnTo>
                    <a:pt x="178" y="444"/>
                  </a:lnTo>
                  <a:lnTo>
                    <a:pt x="180" y="444"/>
                  </a:lnTo>
                  <a:lnTo>
                    <a:pt x="180" y="444"/>
                  </a:lnTo>
                  <a:lnTo>
                    <a:pt x="180" y="452"/>
                  </a:lnTo>
                  <a:lnTo>
                    <a:pt x="182" y="458"/>
                  </a:lnTo>
                  <a:lnTo>
                    <a:pt x="190" y="468"/>
                  </a:lnTo>
                  <a:lnTo>
                    <a:pt x="200" y="474"/>
                  </a:lnTo>
                  <a:lnTo>
                    <a:pt x="208" y="476"/>
                  </a:lnTo>
                  <a:lnTo>
                    <a:pt x="214" y="476"/>
                  </a:lnTo>
                  <a:lnTo>
                    <a:pt x="214" y="476"/>
                  </a:lnTo>
                  <a:lnTo>
                    <a:pt x="220" y="476"/>
                  </a:lnTo>
                  <a:lnTo>
                    <a:pt x="226" y="474"/>
                  </a:lnTo>
                  <a:lnTo>
                    <a:pt x="238" y="468"/>
                  </a:lnTo>
                  <a:lnTo>
                    <a:pt x="246" y="458"/>
                  </a:lnTo>
                  <a:lnTo>
                    <a:pt x="248" y="452"/>
                  </a:lnTo>
                  <a:lnTo>
                    <a:pt x="248" y="444"/>
                  </a:lnTo>
                  <a:lnTo>
                    <a:pt x="248" y="444"/>
                  </a:lnTo>
                  <a:lnTo>
                    <a:pt x="248" y="442"/>
                  </a:lnTo>
                  <a:lnTo>
                    <a:pt x="248" y="442"/>
                  </a:lnTo>
                  <a:lnTo>
                    <a:pt x="248" y="442"/>
                  </a:lnTo>
                  <a:lnTo>
                    <a:pt x="248" y="442"/>
                  </a:lnTo>
                  <a:lnTo>
                    <a:pt x="248" y="440"/>
                  </a:lnTo>
                  <a:lnTo>
                    <a:pt x="248" y="276"/>
                  </a:lnTo>
                  <a:lnTo>
                    <a:pt x="248" y="272"/>
                  </a:lnTo>
                  <a:lnTo>
                    <a:pt x="248" y="272"/>
                  </a:lnTo>
                  <a:lnTo>
                    <a:pt x="238" y="270"/>
                  </a:lnTo>
                  <a:lnTo>
                    <a:pt x="226" y="264"/>
                  </a:lnTo>
                  <a:lnTo>
                    <a:pt x="216" y="258"/>
                  </a:lnTo>
                  <a:lnTo>
                    <a:pt x="208" y="250"/>
                  </a:lnTo>
                  <a:lnTo>
                    <a:pt x="202" y="242"/>
                  </a:lnTo>
                  <a:lnTo>
                    <a:pt x="196" y="232"/>
                  </a:lnTo>
                  <a:lnTo>
                    <a:pt x="194" y="220"/>
                  </a:lnTo>
                  <a:lnTo>
                    <a:pt x="192" y="208"/>
                  </a:lnTo>
                  <a:lnTo>
                    <a:pt x="192" y="2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3" name="Freeform 34"/>
            <p:cNvSpPr>
              <a:spLocks/>
            </p:cNvSpPr>
            <p:nvPr/>
          </p:nvSpPr>
          <p:spPr bwMode="auto">
            <a:xfrm>
              <a:off x="4260205" y="1301202"/>
              <a:ext cx="396875" cy="755650"/>
            </a:xfrm>
            <a:custGeom>
              <a:avLst/>
              <a:gdLst>
                <a:gd name="T0" fmla="*/ 52 w 250"/>
                <a:gd name="T1" fmla="*/ 0 h 476"/>
                <a:gd name="T2" fmla="*/ 56 w 250"/>
                <a:gd name="T3" fmla="*/ 18 h 476"/>
                <a:gd name="T4" fmla="*/ 58 w 250"/>
                <a:gd name="T5" fmla="*/ 208 h 476"/>
                <a:gd name="T6" fmla="*/ 56 w 250"/>
                <a:gd name="T7" fmla="*/ 220 h 476"/>
                <a:gd name="T8" fmla="*/ 48 w 250"/>
                <a:gd name="T9" fmla="*/ 242 h 476"/>
                <a:gd name="T10" fmla="*/ 32 w 250"/>
                <a:gd name="T11" fmla="*/ 258 h 476"/>
                <a:gd name="T12" fmla="*/ 12 w 250"/>
                <a:gd name="T13" fmla="*/ 270 h 476"/>
                <a:gd name="T14" fmla="*/ 0 w 250"/>
                <a:gd name="T15" fmla="*/ 276 h 476"/>
                <a:gd name="T16" fmla="*/ 0 w 250"/>
                <a:gd name="T17" fmla="*/ 444 h 476"/>
                <a:gd name="T18" fmla="*/ 2 w 250"/>
                <a:gd name="T19" fmla="*/ 452 h 476"/>
                <a:gd name="T20" fmla="*/ 12 w 250"/>
                <a:gd name="T21" fmla="*/ 468 h 476"/>
                <a:gd name="T22" fmla="*/ 28 w 250"/>
                <a:gd name="T23" fmla="*/ 476 h 476"/>
                <a:gd name="T24" fmla="*/ 36 w 250"/>
                <a:gd name="T25" fmla="*/ 476 h 476"/>
                <a:gd name="T26" fmla="*/ 48 w 250"/>
                <a:gd name="T27" fmla="*/ 474 h 476"/>
                <a:gd name="T28" fmla="*/ 66 w 250"/>
                <a:gd name="T29" fmla="*/ 458 h 476"/>
                <a:gd name="T30" fmla="*/ 70 w 250"/>
                <a:gd name="T31" fmla="*/ 444 h 476"/>
                <a:gd name="T32" fmla="*/ 70 w 250"/>
                <a:gd name="T33" fmla="*/ 282 h 476"/>
                <a:gd name="T34" fmla="*/ 72 w 250"/>
                <a:gd name="T35" fmla="*/ 278 h 476"/>
                <a:gd name="T36" fmla="*/ 78 w 250"/>
                <a:gd name="T37" fmla="*/ 272 h 476"/>
                <a:gd name="T38" fmla="*/ 84 w 250"/>
                <a:gd name="T39" fmla="*/ 270 h 476"/>
                <a:gd name="T40" fmla="*/ 92 w 250"/>
                <a:gd name="T41" fmla="*/ 274 h 476"/>
                <a:gd name="T42" fmla="*/ 96 w 250"/>
                <a:gd name="T43" fmla="*/ 282 h 476"/>
                <a:gd name="T44" fmla="*/ 96 w 250"/>
                <a:gd name="T45" fmla="*/ 444 h 476"/>
                <a:gd name="T46" fmla="*/ 98 w 250"/>
                <a:gd name="T47" fmla="*/ 452 h 476"/>
                <a:gd name="T48" fmla="*/ 108 w 250"/>
                <a:gd name="T49" fmla="*/ 468 h 476"/>
                <a:gd name="T50" fmla="*/ 124 w 250"/>
                <a:gd name="T51" fmla="*/ 476 h 476"/>
                <a:gd name="T52" fmla="*/ 130 w 250"/>
                <a:gd name="T53" fmla="*/ 476 h 476"/>
                <a:gd name="T54" fmla="*/ 144 w 250"/>
                <a:gd name="T55" fmla="*/ 474 h 476"/>
                <a:gd name="T56" fmla="*/ 162 w 250"/>
                <a:gd name="T57" fmla="*/ 458 h 476"/>
                <a:gd name="T58" fmla="*/ 166 w 250"/>
                <a:gd name="T59" fmla="*/ 444 h 476"/>
                <a:gd name="T60" fmla="*/ 166 w 250"/>
                <a:gd name="T61" fmla="*/ 442 h 476"/>
                <a:gd name="T62" fmla="*/ 166 w 250"/>
                <a:gd name="T63" fmla="*/ 442 h 476"/>
                <a:gd name="T64" fmla="*/ 166 w 250"/>
                <a:gd name="T65" fmla="*/ 440 h 476"/>
                <a:gd name="T66" fmla="*/ 166 w 250"/>
                <a:gd name="T67" fmla="*/ 116 h 476"/>
                <a:gd name="T68" fmla="*/ 166 w 250"/>
                <a:gd name="T69" fmla="*/ 110 h 476"/>
                <a:gd name="T70" fmla="*/ 174 w 250"/>
                <a:gd name="T71" fmla="*/ 104 h 476"/>
                <a:gd name="T72" fmla="*/ 178 w 250"/>
                <a:gd name="T73" fmla="*/ 104 h 476"/>
                <a:gd name="T74" fmla="*/ 188 w 250"/>
                <a:gd name="T75" fmla="*/ 106 h 476"/>
                <a:gd name="T76" fmla="*/ 192 w 250"/>
                <a:gd name="T77" fmla="*/ 116 h 476"/>
                <a:gd name="T78" fmla="*/ 192 w 250"/>
                <a:gd name="T79" fmla="*/ 238 h 476"/>
                <a:gd name="T80" fmla="*/ 200 w 250"/>
                <a:gd name="T81" fmla="*/ 258 h 476"/>
                <a:gd name="T82" fmla="*/ 220 w 250"/>
                <a:gd name="T83" fmla="*/ 266 h 476"/>
                <a:gd name="T84" fmla="*/ 232 w 250"/>
                <a:gd name="T85" fmla="*/ 264 h 476"/>
                <a:gd name="T86" fmla="*/ 246 w 250"/>
                <a:gd name="T87" fmla="*/ 248 h 476"/>
                <a:gd name="T88" fmla="*/ 250 w 250"/>
                <a:gd name="T89" fmla="*/ 86 h 476"/>
                <a:gd name="T90" fmla="*/ 248 w 250"/>
                <a:gd name="T91" fmla="*/ 68 h 476"/>
                <a:gd name="T92" fmla="*/ 234 w 250"/>
                <a:gd name="T93" fmla="*/ 38 h 476"/>
                <a:gd name="T94" fmla="*/ 212 w 250"/>
                <a:gd name="T95" fmla="*/ 14 h 476"/>
                <a:gd name="T96" fmla="*/ 180 w 250"/>
                <a:gd name="T97" fmla="*/ 2 h 476"/>
                <a:gd name="T98" fmla="*/ 164 w 250"/>
                <a:gd name="T9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476">
                  <a:moveTo>
                    <a:pt x="16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6" y="18"/>
                  </a:lnTo>
                  <a:lnTo>
                    <a:pt x="58" y="36"/>
                  </a:lnTo>
                  <a:lnTo>
                    <a:pt x="58" y="208"/>
                  </a:lnTo>
                  <a:lnTo>
                    <a:pt x="58" y="208"/>
                  </a:lnTo>
                  <a:lnTo>
                    <a:pt x="56" y="220"/>
                  </a:lnTo>
                  <a:lnTo>
                    <a:pt x="54" y="232"/>
                  </a:lnTo>
                  <a:lnTo>
                    <a:pt x="48" y="242"/>
                  </a:lnTo>
                  <a:lnTo>
                    <a:pt x="42" y="250"/>
                  </a:lnTo>
                  <a:lnTo>
                    <a:pt x="32" y="258"/>
                  </a:lnTo>
                  <a:lnTo>
                    <a:pt x="22" y="264"/>
                  </a:lnTo>
                  <a:lnTo>
                    <a:pt x="12" y="270"/>
                  </a:lnTo>
                  <a:lnTo>
                    <a:pt x="0" y="272"/>
                  </a:lnTo>
                  <a:lnTo>
                    <a:pt x="0" y="276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2" y="452"/>
                  </a:lnTo>
                  <a:lnTo>
                    <a:pt x="4" y="458"/>
                  </a:lnTo>
                  <a:lnTo>
                    <a:pt x="12" y="468"/>
                  </a:lnTo>
                  <a:lnTo>
                    <a:pt x="22" y="474"/>
                  </a:lnTo>
                  <a:lnTo>
                    <a:pt x="28" y="476"/>
                  </a:lnTo>
                  <a:lnTo>
                    <a:pt x="36" y="476"/>
                  </a:lnTo>
                  <a:lnTo>
                    <a:pt x="36" y="476"/>
                  </a:lnTo>
                  <a:lnTo>
                    <a:pt x="42" y="476"/>
                  </a:lnTo>
                  <a:lnTo>
                    <a:pt x="48" y="474"/>
                  </a:lnTo>
                  <a:lnTo>
                    <a:pt x="60" y="468"/>
                  </a:lnTo>
                  <a:lnTo>
                    <a:pt x="66" y="458"/>
                  </a:lnTo>
                  <a:lnTo>
                    <a:pt x="68" y="452"/>
                  </a:lnTo>
                  <a:lnTo>
                    <a:pt x="70" y="444"/>
                  </a:lnTo>
                  <a:lnTo>
                    <a:pt x="70" y="444"/>
                  </a:lnTo>
                  <a:lnTo>
                    <a:pt x="70" y="282"/>
                  </a:lnTo>
                  <a:lnTo>
                    <a:pt x="70" y="282"/>
                  </a:lnTo>
                  <a:lnTo>
                    <a:pt x="72" y="278"/>
                  </a:lnTo>
                  <a:lnTo>
                    <a:pt x="74" y="274"/>
                  </a:lnTo>
                  <a:lnTo>
                    <a:pt x="78" y="272"/>
                  </a:lnTo>
                  <a:lnTo>
                    <a:pt x="84" y="270"/>
                  </a:lnTo>
                  <a:lnTo>
                    <a:pt x="84" y="270"/>
                  </a:lnTo>
                  <a:lnTo>
                    <a:pt x="88" y="272"/>
                  </a:lnTo>
                  <a:lnTo>
                    <a:pt x="92" y="274"/>
                  </a:lnTo>
                  <a:lnTo>
                    <a:pt x="96" y="278"/>
                  </a:lnTo>
                  <a:lnTo>
                    <a:pt x="96" y="282"/>
                  </a:lnTo>
                  <a:lnTo>
                    <a:pt x="96" y="444"/>
                  </a:lnTo>
                  <a:lnTo>
                    <a:pt x="96" y="444"/>
                  </a:lnTo>
                  <a:lnTo>
                    <a:pt x="96" y="444"/>
                  </a:lnTo>
                  <a:lnTo>
                    <a:pt x="98" y="452"/>
                  </a:lnTo>
                  <a:lnTo>
                    <a:pt x="100" y="458"/>
                  </a:lnTo>
                  <a:lnTo>
                    <a:pt x="108" y="468"/>
                  </a:lnTo>
                  <a:lnTo>
                    <a:pt x="118" y="474"/>
                  </a:lnTo>
                  <a:lnTo>
                    <a:pt x="124" y="476"/>
                  </a:lnTo>
                  <a:lnTo>
                    <a:pt x="130" y="476"/>
                  </a:lnTo>
                  <a:lnTo>
                    <a:pt x="130" y="476"/>
                  </a:lnTo>
                  <a:lnTo>
                    <a:pt x="138" y="476"/>
                  </a:lnTo>
                  <a:lnTo>
                    <a:pt x="144" y="474"/>
                  </a:lnTo>
                  <a:lnTo>
                    <a:pt x="154" y="468"/>
                  </a:lnTo>
                  <a:lnTo>
                    <a:pt x="162" y="458"/>
                  </a:lnTo>
                  <a:lnTo>
                    <a:pt x="164" y="452"/>
                  </a:lnTo>
                  <a:lnTo>
                    <a:pt x="166" y="444"/>
                  </a:lnTo>
                  <a:lnTo>
                    <a:pt x="166" y="444"/>
                  </a:lnTo>
                  <a:lnTo>
                    <a:pt x="166" y="442"/>
                  </a:lnTo>
                  <a:lnTo>
                    <a:pt x="166" y="442"/>
                  </a:lnTo>
                  <a:lnTo>
                    <a:pt x="166" y="442"/>
                  </a:lnTo>
                  <a:lnTo>
                    <a:pt x="166" y="442"/>
                  </a:lnTo>
                  <a:lnTo>
                    <a:pt x="166" y="440"/>
                  </a:lnTo>
                  <a:lnTo>
                    <a:pt x="166" y="276"/>
                  </a:lnTo>
                  <a:lnTo>
                    <a:pt x="166" y="116"/>
                  </a:lnTo>
                  <a:lnTo>
                    <a:pt x="166" y="116"/>
                  </a:lnTo>
                  <a:lnTo>
                    <a:pt x="166" y="110"/>
                  </a:lnTo>
                  <a:lnTo>
                    <a:pt x="170" y="106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84" y="104"/>
                  </a:lnTo>
                  <a:lnTo>
                    <a:pt x="188" y="106"/>
                  </a:lnTo>
                  <a:lnTo>
                    <a:pt x="190" y="110"/>
                  </a:lnTo>
                  <a:lnTo>
                    <a:pt x="192" y="116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4" y="248"/>
                  </a:lnTo>
                  <a:lnTo>
                    <a:pt x="200" y="258"/>
                  </a:lnTo>
                  <a:lnTo>
                    <a:pt x="210" y="264"/>
                  </a:lnTo>
                  <a:lnTo>
                    <a:pt x="220" y="266"/>
                  </a:lnTo>
                  <a:lnTo>
                    <a:pt x="220" y="266"/>
                  </a:lnTo>
                  <a:lnTo>
                    <a:pt x="232" y="264"/>
                  </a:lnTo>
                  <a:lnTo>
                    <a:pt x="240" y="258"/>
                  </a:lnTo>
                  <a:lnTo>
                    <a:pt x="246" y="248"/>
                  </a:lnTo>
                  <a:lnTo>
                    <a:pt x="250" y="238"/>
                  </a:lnTo>
                  <a:lnTo>
                    <a:pt x="250" y="86"/>
                  </a:lnTo>
                  <a:lnTo>
                    <a:pt x="250" y="86"/>
                  </a:lnTo>
                  <a:lnTo>
                    <a:pt x="248" y="68"/>
                  </a:lnTo>
                  <a:lnTo>
                    <a:pt x="242" y="52"/>
                  </a:lnTo>
                  <a:lnTo>
                    <a:pt x="234" y="38"/>
                  </a:lnTo>
                  <a:lnTo>
                    <a:pt x="224" y="26"/>
                  </a:lnTo>
                  <a:lnTo>
                    <a:pt x="212" y="14"/>
                  </a:lnTo>
                  <a:lnTo>
                    <a:pt x="196" y="6"/>
                  </a:lnTo>
                  <a:lnTo>
                    <a:pt x="180" y="2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</p:grpSp>
      <p:pic>
        <p:nvPicPr>
          <p:cNvPr id="7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84140" y="2602836"/>
            <a:ext cx="1971241" cy="277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직사각형 77"/>
          <p:cNvSpPr/>
          <p:nvPr userDrawn="1"/>
        </p:nvSpPr>
        <p:spPr>
          <a:xfrm>
            <a:off x="2656068" y="1501738"/>
            <a:ext cx="540203" cy="1025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957925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7200" spc="-60" dirty="0" smtClean="0">
                <a:gradFill>
                  <a:gsLst>
                    <a:gs pos="833">
                      <a:prstClr val="white">
                        <a:lumMod val="75000"/>
                      </a:prstClr>
                    </a:gs>
                    <a:gs pos="100000">
                      <a:prstClr val="white">
                        <a:lumMod val="75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?</a:t>
            </a:r>
            <a:endParaRPr kumimoji="0" lang="ko-KR" altLang="en-US" sz="7200" dirty="0">
              <a:gradFill>
                <a:gsLst>
                  <a:gs pos="833">
                    <a:prstClr val="white">
                      <a:lumMod val="75000"/>
                    </a:prstClr>
                  </a:gs>
                  <a:gs pos="100000">
                    <a:prstClr val="white">
                      <a:lumMod val="75000"/>
                    </a:prstClr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79" name="직사각형 78"/>
          <p:cNvSpPr/>
          <p:nvPr userDrawn="1"/>
        </p:nvSpPr>
        <p:spPr bwMode="auto">
          <a:xfrm>
            <a:off x="3353514" y="3282035"/>
            <a:ext cx="2103542" cy="6241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ts val="0"/>
              </a:spcBef>
            </a:pPr>
            <a:r>
              <a:rPr lang="en-US" altLang="ko-KR" sz="1400" spc="-60" dirty="0" smtClean="0">
                <a:gradFill>
                  <a:gsLst>
                    <a:gs pos="35833">
                      <a:prstClr val="black">
                        <a:lumMod val="75000"/>
                        <a:lumOff val="25000"/>
                      </a:prstClr>
                    </a:gs>
                    <a:gs pos="18000">
                      <a:prstClr val="black">
                        <a:lumMod val="75000"/>
                        <a:lumOff val="25000"/>
                      </a:prstClr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1365</a:t>
            </a:r>
            <a:r>
              <a:rPr lang="ko-KR" altLang="en-US" sz="1400" spc="-60" dirty="0" smtClean="0">
                <a:gradFill>
                  <a:gsLst>
                    <a:gs pos="35833">
                      <a:prstClr val="black">
                        <a:lumMod val="75000"/>
                        <a:lumOff val="25000"/>
                      </a:prstClr>
                    </a:gs>
                    <a:gs pos="18000">
                      <a:prstClr val="black">
                        <a:lumMod val="75000"/>
                        <a:lumOff val="25000"/>
                      </a:prstClr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자원봉사의</a:t>
            </a:r>
            <a:endParaRPr lang="en-US" altLang="ko-KR" sz="1400" spc="-60" dirty="0" smtClean="0">
              <a:gradFill>
                <a:gsLst>
                  <a:gs pos="35833">
                    <a:prstClr val="black">
                      <a:lumMod val="75000"/>
                      <a:lumOff val="25000"/>
                    </a:prstClr>
                  </a:gs>
                  <a:gs pos="18000">
                    <a:prstClr val="black">
                      <a:lumMod val="75000"/>
                      <a:lumOff val="25000"/>
                    </a:prstClr>
                  </a:gs>
                </a:gsLst>
                <a:lin ang="0" scaled="1"/>
              </a:gradFill>
              <a:latin typeface="Rix모던고딕 L" panose="02020603020101020101" pitchFamily="18" charset="-127"/>
              <a:ea typeface="Rix모던고딕 L" panose="02020603020101020101" pitchFamily="18" charset="-127"/>
            </a:endParaRPr>
          </a:p>
          <a:p>
            <a:pPr algn="l">
              <a:spcBef>
                <a:spcPts val="0"/>
              </a:spcBef>
            </a:pPr>
            <a:r>
              <a:rPr kumimoji="0"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고민</a:t>
            </a:r>
            <a:endParaRPr kumimoji="0" lang="ko-KR" altLang="en-US" sz="2800" spc="-157" dirty="0">
              <a:gradFill>
                <a:gsLst>
                  <a:gs pos="4167">
                    <a:srgbClr val="0070C0"/>
                  </a:gs>
                  <a:gs pos="10417">
                    <a:srgbClr val="0070C0"/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80" name="직사각형 79"/>
          <p:cNvSpPr/>
          <p:nvPr userDrawn="1"/>
        </p:nvSpPr>
        <p:spPr>
          <a:xfrm>
            <a:off x="1909640" y="280653"/>
            <a:ext cx="5183820" cy="461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57925" fontAlgn="auto">
              <a:spcBef>
                <a:spcPts val="0"/>
              </a:spcBef>
              <a:spcAft>
                <a:spcPts val="200"/>
              </a:spcAft>
              <a:defRPr/>
            </a:pPr>
            <a:r>
              <a:rPr kumimoji="0" lang="ko-KR" altLang="en-US" sz="24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고객의 </a:t>
            </a:r>
            <a:r>
              <a:rPr kumimoji="0" lang="ko-KR" altLang="en-US" sz="2400" spc="-157" dirty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목소리</a:t>
            </a:r>
            <a:r>
              <a:rPr kumimoji="0" lang="ko-KR" altLang="en-US" sz="2400" spc="-157" dirty="0">
                <a:gradFill>
                  <a:gsLst>
                    <a:gs pos="833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를 </a:t>
            </a:r>
            <a:r>
              <a:rPr kumimoji="0" lang="ko-KR" altLang="en-US" sz="2400" spc="-157" dirty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생생</a:t>
            </a:r>
            <a:r>
              <a:rPr kumimoji="0" lang="ko-KR" altLang="en-US" sz="2400" spc="-157" dirty="0">
                <a:gradFill>
                  <a:gsLst>
                    <a:gs pos="833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하게 담았습니다</a:t>
            </a:r>
            <a:r>
              <a:rPr kumimoji="0" lang="en-US" altLang="ko-KR" sz="2400" spc="-157" dirty="0" smtClean="0">
                <a:gradFill>
                  <a:gsLst>
                    <a:gs pos="833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.</a:t>
            </a:r>
            <a:endParaRPr kumimoji="0" lang="en-US" altLang="ko-KR" sz="2400" spc="-157" dirty="0">
              <a:gradFill>
                <a:gsLst>
                  <a:gs pos="833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Rix모던고딕 L" panose="02020603020101020101" pitchFamily="18" charset="-127"/>
              <a:ea typeface="Rix모던고딕 L" panose="02020603020101020101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585839" y="5270737"/>
            <a:ext cx="332141" cy="216995"/>
            <a:chOff x="420818" y="2120111"/>
            <a:chExt cx="426931" cy="279034"/>
          </a:xfrm>
        </p:grpSpPr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420818" y="2120111"/>
              <a:ext cx="426931" cy="261255"/>
            </a:xfrm>
            <a:custGeom>
              <a:avLst/>
              <a:gdLst>
                <a:gd name="T0" fmla="*/ 870 w 938"/>
                <a:gd name="T1" fmla="*/ 342 h 574"/>
                <a:gd name="T2" fmla="*/ 872 w 938"/>
                <a:gd name="T3" fmla="*/ 304 h 574"/>
                <a:gd name="T4" fmla="*/ 860 w 938"/>
                <a:gd name="T5" fmla="*/ 260 h 574"/>
                <a:gd name="T6" fmla="*/ 838 w 938"/>
                <a:gd name="T7" fmla="*/ 224 h 574"/>
                <a:gd name="T8" fmla="*/ 806 w 938"/>
                <a:gd name="T9" fmla="*/ 194 h 574"/>
                <a:gd name="T10" fmla="*/ 768 w 938"/>
                <a:gd name="T11" fmla="*/ 176 h 574"/>
                <a:gd name="T12" fmla="*/ 722 w 938"/>
                <a:gd name="T13" fmla="*/ 170 h 574"/>
                <a:gd name="T14" fmla="*/ 718 w 938"/>
                <a:gd name="T15" fmla="*/ 170 h 574"/>
                <a:gd name="T16" fmla="*/ 698 w 938"/>
                <a:gd name="T17" fmla="*/ 118 h 574"/>
                <a:gd name="T18" fmla="*/ 668 w 938"/>
                <a:gd name="T19" fmla="*/ 74 h 574"/>
                <a:gd name="T20" fmla="*/ 628 w 938"/>
                <a:gd name="T21" fmla="*/ 38 h 574"/>
                <a:gd name="T22" fmla="*/ 580 w 938"/>
                <a:gd name="T23" fmla="*/ 12 h 574"/>
                <a:gd name="T24" fmla="*/ 526 w 938"/>
                <a:gd name="T25" fmla="*/ 0 h 574"/>
                <a:gd name="T26" fmla="*/ 478 w 938"/>
                <a:gd name="T27" fmla="*/ 2 h 574"/>
                <a:gd name="T28" fmla="*/ 400 w 938"/>
                <a:gd name="T29" fmla="*/ 28 h 574"/>
                <a:gd name="T30" fmla="*/ 338 w 938"/>
                <a:gd name="T31" fmla="*/ 80 h 574"/>
                <a:gd name="T32" fmla="*/ 310 w 938"/>
                <a:gd name="T33" fmla="*/ 96 h 574"/>
                <a:gd name="T34" fmla="*/ 268 w 938"/>
                <a:gd name="T35" fmla="*/ 90 h 574"/>
                <a:gd name="T36" fmla="*/ 240 w 938"/>
                <a:gd name="T37" fmla="*/ 92 h 574"/>
                <a:gd name="T38" fmla="*/ 204 w 938"/>
                <a:gd name="T39" fmla="*/ 106 h 574"/>
                <a:gd name="T40" fmla="*/ 174 w 938"/>
                <a:gd name="T41" fmla="*/ 128 h 574"/>
                <a:gd name="T42" fmla="*/ 152 w 938"/>
                <a:gd name="T43" fmla="*/ 158 h 574"/>
                <a:gd name="T44" fmla="*/ 140 w 938"/>
                <a:gd name="T45" fmla="*/ 194 h 574"/>
                <a:gd name="T46" fmla="*/ 136 w 938"/>
                <a:gd name="T47" fmla="*/ 220 h 574"/>
                <a:gd name="T48" fmla="*/ 140 w 938"/>
                <a:gd name="T49" fmla="*/ 252 h 574"/>
                <a:gd name="T50" fmla="*/ 98 w 938"/>
                <a:gd name="T51" fmla="*/ 262 h 574"/>
                <a:gd name="T52" fmla="*/ 60 w 938"/>
                <a:gd name="T53" fmla="*/ 284 h 574"/>
                <a:gd name="T54" fmla="*/ 30 w 938"/>
                <a:gd name="T55" fmla="*/ 316 h 574"/>
                <a:gd name="T56" fmla="*/ 10 w 938"/>
                <a:gd name="T57" fmla="*/ 354 h 574"/>
                <a:gd name="T58" fmla="*/ 0 w 938"/>
                <a:gd name="T59" fmla="*/ 396 h 574"/>
                <a:gd name="T60" fmla="*/ 0 w 938"/>
                <a:gd name="T61" fmla="*/ 428 h 574"/>
                <a:gd name="T62" fmla="*/ 12 w 938"/>
                <a:gd name="T63" fmla="*/ 476 h 574"/>
                <a:gd name="T64" fmla="*/ 36 w 938"/>
                <a:gd name="T65" fmla="*/ 516 h 574"/>
                <a:gd name="T66" fmla="*/ 70 w 938"/>
                <a:gd name="T67" fmla="*/ 546 h 574"/>
                <a:gd name="T68" fmla="*/ 114 w 938"/>
                <a:gd name="T69" fmla="*/ 566 h 574"/>
                <a:gd name="T70" fmla="*/ 162 w 938"/>
                <a:gd name="T71" fmla="*/ 574 h 574"/>
                <a:gd name="T72" fmla="*/ 166 w 938"/>
                <a:gd name="T73" fmla="*/ 574 h 574"/>
                <a:gd name="T74" fmla="*/ 822 w 938"/>
                <a:gd name="T75" fmla="*/ 574 h 574"/>
                <a:gd name="T76" fmla="*/ 852 w 938"/>
                <a:gd name="T77" fmla="*/ 572 h 574"/>
                <a:gd name="T78" fmla="*/ 906 w 938"/>
                <a:gd name="T79" fmla="*/ 542 h 574"/>
                <a:gd name="T80" fmla="*/ 936 w 938"/>
                <a:gd name="T81" fmla="*/ 490 h 574"/>
                <a:gd name="T82" fmla="*/ 936 w 938"/>
                <a:gd name="T83" fmla="*/ 450 h 574"/>
                <a:gd name="T84" fmla="*/ 916 w 938"/>
                <a:gd name="T85" fmla="*/ 404 h 574"/>
                <a:gd name="T86" fmla="*/ 880 w 938"/>
                <a:gd name="T87" fmla="*/ 372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8" h="574">
                  <a:moveTo>
                    <a:pt x="864" y="366"/>
                  </a:moveTo>
                  <a:lnTo>
                    <a:pt x="864" y="366"/>
                  </a:lnTo>
                  <a:lnTo>
                    <a:pt x="870" y="342"/>
                  </a:lnTo>
                  <a:lnTo>
                    <a:pt x="872" y="318"/>
                  </a:lnTo>
                  <a:lnTo>
                    <a:pt x="872" y="318"/>
                  </a:lnTo>
                  <a:lnTo>
                    <a:pt x="872" y="304"/>
                  </a:lnTo>
                  <a:lnTo>
                    <a:pt x="868" y="288"/>
                  </a:lnTo>
                  <a:lnTo>
                    <a:pt x="866" y="274"/>
                  </a:lnTo>
                  <a:lnTo>
                    <a:pt x="860" y="260"/>
                  </a:lnTo>
                  <a:lnTo>
                    <a:pt x="854" y="248"/>
                  </a:lnTo>
                  <a:lnTo>
                    <a:pt x="846" y="234"/>
                  </a:lnTo>
                  <a:lnTo>
                    <a:pt x="838" y="224"/>
                  </a:lnTo>
                  <a:lnTo>
                    <a:pt x="828" y="212"/>
                  </a:lnTo>
                  <a:lnTo>
                    <a:pt x="818" y="204"/>
                  </a:lnTo>
                  <a:lnTo>
                    <a:pt x="806" y="194"/>
                  </a:lnTo>
                  <a:lnTo>
                    <a:pt x="794" y="188"/>
                  </a:lnTo>
                  <a:lnTo>
                    <a:pt x="780" y="180"/>
                  </a:lnTo>
                  <a:lnTo>
                    <a:pt x="768" y="176"/>
                  </a:lnTo>
                  <a:lnTo>
                    <a:pt x="752" y="172"/>
                  </a:lnTo>
                  <a:lnTo>
                    <a:pt x="738" y="170"/>
                  </a:lnTo>
                  <a:lnTo>
                    <a:pt x="722" y="170"/>
                  </a:lnTo>
                  <a:lnTo>
                    <a:pt x="722" y="170"/>
                  </a:lnTo>
                  <a:lnTo>
                    <a:pt x="718" y="170"/>
                  </a:lnTo>
                  <a:lnTo>
                    <a:pt x="718" y="170"/>
                  </a:lnTo>
                  <a:lnTo>
                    <a:pt x="712" y="152"/>
                  </a:lnTo>
                  <a:lnTo>
                    <a:pt x="706" y="134"/>
                  </a:lnTo>
                  <a:lnTo>
                    <a:pt x="698" y="118"/>
                  </a:lnTo>
                  <a:lnTo>
                    <a:pt x="690" y="102"/>
                  </a:lnTo>
                  <a:lnTo>
                    <a:pt x="680" y="88"/>
                  </a:lnTo>
                  <a:lnTo>
                    <a:pt x="668" y="74"/>
                  </a:lnTo>
                  <a:lnTo>
                    <a:pt x="656" y="60"/>
                  </a:lnTo>
                  <a:lnTo>
                    <a:pt x="642" y="48"/>
                  </a:lnTo>
                  <a:lnTo>
                    <a:pt x="628" y="38"/>
                  </a:lnTo>
                  <a:lnTo>
                    <a:pt x="612" y="28"/>
                  </a:lnTo>
                  <a:lnTo>
                    <a:pt x="596" y="20"/>
                  </a:lnTo>
                  <a:lnTo>
                    <a:pt x="580" y="12"/>
                  </a:lnTo>
                  <a:lnTo>
                    <a:pt x="562" y="8"/>
                  </a:lnTo>
                  <a:lnTo>
                    <a:pt x="544" y="4"/>
                  </a:lnTo>
                  <a:lnTo>
                    <a:pt x="526" y="0"/>
                  </a:lnTo>
                  <a:lnTo>
                    <a:pt x="506" y="0"/>
                  </a:lnTo>
                  <a:lnTo>
                    <a:pt x="506" y="0"/>
                  </a:lnTo>
                  <a:lnTo>
                    <a:pt x="478" y="2"/>
                  </a:lnTo>
                  <a:lnTo>
                    <a:pt x="450" y="8"/>
                  </a:lnTo>
                  <a:lnTo>
                    <a:pt x="424" y="16"/>
                  </a:lnTo>
                  <a:lnTo>
                    <a:pt x="400" y="28"/>
                  </a:lnTo>
                  <a:lnTo>
                    <a:pt x="376" y="42"/>
                  </a:lnTo>
                  <a:lnTo>
                    <a:pt x="356" y="60"/>
                  </a:lnTo>
                  <a:lnTo>
                    <a:pt x="338" y="80"/>
                  </a:lnTo>
                  <a:lnTo>
                    <a:pt x="322" y="102"/>
                  </a:lnTo>
                  <a:lnTo>
                    <a:pt x="322" y="102"/>
                  </a:lnTo>
                  <a:lnTo>
                    <a:pt x="310" y="96"/>
                  </a:lnTo>
                  <a:lnTo>
                    <a:pt x="296" y="92"/>
                  </a:lnTo>
                  <a:lnTo>
                    <a:pt x="282" y="90"/>
                  </a:lnTo>
                  <a:lnTo>
                    <a:pt x="268" y="90"/>
                  </a:lnTo>
                  <a:lnTo>
                    <a:pt x="268" y="90"/>
                  </a:lnTo>
                  <a:lnTo>
                    <a:pt x="254" y="90"/>
                  </a:lnTo>
                  <a:lnTo>
                    <a:pt x="240" y="92"/>
                  </a:lnTo>
                  <a:lnTo>
                    <a:pt x="228" y="96"/>
                  </a:lnTo>
                  <a:lnTo>
                    <a:pt x="216" y="100"/>
                  </a:lnTo>
                  <a:lnTo>
                    <a:pt x="204" y="106"/>
                  </a:lnTo>
                  <a:lnTo>
                    <a:pt x="194" y="112"/>
                  </a:lnTo>
                  <a:lnTo>
                    <a:pt x="184" y="120"/>
                  </a:lnTo>
                  <a:lnTo>
                    <a:pt x="174" y="128"/>
                  </a:lnTo>
                  <a:lnTo>
                    <a:pt x="166" y="138"/>
                  </a:lnTo>
                  <a:lnTo>
                    <a:pt x="158" y="148"/>
                  </a:lnTo>
                  <a:lnTo>
                    <a:pt x="152" y="158"/>
                  </a:lnTo>
                  <a:lnTo>
                    <a:pt x="146" y="170"/>
                  </a:lnTo>
                  <a:lnTo>
                    <a:pt x="142" y="182"/>
                  </a:lnTo>
                  <a:lnTo>
                    <a:pt x="140" y="194"/>
                  </a:lnTo>
                  <a:lnTo>
                    <a:pt x="138" y="208"/>
                  </a:lnTo>
                  <a:lnTo>
                    <a:pt x="136" y="220"/>
                  </a:lnTo>
                  <a:lnTo>
                    <a:pt x="136" y="220"/>
                  </a:lnTo>
                  <a:lnTo>
                    <a:pt x="138" y="236"/>
                  </a:lnTo>
                  <a:lnTo>
                    <a:pt x="140" y="252"/>
                  </a:lnTo>
                  <a:lnTo>
                    <a:pt x="140" y="252"/>
                  </a:lnTo>
                  <a:lnTo>
                    <a:pt x="126" y="254"/>
                  </a:lnTo>
                  <a:lnTo>
                    <a:pt x="112" y="258"/>
                  </a:lnTo>
                  <a:lnTo>
                    <a:pt x="98" y="262"/>
                  </a:lnTo>
                  <a:lnTo>
                    <a:pt x="84" y="270"/>
                  </a:lnTo>
                  <a:lnTo>
                    <a:pt x="72" y="276"/>
                  </a:lnTo>
                  <a:lnTo>
                    <a:pt x="60" y="284"/>
                  </a:lnTo>
                  <a:lnTo>
                    <a:pt x="50" y="294"/>
                  </a:lnTo>
                  <a:lnTo>
                    <a:pt x="40" y="304"/>
                  </a:lnTo>
                  <a:lnTo>
                    <a:pt x="30" y="316"/>
                  </a:lnTo>
                  <a:lnTo>
                    <a:pt x="22" y="328"/>
                  </a:lnTo>
                  <a:lnTo>
                    <a:pt x="16" y="340"/>
                  </a:lnTo>
                  <a:lnTo>
                    <a:pt x="10" y="354"/>
                  </a:lnTo>
                  <a:lnTo>
                    <a:pt x="6" y="368"/>
                  </a:lnTo>
                  <a:lnTo>
                    <a:pt x="2" y="382"/>
                  </a:lnTo>
                  <a:lnTo>
                    <a:pt x="0" y="396"/>
                  </a:lnTo>
                  <a:lnTo>
                    <a:pt x="0" y="412"/>
                  </a:lnTo>
                  <a:lnTo>
                    <a:pt x="0" y="412"/>
                  </a:lnTo>
                  <a:lnTo>
                    <a:pt x="0" y="428"/>
                  </a:lnTo>
                  <a:lnTo>
                    <a:pt x="2" y="444"/>
                  </a:lnTo>
                  <a:lnTo>
                    <a:pt x="6" y="460"/>
                  </a:lnTo>
                  <a:lnTo>
                    <a:pt x="12" y="476"/>
                  </a:lnTo>
                  <a:lnTo>
                    <a:pt x="18" y="490"/>
                  </a:lnTo>
                  <a:lnTo>
                    <a:pt x="26" y="502"/>
                  </a:lnTo>
                  <a:lnTo>
                    <a:pt x="36" y="516"/>
                  </a:lnTo>
                  <a:lnTo>
                    <a:pt x="46" y="526"/>
                  </a:lnTo>
                  <a:lnTo>
                    <a:pt x="58" y="538"/>
                  </a:lnTo>
                  <a:lnTo>
                    <a:pt x="70" y="546"/>
                  </a:lnTo>
                  <a:lnTo>
                    <a:pt x="84" y="554"/>
                  </a:lnTo>
                  <a:lnTo>
                    <a:pt x="98" y="562"/>
                  </a:lnTo>
                  <a:lnTo>
                    <a:pt x="114" y="566"/>
                  </a:lnTo>
                  <a:lnTo>
                    <a:pt x="128" y="570"/>
                  </a:lnTo>
                  <a:lnTo>
                    <a:pt x="144" y="574"/>
                  </a:lnTo>
                  <a:lnTo>
                    <a:pt x="162" y="574"/>
                  </a:lnTo>
                  <a:lnTo>
                    <a:pt x="162" y="574"/>
                  </a:lnTo>
                  <a:lnTo>
                    <a:pt x="166" y="574"/>
                  </a:lnTo>
                  <a:lnTo>
                    <a:pt x="166" y="574"/>
                  </a:lnTo>
                  <a:lnTo>
                    <a:pt x="822" y="574"/>
                  </a:lnTo>
                  <a:lnTo>
                    <a:pt x="822" y="574"/>
                  </a:lnTo>
                  <a:lnTo>
                    <a:pt x="822" y="574"/>
                  </a:lnTo>
                  <a:lnTo>
                    <a:pt x="832" y="574"/>
                  </a:lnTo>
                  <a:lnTo>
                    <a:pt x="832" y="574"/>
                  </a:lnTo>
                  <a:lnTo>
                    <a:pt x="852" y="572"/>
                  </a:lnTo>
                  <a:lnTo>
                    <a:pt x="872" y="566"/>
                  </a:lnTo>
                  <a:lnTo>
                    <a:pt x="890" y="556"/>
                  </a:lnTo>
                  <a:lnTo>
                    <a:pt x="906" y="542"/>
                  </a:lnTo>
                  <a:lnTo>
                    <a:pt x="920" y="528"/>
                  </a:lnTo>
                  <a:lnTo>
                    <a:pt x="930" y="510"/>
                  </a:lnTo>
                  <a:lnTo>
                    <a:pt x="936" y="490"/>
                  </a:lnTo>
                  <a:lnTo>
                    <a:pt x="938" y="468"/>
                  </a:lnTo>
                  <a:lnTo>
                    <a:pt x="938" y="468"/>
                  </a:lnTo>
                  <a:lnTo>
                    <a:pt x="936" y="450"/>
                  </a:lnTo>
                  <a:lnTo>
                    <a:pt x="932" y="434"/>
                  </a:lnTo>
                  <a:lnTo>
                    <a:pt x="926" y="418"/>
                  </a:lnTo>
                  <a:lnTo>
                    <a:pt x="916" y="404"/>
                  </a:lnTo>
                  <a:lnTo>
                    <a:pt x="906" y="392"/>
                  </a:lnTo>
                  <a:lnTo>
                    <a:pt x="894" y="382"/>
                  </a:lnTo>
                  <a:lnTo>
                    <a:pt x="880" y="372"/>
                  </a:lnTo>
                  <a:lnTo>
                    <a:pt x="864" y="366"/>
                  </a:lnTo>
                  <a:lnTo>
                    <a:pt x="864" y="366"/>
                  </a:lnTo>
                  <a:close/>
                </a:path>
              </a:pathLst>
            </a:custGeom>
            <a:noFill/>
            <a:ln w="22225">
              <a:solidFill>
                <a:schemeClr val="bg1">
                  <a:lumMod val="50000"/>
                  <a:alpha val="5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3304" y="2122169"/>
              <a:ext cx="249490" cy="27697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defPPr>
                <a:defRPr lang="ko-KR"/>
              </a:defPPr>
              <a:lvl1pPr defTabSz="914400" fontAlgn="base">
                <a:spcBef>
                  <a:spcPct val="0"/>
                </a:spcBef>
                <a:spcAft>
                  <a:spcPct val="0"/>
                </a:spcAft>
                <a:defRPr kumimoji="1" sz="1600" spc="-60">
                  <a:gradFill>
                    <a:gsLst>
                      <a:gs pos="62083">
                        <a:schemeClr val="bg1">
                          <a:lumMod val="65000"/>
                        </a:schemeClr>
                      </a:gs>
                      <a:gs pos="52500">
                        <a:schemeClr val="bg1">
                          <a:lumMod val="65000"/>
                        </a:schemeClr>
                      </a:gs>
                    </a:gsLst>
                    <a:lin ang="0" scaled="1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defRPr>
              </a:lvl1pPr>
            </a:lstStyle>
            <a:p>
              <a:r>
                <a:rPr lang="en-US" altLang="ko-KR" sz="1400" dirty="0">
                  <a:gradFill>
                    <a:gsLst>
                      <a:gs pos="74167">
                        <a:prstClr val="white">
                          <a:lumMod val="65000"/>
                        </a:prstClr>
                      </a:gs>
                      <a:gs pos="62083">
                        <a:prstClr val="white">
                          <a:lumMod val="65000"/>
                        </a:prstClr>
                      </a:gs>
                    </a:gsLst>
                    <a:lin ang="0" scaled="1"/>
                  </a:gradFill>
                </a:rPr>
                <a:t>G</a:t>
              </a:r>
              <a:endParaRPr lang="ko-KR" altLang="en-US" sz="1400" dirty="0">
                <a:gradFill>
                  <a:gsLst>
                    <a:gs pos="74167">
                      <a:prstClr val="white">
                        <a:lumMod val="65000"/>
                      </a:prstClr>
                    </a:gs>
                    <a:gs pos="62083">
                      <a:prstClr val="white">
                        <a:lumMod val="65000"/>
                      </a:prstClr>
                    </a:gs>
                  </a:gsLst>
                  <a:lin ang="0" scaled="1"/>
                </a:gradFill>
              </a:endParaRPr>
            </a:p>
          </p:txBody>
        </p:sp>
      </p:grpSp>
      <p:sp>
        <p:nvSpPr>
          <p:cNvPr id="64" name="Rectangle 21"/>
          <p:cNvSpPr>
            <a:spLocks noChangeArrowheads="1"/>
          </p:cNvSpPr>
          <p:nvPr userDrawn="1"/>
        </p:nvSpPr>
        <p:spPr bwMode="auto">
          <a:xfrm>
            <a:off x="9042038" y="6542351"/>
            <a:ext cx="592232" cy="22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590" tIns="42795" rIns="85590" bIns="42795">
            <a:spAutoFit/>
          </a:bodyPr>
          <a:lstStyle/>
          <a:p>
            <a:pPr algn="r" defTabSz="855594" eaLnBrk="0" fontAlgn="auto" hangingPunct="0">
              <a:spcBef>
                <a:spcPts val="0"/>
              </a:spcBef>
              <a:spcAft>
                <a:spcPts val="0"/>
              </a:spcAft>
            </a:pPr>
            <a:fld id="{BC0ACDF8-C3D0-4A09-B980-F5F808CE6E47}" type="slidenum">
              <a:rPr kumimoji="0" lang="en-US" altLang="ko-KR" sz="900" spc="-50" smtClean="0">
                <a:gradFill>
                  <a:gsLst>
                    <a:gs pos="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black">
                        <a:lumMod val="50000"/>
                        <a:lumOff val="50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pPr algn="r" defTabSz="855594" eaLnBrk="0" fontAlgn="auto" hangingPunct="0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 altLang="ko-KR" sz="900" spc="-50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496616" y="6539371"/>
            <a:ext cx="1771639" cy="2308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ko-KR"/>
            </a:defPPr>
            <a:lvl1pPr latinLnBrk="0">
              <a:defRPr sz="900" spc="-50">
                <a:gradFill>
                  <a:gsLst>
                    <a:gs pos="8750">
                      <a:prstClr val="black">
                        <a:lumMod val="75000"/>
                        <a:lumOff val="25000"/>
                      </a:prstClr>
                    </a:gs>
                    <a:gs pos="21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defRPr>
            </a:lvl1pPr>
          </a:lstStyle>
          <a:p>
            <a:pPr algn="l"/>
            <a:r>
              <a:rPr lang="en-US" altLang="ko-KR" dirty="0" smtClean="0"/>
              <a:t>2015</a:t>
            </a:r>
            <a:r>
              <a:rPr lang="ko-KR" altLang="en-US" dirty="0" smtClean="0"/>
              <a:t>년도 </a:t>
            </a:r>
            <a:r>
              <a:rPr lang="en-US" altLang="ko-KR" dirty="0" smtClean="0"/>
              <a:t>1365</a:t>
            </a:r>
            <a:r>
              <a:rPr lang="ko-KR" altLang="en-US" dirty="0" smtClean="0"/>
              <a:t>자원봉사시스템 유지관리</a:t>
            </a:r>
            <a:endParaRPr lang="ko-KR" altLang="en-US" dirty="0"/>
          </a:p>
        </p:txBody>
      </p:sp>
      <p:pic>
        <p:nvPicPr>
          <p:cNvPr id="67" name="그림 6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" r="46143" b="-3"/>
          <a:stretch/>
        </p:blipFill>
        <p:spPr bwMode="auto">
          <a:xfrm>
            <a:off x="8882720" y="6557470"/>
            <a:ext cx="545085" cy="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31" y="6545249"/>
            <a:ext cx="460734" cy="17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2" descr="행정자치부">
            <a:hlinkClick r:id="rId5"/>
          </p:cNvPr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23"/>
          <a:stretch/>
        </p:blipFill>
        <p:spPr bwMode="auto">
          <a:xfrm>
            <a:off x="279459" y="6557675"/>
            <a:ext cx="722940" cy="19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323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 userDrawn="1"/>
        </p:nvSpPr>
        <p:spPr>
          <a:xfrm>
            <a:off x="16" y="189410"/>
            <a:ext cx="7961506" cy="6301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900">
              <a:solidFill>
                <a:prstClr val="white"/>
              </a:solidFill>
            </a:endParaRPr>
          </a:p>
        </p:txBody>
      </p:sp>
      <p:sp>
        <p:nvSpPr>
          <p:cNvPr id="45" name="직사각형 44"/>
          <p:cNvSpPr/>
          <p:nvPr userDrawn="1"/>
        </p:nvSpPr>
        <p:spPr>
          <a:xfrm>
            <a:off x="342963" y="72707"/>
            <a:ext cx="1318873" cy="935887"/>
          </a:xfrm>
          <a:prstGeom prst="rect">
            <a:avLst/>
          </a:prstGeom>
          <a:gradFill>
            <a:gsLst>
              <a:gs pos="60000">
                <a:srgbClr val="0070C0"/>
              </a:gs>
              <a:gs pos="100000">
                <a:srgbClr val="005696"/>
              </a:gs>
            </a:gsLst>
            <a:lin ang="5400000" scaled="0"/>
          </a:gra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900">
              <a:solidFill>
                <a:prstClr val="white"/>
              </a:solidFill>
            </a:endParaRPr>
          </a:p>
        </p:txBody>
      </p:sp>
      <p:grpSp>
        <p:nvGrpSpPr>
          <p:cNvPr id="47" name="그룹 46"/>
          <p:cNvGrpSpPr/>
          <p:nvPr userDrawn="1"/>
        </p:nvGrpSpPr>
        <p:grpSpPr>
          <a:xfrm>
            <a:off x="424484" y="328039"/>
            <a:ext cx="400114" cy="364039"/>
            <a:chOff x="3348980" y="866227"/>
            <a:chExt cx="1308100" cy="1190625"/>
          </a:xfrm>
        </p:grpSpPr>
        <p:sp>
          <p:nvSpPr>
            <p:cNvPr id="48" name="Freeform 29"/>
            <p:cNvSpPr>
              <a:spLocks/>
            </p:cNvSpPr>
            <p:nvPr/>
          </p:nvSpPr>
          <p:spPr bwMode="auto">
            <a:xfrm>
              <a:off x="3850630" y="866227"/>
              <a:ext cx="304800" cy="304800"/>
            </a:xfrm>
            <a:custGeom>
              <a:avLst/>
              <a:gdLst>
                <a:gd name="T0" fmla="*/ 192 w 192"/>
                <a:gd name="T1" fmla="*/ 96 h 192"/>
                <a:gd name="T2" fmla="*/ 192 w 192"/>
                <a:gd name="T3" fmla="*/ 96 h 192"/>
                <a:gd name="T4" fmla="*/ 190 w 192"/>
                <a:gd name="T5" fmla="*/ 116 h 192"/>
                <a:gd name="T6" fmla="*/ 184 w 192"/>
                <a:gd name="T7" fmla="*/ 134 h 192"/>
                <a:gd name="T8" fmla="*/ 176 w 192"/>
                <a:gd name="T9" fmla="*/ 150 h 192"/>
                <a:gd name="T10" fmla="*/ 164 w 192"/>
                <a:gd name="T11" fmla="*/ 164 h 192"/>
                <a:gd name="T12" fmla="*/ 150 w 192"/>
                <a:gd name="T13" fmla="*/ 176 h 192"/>
                <a:gd name="T14" fmla="*/ 134 w 192"/>
                <a:gd name="T15" fmla="*/ 184 h 192"/>
                <a:gd name="T16" fmla="*/ 116 w 192"/>
                <a:gd name="T17" fmla="*/ 190 h 192"/>
                <a:gd name="T18" fmla="*/ 96 w 192"/>
                <a:gd name="T19" fmla="*/ 192 h 192"/>
                <a:gd name="T20" fmla="*/ 96 w 192"/>
                <a:gd name="T21" fmla="*/ 192 h 192"/>
                <a:gd name="T22" fmla="*/ 76 w 192"/>
                <a:gd name="T23" fmla="*/ 190 h 192"/>
                <a:gd name="T24" fmla="*/ 58 w 192"/>
                <a:gd name="T25" fmla="*/ 184 h 192"/>
                <a:gd name="T26" fmla="*/ 42 w 192"/>
                <a:gd name="T27" fmla="*/ 176 h 192"/>
                <a:gd name="T28" fmla="*/ 28 w 192"/>
                <a:gd name="T29" fmla="*/ 164 h 192"/>
                <a:gd name="T30" fmla="*/ 16 w 192"/>
                <a:gd name="T31" fmla="*/ 150 h 192"/>
                <a:gd name="T32" fmla="*/ 6 w 192"/>
                <a:gd name="T33" fmla="*/ 134 h 192"/>
                <a:gd name="T34" fmla="*/ 2 w 192"/>
                <a:gd name="T35" fmla="*/ 116 h 192"/>
                <a:gd name="T36" fmla="*/ 0 w 192"/>
                <a:gd name="T37" fmla="*/ 96 h 192"/>
                <a:gd name="T38" fmla="*/ 0 w 192"/>
                <a:gd name="T39" fmla="*/ 96 h 192"/>
                <a:gd name="T40" fmla="*/ 2 w 192"/>
                <a:gd name="T41" fmla="*/ 76 h 192"/>
                <a:gd name="T42" fmla="*/ 6 w 192"/>
                <a:gd name="T43" fmla="*/ 58 h 192"/>
                <a:gd name="T44" fmla="*/ 16 w 192"/>
                <a:gd name="T45" fmla="*/ 42 h 192"/>
                <a:gd name="T46" fmla="*/ 28 w 192"/>
                <a:gd name="T47" fmla="*/ 28 h 192"/>
                <a:gd name="T48" fmla="*/ 42 w 192"/>
                <a:gd name="T49" fmla="*/ 16 h 192"/>
                <a:gd name="T50" fmla="*/ 58 w 192"/>
                <a:gd name="T51" fmla="*/ 6 h 192"/>
                <a:gd name="T52" fmla="*/ 76 w 192"/>
                <a:gd name="T53" fmla="*/ 2 h 192"/>
                <a:gd name="T54" fmla="*/ 96 w 192"/>
                <a:gd name="T55" fmla="*/ 0 h 192"/>
                <a:gd name="T56" fmla="*/ 96 w 192"/>
                <a:gd name="T57" fmla="*/ 0 h 192"/>
                <a:gd name="T58" fmla="*/ 116 w 192"/>
                <a:gd name="T59" fmla="*/ 2 h 192"/>
                <a:gd name="T60" fmla="*/ 134 w 192"/>
                <a:gd name="T61" fmla="*/ 6 h 192"/>
                <a:gd name="T62" fmla="*/ 150 w 192"/>
                <a:gd name="T63" fmla="*/ 16 h 192"/>
                <a:gd name="T64" fmla="*/ 164 w 192"/>
                <a:gd name="T65" fmla="*/ 28 h 192"/>
                <a:gd name="T66" fmla="*/ 176 w 192"/>
                <a:gd name="T67" fmla="*/ 42 h 192"/>
                <a:gd name="T68" fmla="*/ 184 w 192"/>
                <a:gd name="T69" fmla="*/ 58 h 192"/>
                <a:gd name="T70" fmla="*/ 190 w 192"/>
                <a:gd name="T71" fmla="*/ 76 h 192"/>
                <a:gd name="T72" fmla="*/ 192 w 192"/>
                <a:gd name="T73" fmla="*/ 96 h 192"/>
                <a:gd name="T74" fmla="*/ 192 w 192"/>
                <a:gd name="T75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" h="192">
                  <a:moveTo>
                    <a:pt x="192" y="96"/>
                  </a:moveTo>
                  <a:lnTo>
                    <a:pt x="192" y="96"/>
                  </a:lnTo>
                  <a:lnTo>
                    <a:pt x="190" y="116"/>
                  </a:lnTo>
                  <a:lnTo>
                    <a:pt x="184" y="134"/>
                  </a:lnTo>
                  <a:lnTo>
                    <a:pt x="176" y="150"/>
                  </a:lnTo>
                  <a:lnTo>
                    <a:pt x="164" y="164"/>
                  </a:lnTo>
                  <a:lnTo>
                    <a:pt x="150" y="176"/>
                  </a:lnTo>
                  <a:lnTo>
                    <a:pt x="134" y="184"/>
                  </a:lnTo>
                  <a:lnTo>
                    <a:pt x="116" y="190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76" y="190"/>
                  </a:lnTo>
                  <a:lnTo>
                    <a:pt x="58" y="184"/>
                  </a:lnTo>
                  <a:lnTo>
                    <a:pt x="42" y="176"/>
                  </a:lnTo>
                  <a:lnTo>
                    <a:pt x="28" y="164"/>
                  </a:lnTo>
                  <a:lnTo>
                    <a:pt x="16" y="150"/>
                  </a:lnTo>
                  <a:lnTo>
                    <a:pt x="6" y="134"/>
                  </a:lnTo>
                  <a:lnTo>
                    <a:pt x="2" y="11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76"/>
                  </a:lnTo>
                  <a:lnTo>
                    <a:pt x="6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6"/>
                  </a:lnTo>
                  <a:lnTo>
                    <a:pt x="58" y="6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116" y="2"/>
                  </a:lnTo>
                  <a:lnTo>
                    <a:pt x="134" y="6"/>
                  </a:lnTo>
                  <a:lnTo>
                    <a:pt x="150" y="16"/>
                  </a:lnTo>
                  <a:lnTo>
                    <a:pt x="164" y="28"/>
                  </a:lnTo>
                  <a:lnTo>
                    <a:pt x="176" y="42"/>
                  </a:lnTo>
                  <a:lnTo>
                    <a:pt x="184" y="58"/>
                  </a:lnTo>
                  <a:lnTo>
                    <a:pt x="190" y="76"/>
                  </a:lnTo>
                  <a:lnTo>
                    <a:pt x="192" y="96"/>
                  </a:lnTo>
                  <a:lnTo>
                    <a:pt x="192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3707755" y="1205952"/>
              <a:ext cx="590550" cy="850900"/>
            </a:xfrm>
            <a:custGeom>
              <a:avLst/>
              <a:gdLst>
                <a:gd name="T0" fmla="*/ 96 w 372"/>
                <a:gd name="T1" fmla="*/ 0 h 536"/>
                <a:gd name="T2" fmla="*/ 42 w 372"/>
                <a:gd name="T3" fmla="*/ 16 h 536"/>
                <a:gd name="T4" fmla="*/ 6 w 372"/>
                <a:gd name="T5" fmla="*/ 60 h 536"/>
                <a:gd name="T6" fmla="*/ 0 w 372"/>
                <a:gd name="T7" fmla="*/ 268 h 536"/>
                <a:gd name="T8" fmla="*/ 2 w 372"/>
                <a:gd name="T9" fmla="*/ 280 h 536"/>
                <a:gd name="T10" fmla="*/ 14 w 372"/>
                <a:gd name="T11" fmla="*/ 294 h 536"/>
                <a:gd name="T12" fmla="*/ 32 w 372"/>
                <a:gd name="T13" fmla="*/ 300 h 536"/>
                <a:gd name="T14" fmla="*/ 44 w 372"/>
                <a:gd name="T15" fmla="*/ 298 h 536"/>
                <a:gd name="T16" fmla="*/ 58 w 372"/>
                <a:gd name="T17" fmla="*/ 286 h 536"/>
                <a:gd name="T18" fmla="*/ 64 w 372"/>
                <a:gd name="T19" fmla="*/ 268 h 536"/>
                <a:gd name="T20" fmla="*/ 66 w 372"/>
                <a:gd name="T21" fmla="*/ 124 h 536"/>
                <a:gd name="T22" fmla="*/ 78 w 372"/>
                <a:gd name="T23" fmla="*/ 116 h 536"/>
                <a:gd name="T24" fmla="*/ 88 w 372"/>
                <a:gd name="T25" fmla="*/ 120 h 536"/>
                <a:gd name="T26" fmla="*/ 94 w 372"/>
                <a:gd name="T27" fmla="*/ 310 h 536"/>
                <a:gd name="T28" fmla="*/ 94 w 372"/>
                <a:gd name="T29" fmla="*/ 500 h 536"/>
                <a:gd name="T30" fmla="*/ 100 w 372"/>
                <a:gd name="T31" fmla="*/ 520 h 536"/>
                <a:gd name="T32" fmla="*/ 118 w 372"/>
                <a:gd name="T33" fmla="*/ 534 h 536"/>
                <a:gd name="T34" fmla="*/ 132 w 372"/>
                <a:gd name="T35" fmla="*/ 536 h 536"/>
                <a:gd name="T36" fmla="*/ 154 w 372"/>
                <a:gd name="T37" fmla="*/ 530 h 536"/>
                <a:gd name="T38" fmla="*/ 168 w 372"/>
                <a:gd name="T39" fmla="*/ 514 h 536"/>
                <a:gd name="T40" fmla="*/ 172 w 372"/>
                <a:gd name="T41" fmla="*/ 500 h 536"/>
                <a:gd name="T42" fmla="*/ 172 w 372"/>
                <a:gd name="T43" fmla="*/ 314 h 536"/>
                <a:gd name="T44" fmla="*/ 186 w 372"/>
                <a:gd name="T45" fmla="*/ 304 h 536"/>
                <a:gd name="T46" fmla="*/ 196 w 372"/>
                <a:gd name="T47" fmla="*/ 308 h 536"/>
                <a:gd name="T48" fmla="*/ 200 w 372"/>
                <a:gd name="T49" fmla="*/ 500 h 536"/>
                <a:gd name="T50" fmla="*/ 202 w 372"/>
                <a:gd name="T51" fmla="*/ 508 h 536"/>
                <a:gd name="T52" fmla="*/ 214 w 372"/>
                <a:gd name="T53" fmla="*/ 526 h 536"/>
                <a:gd name="T54" fmla="*/ 232 w 372"/>
                <a:gd name="T55" fmla="*/ 536 h 536"/>
                <a:gd name="T56" fmla="*/ 248 w 372"/>
                <a:gd name="T57" fmla="*/ 536 h 536"/>
                <a:gd name="T58" fmla="*/ 266 w 372"/>
                <a:gd name="T59" fmla="*/ 526 h 536"/>
                <a:gd name="T60" fmla="*/ 278 w 372"/>
                <a:gd name="T61" fmla="*/ 508 h 536"/>
                <a:gd name="T62" fmla="*/ 278 w 372"/>
                <a:gd name="T63" fmla="*/ 498 h 536"/>
                <a:gd name="T64" fmla="*/ 280 w 372"/>
                <a:gd name="T65" fmla="*/ 498 h 536"/>
                <a:gd name="T66" fmla="*/ 278 w 372"/>
                <a:gd name="T67" fmla="*/ 130 h 536"/>
                <a:gd name="T68" fmla="*/ 284 w 372"/>
                <a:gd name="T69" fmla="*/ 120 h 536"/>
                <a:gd name="T70" fmla="*/ 294 w 372"/>
                <a:gd name="T71" fmla="*/ 116 h 536"/>
                <a:gd name="T72" fmla="*/ 306 w 372"/>
                <a:gd name="T73" fmla="*/ 124 h 536"/>
                <a:gd name="T74" fmla="*/ 308 w 372"/>
                <a:gd name="T75" fmla="*/ 268 h 536"/>
                <a:gd name="T76" fmla="*/ 314 w 372"/>
                <a:gd name="T77" fmla="*/ 286 h 536"/>
                <a:gd name="T78" fmla="*/ 328 w 372"/>
                <a:gd name="T79" fmla="*/ 298 h 536"/>
                <a:gd name="T80" fmla="*/ 340 w 372"/>
                <a:gd name="T81" fmla="*/ 300 h 536"/>
                <a:gd name="T82" fmla="*/ 358 w 372"/>
                <a:gd name="T83" fmla="*/ 294 h 536"/>
                <a:gd name="T84" fmla="*/ 370 w 372"/>
                <a:gd name="T85" fmla="*/ 280 h 536"/>
                <a:gd name="T86" fmla="*/ 372 w 372"/>
                <a:gd name="T87" fmla="*/ 96 h 536"/>
                <a:gd name="T88" fmla="*/ 366 w 372"/>
                <a:gd name="T89" fmla="*/ 60 h 536"/>
                <a:gd name="T90" fmla="*/ 330 w 372"/>
                <a:gd name="T91" fmla="*/ 16 h 536"/>
                <a:gd name="T92" fmla="*/ 276 w 372"/>
                <a:gd name="T9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2" h="536">
                  <a:moveTo>
                    <a:pt x="276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76" y="2"/>
                  </a:lnTo>
                  <a:lnTo>
                    <a:pt x="58" y="8"/>
                  </a:lnTo>
                  <a:lnTo>
                    <a:pt x="42" y="16"/>
                  </a:lnTo>
                  <a:lnTo>
                    <a:pt x="28" y="28"/>
                  </a:lnTo>
                  <a:lnTo>
                    <a:pt x="16" y="42"/>
                  </a:lnTo>
                  <a:lnTo>
                    <a:pt x="6" y="60"/>
                  </a:lnTo>
                  <a:lnTo>
                    <a:pt x="0" y="78"/>
                  </a:lnTo>
                  <a:lnTo>
                    <a:pt x="0" y="96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74"/>
                  </a:lnTo>
                  <a:lnTo>
                    <a:pt x="2" y="280"/>
                  </a:lnTo>
                  <a:lnTo>
                    <a:pt x="4" y="286"/>
                  </a:lnTo>
                  <a:lnTo>
                    <a:pt x="8" y="290"/>
                  </a:lnTo>
                  <a:lnTo>
                    <a:pt x="14" y="294"/>
                  </a:lnTo>
                  <a:lnTo>
                    <a:pt x="18" y="298"/>
                  </a:lnTo>
                  <a:lnTo>
                    <a:pt x="26" y="300"/>
                  </a:lnTo>
                  <a:lnTo>
                    <a:pt x="32" y="300"/>
                  </a:lnTo>
                  <a:lnTo>
                    <a:pt x="32" y="300"/>
                  </a:lnTo>
                  <a:lnTo>
                    <a:pt x="38" y="300"/>
                  </a:lnTo>
                  <a:lnTo>
                    <a:pt x="44" y="298"/>
                  </a:lnTo>
                  <a:lnTo>
                    <a:pt x="50" y="294"/>
                  </a:lnTo>
                  <a:lnTo>
                    <a:pt x="54" y="290"/>
                  </a:lnTo>
                  <a:lnTo>
                    <a:pt x="58" y="286"/>
                  </a:lnTo>
                  <a:lnTo>
                    <a:pt x="62" y="280"/>
                  </a:lnTo>
                  <a:lnTo>
                    <a:pt x="64" y="274"/>
                  </a:lnTo>
                  <a:lnTo>
                    <a:pt x="64" y="268"/>
                  </a:lnTo>
                  <a:lnTo>
                    <a:pt x="64" y="130"/>
                  </a:lnTo>
                  <a:lnTo>
                    <a:pt x="64" y="130"/>
                  </a:lnTo>
                  <a:lnTo>
                    <a:pt x="66" y="124"/>
                  </a:lnTo>
                  <a:lnTo>
                    <a:pt x="68" y="120"/>
                  </a:lnTo>
                  <a:lnTo>
                    <a:pt x="72" y="118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84" y="118"/>
                  </a:lnTo>
                  <a:lnTo>
                    <a:pt x="88" y="120"/>
                  </a:lnTo>
                  <a:lnTo>
                    <a:pt x="92" y="124"/>
                  </a:lnTo>
                  <a:lnTo>
                    <a:pt x="94" y="130"/>
                  </a:lnTo>
                  <a:lnTo>
                    <a:pt x="94" y="310"/>
                  </a:lnTo>
                  <a:lnTo>
                    <a:pt x="94" y="500"/>
                  </a:lnTo>
                  <a:lnTo>
                    <a:pt x="94" y="500"/>
                  </a:lnTo>
                  <a:lnTo>
                    <a:pt x="94" y="500"/>
                  </a:lnTo>
                  <a:lnTo>
                    <a:pt x="94" y="508"/>
                  </a:lnTo>
                  <a:lnTo>
                    <a:pt x="98" y="514"/>
                  </a:lnTo>
                  <a:lnTo>
                    <a:pt x="100" y="520"/>
                  </a:lnTo>
                  <a:lnTo>
                    <a:pt x="106" y="526"/>
                  </a:lnTo>
                  <a:lnTo>
                    <a:pt x="112" y="530"/>
                  </a:lnTo>
                  <a:lnTo>
                    <a:pt x="118" y="534"/>
                  </a:lnTo>
                  <a:lnTo>
                    <a:pt x="124" y="536"/>
                  </a:lnTo>
                  <a:lnTo>
                    <a:pt x="132" y="536"/>
                  </a:lnTo>
                  <a:lnTo>
                    <a:pt x="132" y="536"/>
                  </a:lnTo>
                  <a:lnTo>
                    <a:pt x="140" y="536"/>
                  </a:lnTo>
                  <a:lnTo>
                    <a:pt x="146" y="534"/>
                  </a:lnTo>
                  <a:lnTo>
                    <a:pt x="154" y="530"/>
                  </a:lnTo>
                  <a:lnTo>
                    <a:pt x="158" y="526"/>
                  </a:lnTo>
                  <a:lnTo>
                    <a:pt x="164" y="520"/>
                  </a:lnTo>
                  <a:lnTo>
                    <a:pt x="168" y="514"/>
                  </a:lnTo>
                  <a:lnTo>
                    <a:pt x="170" y="508"/>
                  </a:lnTo>
                  <a:lnTo>
                    <a:pt x="172" y="500"/>
                  </a:lnTo>
                  <a:lnTo>
                    <a:pt x="172" y="500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4"/>
                  </a:lnTo>
                  <a:lnTo>
                    <a:pt x="176" y="308"/>
                  </a:lnTo>
                  <a:lnTo>
                    <a:pt x="180" y="306"/>
                  </a:lnTo>
                  <a:lnTo>
                    <a:pt x="186" y="304"/>
                  </a:lnTo>
                  <a:lnTo>
                    <a:pt x="186" y="304"/>
                  </a:lnTo>
                  <a:lnTo>
                    <a:pt x="192" y="306"/>
                  </a:lnTo>
                  <a:lnTo>
                    <a:pt x="196" y="308"/>
                  </a:lnTo>
                  <a:lnTo>
                    <a:pt x="200" y="314"/>
                  </a:lnTo>
                  <a:lnTo>
                    <a:pt x="200" y="318"/>
                  </a:lnTo>
                  <a:lnTo>
                    <a:pt x="200" y="500"/>
                  </a:lnTo>
                  <a:lnTo>
                    <a:pt x="200" y="500"/>
                  </a:lnTo>
                  <a:lnTo>
                    <a:pt x="200" y="500"/>
                  </a:lnTo>
                  <a:lnTo>
                    <a:pt x="202" y="508"/>
                  </a:lnTo>
                  <a:lnTo>
                    <a:pt x="204" y="514"/>
                  </a:lnTo>
                  <a:lnTo>
                    <a:pt x="208" y="520"/>
                  </a:lnTo>
                  <a:lnTo>
                    <a:pt x="214" y="526"/>
                  </a:lnTo>
                  <a:lnTo>
                    <a:pt x="218" y="530"/>
                  </a:lnTo>
                  <a:lnTo>
                    <a:pt x="226" y="534"/>
                  </a:lnTo>
                  <a:lnTo>
                    <a:pt x="232" y="536"/>
                  </a:lnTo>
                  <a:lnTo>
                    <a:pt x="240" y="536"/>
                  </a:lnTo>
                  <a:lnTo>
                    <a:pt x="240" y="536"/>
                  </a:lnTo>
                  <a:lnTo>
                    <a:pt x="248" y="536"/>
                  </a:lnTo>
                  <a:lnTo>
                    <a:pt x="254" y="534"/>
                  </a:lnTo>
                  <a:lnTo>
                    <a:pt x="260" y="530"/>
                  </a:lnTo>
                  <a:lnTo>
                    <a:pt x="266" y="526"/>
                  </a:lnTo>
                  <a:lnTo>
                    <a:pt x="272" y="520"/>
                  </a:lnTo>
                  <a:lnTo>
                    <a:pt x="274" y="514"/>
                  </a:lnTo>
                  <a:lnTo>
                    <a:pt x="278" y="508"/>
                  </a:lnTo>
                  <a:lnTo>
                    <a:pt x="278" y="500"/>
                  </a:lnTo>
                  <a:lnTo>
                    <a:pt x="278" y="500"/>
                  </a:lnTo>
                  <a:lnTo>
                    <a:pt x="278" y="498"/>
                  </a:lnTo>
                  <a:lnTo>
                    <a:pt x="278" y="498"/>
                  </a:lnTo>
                  <a:lnTo>
                    <a:pt x="280" y="498"/>
                  </a:lnTo>
                  <a:lnTo>
                    <a:pt x="280" y="498"/>
                  </a:lnTo>
                  <a:lnTo>
                    <a:pt x="278" y="496"/>
                  </a:lnTo>
                  <a:lnTo>
                    <a:pt x="278" y="310"/>
                  </a:lnTo>
                  <a:lnTo>
                    <a:pt x="278" y="130"/>
                  </a:lnTo>
                  <a:lnTo>
                    <a:pt x="278" y="130"/>
                  </a:lnTo>
                  <a:lnTo>
                    <a:pt x="280" y="124"/>
                  </a:lnTo>
                  <a:lnTo>
                    <a:pt x="284" y="120"/>
                  </a:lnTo>
                  <a:lnTo>
                    <a:pt x="288" y="118"/>
                  </a:lnTo>
                  <a:lnTo>
                    <a:pt x="294" y="116"/>
                  </a:lnTo>
                  <a:lnTo>
                    <a:pt x="294" y="116"/>
                  </a:lnTo>
                  <a:lnTo>
                    <a:pt x="298" y="118"/>
                  </a:lnTo>
                  <a:lnTo>
                    <a:pt x="304" y="120"/>
                  </a:lnTo>
                  <a:lnTo>
                    <a:pt x="306" y="124"/>
                  </a:lnTo>
                  <a:lnTo>
                    <a:pt x="308" y="130"/>
                  </a:lnTo>
                  <a:lnTo>
                    <a:pt x="308" y="268"/>
                  </a:lnTo>
                  <a:lnTo>
                    <a:pt x="308" y="268"/>
                  </a:lnTo>
                  <a:lnTo>
                    <a:pt x="308" y="274"/>
                  </a:lnTo>
                  <a:lnTo>
                    <a:pt x="310" y="280"/>
                  </a:lnTo>
                  <a:lnTo>
                    <a:pt x="314" y="286"/>
                  </a:lnTo>
                  <a:lnTo>
                    <a:pt x="318" y="290"/>
                  </a:lnTo>
                  <a:lnTo>
                    <a:pt x="322" y="294"/>
                  </a:lnTo>
                  <a:lnTo>
                    <a:pt x="328" y="298"/>
                  </a:lnTo>
                  <a:lnTo>
                    <a:pt x="334" y="300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46" y="300"/>
                  </a:lnTo>
                  <a:lnTo>
                    <a:pt x="354" y="298"/>
                  </a:lnTo>
                  <a:lnTo>
                    <a:pt x="358" y="294"/>
                  </a:lnTo>
                  <a:lnTo>
                    <a:pt x="364" y="290"/>
                  </a:lnTo>
                  <a:lnTo>
                    <a:pt x="368" y="286"/>
                  </a:lnTo>
                  <a:lnTo>
                    <a:pt x="370" y="280"/>
                  </a:lnTo>
                  <a:lnTo>
                    <a:pt x="372" y="274"/>
                  </a:lnTo>
                  <a:lnTo>
                    <a:pt x="372" y="268"/>
                  </a:lnTo>
                  <a:lnTo>
                    <a:pt x="372" y="96"/>
                  </a:lnTo>
                  <a:lnTo>
                    <a:pt x="372" y="96"/>
                  </a:lnTo>
                  <a:lnTo>
                    <a:pt x="370" y="78"/>
                  </a:lnTo>
                  <a:lnTo>
                    <a:pt x="366" y="60"/>
                  </a:lnTo>
                  <a:lnTo>
                    <a:pt x="356" y="42"/>
                  </a:lnTo>
                  <a:lnTo>
                    <a:pt x="344" y="28"/>
                  </a:lnTo>
                  <a:lnTo>
                    <a:pt x="330" y="16"/>
                  </a:lnTo>
                  <a:lnTo>
                    <a:pt x="314" y="8"/>
                  </a:lnTo>
                  <a:lnTo>
                    <a:pt x="296" y="2"/>
                  </a:lnTo>
                  <a:lnTo>
                    <a:pt x="276" y="0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0" name="Freeform 31"/>
            <p:cNvSpPr>
              <a:spLocks/>
            </p:cNvSpPr>
            <p:nvPr/>
          </p:nvSpPr>
          <p:spPr bwMode="auto">
            <a:xfrm>
              <a:off x="3475980" y="996402"/>
              <a:ext cx="273050" cy="273050"/>
            </a:xfrm>
            <a:custGeom>
              <a:avLst/>
              <a:gdLst>
                <a:gd name="T0" fmla="*/ 172 w 172"/>
                <a:gd name="T1" fmla="*/ 86 h 172"/>
                <a:gd name="T2" fmla="*/ 172 w 172"/>
                <a:gd name="T3" fmla="*/ 86 h 172"/>
                <a:gd name="T4" fmla="*/ 170 w 172"/>
                <a:gd name="T5" fmla="*/ 104 h 172"/>
                <a:gd name="T6" fmla="*/ 166 w 172"/>
                <a:gd name="T7" fmla="*/ 120 h 172"/>
                <a:gd name="T8" fmla="*/ 158 w 172"/>
                <a:gd name="T9" fmla="*/ 134 h 172"/>
                <a:gd name="T10" fmla="*/ 146 w 172"/>
                <a:gd name="T11" fmla="*/ 148 h 172"/>
                <a:gd name="T12" fmla="*/ 134 w 172"/>
                <a:gd name="T13" fmla="*/ 158 h 172"/>
                <a:gd name="T14" fmla="*/ 120 w 172"/>
                <a:gd name="T15" fmla="*/ 166 h 172"/>
                <a:gd name="T16" fmla="*/ 104 w 172"/>
                <a:gd name="T17" fmla="*/ 170 h 172"/>
                <a:gd name="T18" fmla="*/ 86 w 172"/>
                <a:gd name="T19" fmla="*/ 172 h 172"/>
                <a:gd name="T20" fmla="*/ 86 w 172"/>
                <a:gd name="T21" fmla="*/ 172 h 172"/>
                <a:gd name="T22" fmla="*/ 68 w 172"/>
                <a:gd name="T23" fmla="*/ 170 h 172"/>
                <a:gd name="T24" fmla="*/ 52 w 172"/>
                <a:gd name="T25" fmla="*/ 166 h 172"/>
                <a:gd name="T26" fmla="*/ 38 w 172"/>
                <a:gd name="T27" fmla="*/ 158 h 172"/>
                <a:gd name="T28" fmla="*/ 26 w 172"/>
                <a:gd name="T29" fmla="*/ 148 h 172"/>
                <a:gd name="T30" fmla="*/ 14 w 172"/>
                <a:gd name="T31" fmla="*/ 134 h 172"/>
                <a:gd name="T32" fmla="*/ 6 w 172"/>
                <a:gd name="T33" fmla="*/ 120 h 172"/>
                <a:gd name="T34" fmla="*/ 2 w 172"/>
                <a:gd name="T35" fmla="*/ 104 h 172"/>
                <a:gd name="T36" fmla="*/ 0 w 172"/>
                <a:gd name="T37" fmla="*/ 86 h 172"/>
                <a:gd name="T38" fmla="*/ 0 w 172"/>
                <a:gd name="T39" fmla="*/ 86 h 172"/>
                <a:gd name="T40" fmla="*/ 2 w 172"/>
                <a:gd name="T41" fmla="*/ 70 h 172"/>
                <a:gd name="T42" fmla="*/ 6 w 172"/>
                <a:gd name="T43" fmla="*/ 54 h 172"/>
                <a:gd name="T44" fmla="*/ 14 w 172"/>
                <a:gd name="T45" fmla="*/ 38 h 172"/>
                <a:gd name="T46" fmla="*/ 26 w 172"/>
                <a:gd name="T47" fmla="*/ 26 h 172"/>
                <a:gd name="T48" fmla="*/ 38 w 172"/>
                <a:gd name="T49" fmla="*/ 16 h 172"/>
                <a:gd name="T50" fmla="*/ 52 w 172"/>
                <a:gd name="T51" fmla="*/ 8 h 172"/>
                <a:gd name="T52" fmla="*/ 68 w 172"/>
                <a:gd name="T53" fmla="*/ 2 h 172"/>
                <a:gd name="T54" fmla="*/ 86 w 172"/>
                <a:gd name="T55" fmla="*/ 0 h 172"/>
                <a:gd name="T56" fmla="*/ 86 w 172"/>
                <a:gd name="T57" fmla="*/ 0 h 172"/>
                <a:gd name="T58" fmla="*/ 104 w 172"/>
                <a:gd name="T59" fmla="*/ 2 h 172"/>
                <a:gd name="T60" fmla="*/ 120 w 172"/>
                <a:gd name="T61" fmla="*/ 8 h 172"/>
                <a:gd name="T62" fmla="*/ 134 w 172"/>
                <a:gd name="T63" fmla="*/ 16 h 172"/>
                <a:gd name="T64" fmla="*/ 146 w 172"/>
                <a:gd name="T65" fmla="*/ 26 h 172"/>
                <a:gd name="T66" fmla="*/ 158 w 172"/>
                <a:gd name="T67" fmla="*/ 38 h 172"/>
                <a:gd name="T68" fmla="*/ 166 w 172"/>
                <a:gd name="T69" fmla="*/ 54 h 172"/>
                <a:gd name="T70" fmla="*/ 170 w 172"/>
                <a:gd name="T71" fmla="*/ 70 h 172"/>
                <a:gd name="T72" fmla="*/ 172 w 172"/>
                <a:gd name="T73" fmla="*/ 86 h 172"/>
                <a:gd name="T74" fmla="*/ 172 w 172"/>
                <a:gd name="T75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" h="172">
                  <a:moveTo>
                    <a:pt x="172" y="86"/>
                  </a:moveTo>
                  <a:lnTo>
                    <a:pt x="172" y="86"/>
                  </a:lnTo>
                  <a:lnTo>
                    <a:pt x="170" y="104"/>
                  </a:lnTo>
                  <a:lnTo>
                    <a:pt x="166" y="120"/>
                  </a:lnTo>
                  <a:lnTo>
                    <a:pt x="158" y="134"/>
                  </a:lnTo>
                  <a:lnTo>
                    <a:pt x="146" y="148"/>
                  </a:lnTo>
                  <a:lnTo>
                    <a:pt x="134" y="158"/>
                  </a:lnTo>
                  <a:lnTo>
                    <a:pt x="120" y="166"/>
                  </a:lnTo>
                  <a:lnTo>
                    <a:pt x="104" y="170"/>
                  </a:lnTo>
                  <a:lnTo>
                    <a:pt x="86" y="172"/>
                  </a:lnTo>
                  <a:lnTo>
                    <a:pt x="86" y="172"/>
                  </a:lnTo>
                  <a:lnTo>
                    <a:pt x="68" y="170"/>
                  </a:lnTo>
                  <a:lnTo>
                    <a:pt x="52" y="166"/>
                  </a:lnTo>
                  <a:lnTo>
                    <a:pt x="38" y="158"/>
                  </a:lnTo>
                  <a:lnTo>
                    <a:pt x="26" y="148"/>
                  </a:lnTo>
                  <a:lnTo>
                    <a:pt x="14" y="134"/>
                  </a:lnTo>
                  <a:lnTo>
                    <a:pt x="6" y="120"/>
                  </a:lnTo>
                  <a:lnTo>
                    <a:pt x="2" y="10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70"/>
                  </a:lnTo>
                  <a:lnTo>
                    <a:pt x="6" y="54"/>
                  </a:lnTo>
                  <a:lnTo>
                    <a:pt x="14" y="38"/>
                  </a:lnTo>
                  <a:lnTo>
                    <a:pt x="26" y="26"/>
                  </a:lnTo>
                  <a:lnTo>
                    <a:pt x="38" y="16"/>
                  </a:lnTo>
                  <a:lnTo>
                    <a:pt x="52" y="8"/>
                  </a:lnTo>
                  <a:lnTo>
                    <a:pt x="68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104" y="2"/>
                  </a:lnTo>
                  <a:lnTo>
                    <a:pt x="120" y="8"/>
                  </a:lnTo>
                  <a:lnTo>
                    <a:pt x="134" y="16"/>
                  </a:lnTo>
                  <a:lnTo>
                    <a:pt x="146" y="26"/>
                  </a:lnTo>
                  <a:lnTo>
                    <a:pt x="158" y="38"/>
                  </a:lnTo>
                  <a:lnTo>
                    <a:pt x="166" y="54"/>
                  </a:lnTo>
                  <a:lnTo>
                    <a:pt x="170" y="70"/>
                  </a:lnTo>
                  <a:lnTo>
                    <a:pt x="172" y="86"/>
                  </a:lnTo>
                  <a:lnTo>
                    <a:pt x="172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1" name="Freeform 32"/>
            <p:cNvSpPr>
              <a:spLocks/>
            </p:cNvSpPr>
            <p:nvPr/>
          </p:nvSpPr>
          <p:spPr bwMode="auto">
            <a:xfrm>
              <a:off x="4257030" y="996402"/>
              <a:ext cx="273050" cy="273050"/>
            </a:xfrm>
            <a:custGeom>
              <a:avLst/>
              <a:gdLst>
                <a:gd name="T0" fmla="*/ 172 w 172"/>
                <a:gd name="T1" fmla="*/ 86 h 172"/>
                <a:gd name="T2" fmla="*/ 172 w 172"/>
                <a:gd name="T3" fmla="*/ 86 h 172"/>
                <a:gd name="T4" fmla="*/ 170 w 172"/>
                <a:gd name="T5" fmla="*/ 104 h 172"/>
                <a:gd name="T6" fmla="*/ 164 w 172"/>
                <a:gd name="T7" fmla="*/ 120 h 172"/>
                <a:gd name="T8" fmla="*/ 156 w 172"/>
                <a:gd name="T9" fmla="*/ 134 h 172"/>
                <a:gd name="T10" fmla="*/ 146 w 172"/>
                <a:gd name="T11" fmla="*/ 148 h 172"/>
                <a:gd name="T12" fmla="*/ 134 w 172"/>
                <a:gd name="T13" fmla="*/ 158 h 172"/>
                <a:gd name="T14" fmla="*/ 118 w 172"/>
                <a:gd name="T15" fmla="*/ 166 h 172"/>
                <a:gd name="T16" fmla="*/ 102 w 172"/>
                <a:gd name="T17" fmla="*/ 170 h 172"/>
                <a:gd name="T18" fmla="*/ 86 w 172"/>
                <a:gd name="T19" fmla="*/ 172 h 172"/>
                <a:gd name="T20" fmla="*/ 86 w 172"/>
                <a:gd name="T21" fmla="*/ 172 h 172"/>
                <a:gd name="T22" fmla="*/ 68 w 172"/>
                <a:gd name="T23" fmla="*/ 170 h 172"/>
                <a:gd name="T24" fmla="*/ 52 w 172"/>
                <a:gd name="T25" fmla="*/ 166 h 172"/>
                <a:gd name="T26" fmla="*/ 36 w 172"/>
                <a:gd name="T27" fmla="*/ 158 h 172"/>
                <a:gd name="T28" fmla="*/ 24 w 172"/>
                <a:gd name="T29" fmla="*/ 148 h 172"/>
                <a:gd name="T30" fmla="*/ 14 w 172"/>
                <a:gd name="T31" fmla="*/ 134 h 172"/>
                <a:gd name="T32" fmla="*/ 6 w 172"/>
                <a:gd name="T33" fmla="*/ 120 h 172"/>
                <a:gd name="T34" fmla="*/ 0 w 172"/>
                <a:gd name="T35" fmla="*/ 104 h 172"/>
                <a:gd name="T36" fmla="*/ 0 w 172"/>
                <a:gd name="T37" fmla="*/ 86 h 172"/>
                <a:gd name="T38" fmla="*/ 0 w 172"/>
                <a:gd name="T39" fmla="*/ 86 h 172"/>
                <a:gd name="T40" fmla="*/ 0 w 172"/>
                <a:gd name="T41" fmla="*/ 70 h 172"/>
                <a:gd name="T42" fmla="*/ 6 w 172"/>
                <a:gd name="T43" fmla="*/ 54 h 172"/>
                <a:gd name="T44" fmla="*/ 14 w 172"/>
                <a:gd name="T45" fmla="*/ 38 h 172"/>
                <a:gd name="T46" fmla="*/ 24 w 172"/>
                <a:gd name="T47" fmla="*/ 26 h 172"/>
                <a:gd name="T48" fmla="*/ 36 w 172"/>
                <a:gd name="T49" fmla="*/ 16 h 172"/>
                <a:gd name="T50" fmla="*/ 52 w 172"/>
                <a:gd name="T51" fmla="*/ 8 h 172"/>
                <a:gd name="T52" fmla="*/ 68 w 172"/>
                <a:gd name="T53" fmla="*/ 2 h 172"/>
                <a:gd name="T54" fmla="*/ 86 w 172"/>
                <a:gd name="T55" fmla="*/ 0 h 172"/>
                <a:gd name="T56" fmla="*/ 86 w 172"/>
                <a:gd name="T57" fmla="*/ 0 h 172"/>
                <a:gd name="T58" fmla="*/ 102 w 172"/>
                <a:gd name="T59" fmla="*/ 2 h 172"/>
                <a:gd name="T60" fmla="*/ 118 w 172"/>
                <a:gd name="T61" fmla="*/ 8 h 172"/>
                <a:gd name="T62" fmla="*/ 134 w 172"/>
                <a:gd name="T63" fmla="*/ 16 h 172"/>
                <a:gd name="T64" fmla="*/ 146 w 172"/>
                <a:gd name="T65" fmla="*/ 26 h 172"/>
                <a:gd name="T66" fmla="*/ 156 w 172"/>
                <a:gd name="T67" fmla="*/ 38 h 172"/>
                <a:gd name="T68" fmla="*/ 164 w 172"/>
                <a:gd name="T69" fmla="*/ 54 h 172"/>
                <a:gd name="T70" fmla="*/ 170 w 172"/>
                <a:gd name="T71" fmla="*/ 70 h 172"/>
                <a:gd name="T72" fmla="*/ 172 w 172"/>
                <a:gd name="T73" fmla="*/ 86 h 172"/>
                <a:gd name="T74" fmla="*/ 172 w 172"/>
                <a:gd name="T75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2" h="172">
                  <a:moveTo>
                    <a:pt x="172" y="86"/>
                  </a:moveTo>
                  <a:lnTo>
                    <a:pt x="172" y="86"/>
                  </a:lnTo>
                  <a:lnTo>
                    <a:pt x="170" y="104"/>
                  </a:lnTo>
                  <a:lnTo>
                    <a:pt x="164" y="120"/>
                  </a:lnTo>
                  <a:lnTo>
                    <a:pt x="156" y="134"/>
                  </a:lnTo>
                  <a:lnTo>
                    <a:pt x="146" y="148"/>
                  </a:lnTo>
                  <a:lnTo>
                    <a:pt x="134" y="158"/>
                  </a:lnTo>
                  <a:lnTo>
                    <a:pt x="118" y="166"/>
                  </a:lnTo>
                  <a:lnTo>
                    <a:pt x="102" y="170"/>
                  </a:lnTo>
                  <a:lnTo>
                    <a:pt x="86" y="172"/>
                  </a:lnTo>
                  <a:lnTo>
                    <a:pt x="86" y="172"/>
                  </a:lnTo>
                  <a:lnTo>
                    <a:pt x="68" y="170"/>
                  </a:lnTo>
                  <a:lnTo>
                    <a:pt x="52" y="166"/>
                  </a:lnTo>
                  <a:lnTo>
                    <a:pt x="36" y="158"/>
                  </a:lnTo>
                  <a:lnTo>
                    <a:pt x="24" y="148"/>
                  </a:lnTo>
                  <a:lnTo>
                    <a:pt x="14" y="134"/>
                  </a:lnTo>
                  <a:lnTo>
                    <a:pt x="6" y="120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70"/>
                  </a:lnTo>
                  <a:lnTo>
                    <a:pt x="6" y="54"/>
                  </a:lnTo>
                  <a:lnTo>
                    <a:pt x="14" y="38"/>
                  </a:lnTo>
                  <a:lnTo>
                    <a:pt x="24" y="26"/>
                  </a:lnTo>
                  <a:lnTo>
                    <a:pt x="36" y="16"/>
                  </a:lnTo>
                  <a:lnTo>
                    <a:pt x="52" y="8"/>
                  </a:lnTo>
                  <a:lnTo>
                    <a:pt x="68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102" y="2"/>
                  </a:lnTo>
                  <a:lnTo>
                    <a:pt x="118" y="8"/>
                  </a:lnTo>
                  <a:lnTo>
                    <a:pt x="134" y="16"/>
                  </a:lnTo>
                  <a:lnTo>
                    <a:pt x="146" y="26"/>
                  </a:lnTo>
                  <a:lnTo>
                    <a:pt x="156" y="38"/>
                  </a:lnTo>
                  <a:lnTo>
                    <a:pt x="164" y="54"/>
                  </a:lnTo>
                  <a:lnTo>
                    <a:pt x="170" y="70"/>
                  </a:lnTo>
                  <a:lnTo>
                    <a:pt x="172" y="86"/>
                  </a:lnTo>
                  <a:lnTo>
                    <a:pt x="172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2" name="Freeform 33"/>
            <p:cNvSpPr>
              <a:spLocks/>
            </p:cNvSpPr>
            <p:nvPr/>
          </p:nvSpPr>
          <p:spPr bwMode="auto">
            <a:xfrm>
              <a:off x="3348980" y="1301202"/>
              <a:ext cx="393700" cy="755650"/>
            </a:xfrm>
            <a:custGeom>
              <a:avLst/>
              <a:gdLst>
                <a:gd name="T0" fmla="*/ 192 w 248"/>
                <a:gd name="T1" fmla="*/ 36 h 476"/>
                <a:gd name="T2" fmla="*/ 194 w 248"/>
                <a:gd name="T3" fmla="*/ 18 h 476"/>
                <a:gd name="T4" fmla="*/ 86 w 248"/>
                <a:gd name="T5" fmla="*/ 0 h 476"/>
                <a:gd name="T6" fmla="*/ 68 w 248"/>
                <a:gd name="T7" fmla="*/ 2 h 476"/>
                <a:gd name="T8" fmla="*/ 38 w 248"/>
                <a:gd name="T9" fmla="*/ 14 h 476"/>
                <a:gd name="T10" fmla="*/ 14 w 248"/>
                <a:gd name="T11" fmla="*/ 38 h 476"/>
                <a:gd name="T12" fmla="*/ 2 w 248"/>
                <a:gd name="T13" fmla="*/ 68 h 476"/>
                <a:gd name="T14" fmla="*/ 0 w 248"/>
                <a:gd name="T15" fmla="*/ 238 h 476"/>
                <a:gd name="T16" fmla="*/ 2 w 248"/>
                <a:gd name="T17" fmla="*/ 248 h 476"/>
                <a:gd name="T18" fmla="*/ 18 w 248"/>
                <a:gd name="T19" fmla="*/ 264 h 476"/>
                <a:gd name="T20" fmla="*/ 28 w 248"/>
                <a:gd name="T21" fmla="*/ 266 h 476"/>
                <a:gd name="T22" fmla="*/ 50 w 248"/>
                <a:gd name="T23" fmla="*/ 258 h 476"/>
                <a:gd name="T24" fmla="*/ 58 w 248"/>
                <a:gd name="T25" fmla="*/ 238 h 476"/>
                <a:gd name="T26" fmla="*/ 58 w 248"/>
                <a:gd name="T27" fmla="*/ 116 h 476"/>
                <a:gd name="T28" fmla="*/ 62 w 248"/>
                <a:gd name="T29" fmla="*/ 106 h 476"/>
                <a:gd name="T30" fmla="*/ 70 w 248"/>
                <a:gd name="T31" fmla="*/ 104 h 476"/>
                <a:gd name="T32" fmla="*/ 76 w 248"/>
                <a:gd name="T33" fmla="*/ 104 h 476"/>
                <a:gd name="T34" fmla="*/ 82 w 248"/>
                <a:gd name="T35" fmla="*/ 110 h 476"/>
                <a:gd name="T36" fmla="*/ 84 w 248"/>
                <a:gd name="T37" fmla="*/ 276 h 476"/>
                <a:gd name="T38" fmla="*/ 84 w 248"/>
                <a:gd name="T39" fmla="*/ 444 h 476"/>
                <a:gd name="T40" fmla="*/ 84 w 248"/>
                <a:gd name="T41" fmla="*/ 452 h 476"/>
                <a:gd name="T42" fmla="*/ 94 w 248"/>
                <a:gd name="T43" fmla="*/ 468 h 476"/>
                <a:gd name="T44" fmla="*/ 112 w 248"/>
                <a:gd name="T45" fmla="*/ 476 h 476"/>
                <a:gd name="T46" fmla="*/ 118 w 248"/>
                <a:gd name="T47" fmla="*/ 476 h 476"/>
                <a:gd name="T48" fmla="*/ 132 w 248"/>
                <a:gd name="T49" fmla="*/ 474 h 476"/>
                <a:gd name="T50" fmla="*/ 150 w 248"/>
                <a:gd name="T51" fmla="*/ 458 h 476"/>
                <a:gd name="T52" fmla="*/ 154 w 248"/>
                <a:gd name="T53" fmla="*/ 444 h 476"/>
                <a:gd name="T54" fmla="*/ 154 w 248"/>
                <a:gd name="T55" fmla="*/ 282 h 476"/>
                <a:gd name="T56" fmla="*/ 154 w 248"/>
                <a:gd name="T57" fmla="*/ 278 h 476"/>
                <a:gd name="T58" fmla="*/ 162 w 248"/>
                <a:gd name="T59" fmla="*/ 272 h 476"/>
                <a:gd name="T60" fmla="*/ 166 w 248"/>
                <a:gd name="T61" fmla="*/ 270 h 476"/>
                <a:gd name="T62" fmla="*/ 176 w 248"/>
                <a:gd name="T63" fmla="*/ 274 h 476"/>
                <a:gd name="T64" fmla="*/ 178 w 248"/>
                <a:gd name="T65" fmla="*/ 282 h 476"/>
                <a:gd name="T66" fmla="*/ 180 w 248"/>
                <a:gd name="T67" fmla="*/ 444 h 476"/>
                <a:gd name="T68" fmla="*/ 180 w 248"/>
                <a:gd name="T69" fmla="*/ 452 h 476"/>
                <a:gd name="T70" fmla="*/ 190 w 248"/>
                <a:gd name="T71" fmla="*/ 468 h 476"/>
                <a:gd name="T72" fmla="*/ 208 w 248"/>
                <a:gd name="T73" fmla="*/ 476 h 476"/>
                <a:gd name="T74" fmla="*/ 214 w 248"/>
                <a:gd name="T75" fmla="*/ 476 h 476"/>
                <a:gd name="T76" fmla="*/ 226 w 248"/>
                <a:gd name="T77" fmla="*/ 474 h 476"/>
                <a:gd name="T78" fmla="*/ 246 w 248"/>
                <a:gd name="T79" fmla="*/ 458 h 476"/>
                <a:gd name="T80" fmla="*/ 248 w 248"/>
                <a:gd name="T81" fmla="*/ 444 h 476"/>
                <a:gd name="T82" fmla="*/ 248 w 248"/>
                <a:gd name="T83" fmla="*/ 442 h 476"/>
                <a:gd name="T84" fmla="*/ 248 w 248"/>
                <a:gd name="T85" fmla="*/ 442 h 476"/>
                <a:gd name="T86" fmla="*/ 248 w 248"/>
                <a:gd name="T87" fmla="*/ 440 h 476"/>
                <a:gd name="T88" fmla="*/ 248 w 248"/>
                <a:gd name="T89" fmla="*/ 272 h 476"/>
                <a:gd name="T90" fmla="*/ 238 w 248"/>
                <a:gd name="T91" fmla="*/ 270 h 476"/>
                <a:gd name="T92" fmla="*/ 216 w 248"/>
                <a:gd name="T93" fmla="*/ 258 h 476"/>
                <a:gd name="T94" fmla="*/ 202 w 248"/>
                <a:gd name="T95" fmla="*/ 242 h 476"/>
                <a:gd name="T96" fmla="*/ 194 w 248"/>
                <a:gd name="T97" fmla="*/ 220 h 476"/>
                <a:gd name="T98" fmla="*/ 192 w 248"/>
                <a:gd name="T99" fmla="*/ 20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8" h="476">
                  <a:moveTo>
                    <a:pt x="192" y="208"/>
                  </a:moveTo>
                  <a:lnTo>
                    <a:pt x="192" y="36"/>
                  </a:lnTo>
                  <a:lnTo>
                    <a:pt x="192" y="36"/>
                  </a:lnTo>
                  <a:lnTo>
                    <a:pt x="194" y="18"/>
                  </a:lnTo>
                  <a:lnTo>
                    <a:pt x="198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68" y="2"/>
                  </a:lnTo>
                  <a:lnTo>
                    <a:pt x="52" y="6"/>
                  </a:lnTo>
                  <a:lnTo>
                    <a:pt x="38" y="14"/>
                  </a:lnTo>
                  <a:lnTo>
                    <a:pt x="26" y="26"/>
                  </a:lnTo>
                  <a:lnTo>
                    <a:pt x="14" y="38"/>
                  </a:lnTo>
                  <a:lnTo>
                    <a:pt x="6" y="52"/>
                  </a:lnTo>
                  <a:lnTo>
                    <a:pt x="2" y="68"/>
                  </a:lnTo>
                  <a:lnTo>
                    <a:pt x="0" y="86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2" y="248"/>
                  </a:lnTo>
                  <a:lnTo>
                    <a:pt x="8" y="258"/>
                  </a:lnTo>
                  <a:lnTo>
                    <a:pt x="18" y="264"/>
                  </a:lnTo>
                  <a:lnTo>
                    <a:pt x="28" y="266"/>
                  </a:lnTo>
                  <a:lnTo>
                    <a:pt x="28" y="266"/>
                  </a:lnTo>
                  <a:lnTo>
                    <a:pt x="40" y="264"/>
                  </a:lnTo>
                  <a:lnTo>
                    <a:pt x="50" y="258"/>
                  </a:lnTo>
                  <a:lnTo>
                    <a:pt x="56" y="248"/>
                  </a:lnTo>
                  <a:lnTo>
                    <a:pt x="58" y="23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0"/>
                  </a:lnTo>
                  <a:lnTo>
                    <a:pt x="62" y="106"/>
                  </a:lnTo>
                  <a:lnTo>
                    <a:pt x="66" y="104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6" y="104"/>
                  </a:lnTo>
                  <a:lnTo>
                    <a:pt x="80" y="106"/>
                  </a:lnTo>
                  <a:lnTo>
                    <a:pt x="82" y="110"/>
                  </a:lnTo>
                  <a:lnTo>
                    <a:pt x="84" y="116"/>
                  </a:lnTo>
                  <a:lnTo>
                    <a:pt x="84" y="276"/>
                  </a:lnTo>
                  <a:lnTo>
                    <a:pt x="84" y="444"/>
                  </a:lnTo>
                  <a:lnTo>
                    <a:pt x="84" y="444"/>
                  </a:lnTo>
                  <a:lnTo>
                    <a:pt x="84" y="444"/>
                  </a:lnTo>
                  <a:lnTo>
                    <a:pt x="84" y="452"/>
                  </a:lnTo>
                  <a:lnTo>
                    <a:pt x="88" y="458"/>
                  </a:lnTo>
                  <a:lnTo>
                    <a:pt x="94" y="468"/>
                  </a:lnTo>
                  <a:lnTo>
                    <a:pt x="106" y="474"/>
                  </a:lnTo>
                  <a:lnTo>
                    <a:pt x="112" y="476"/>
                  </a:lnTo>
                  <a:lnTo>
                    <a:pt x="118" y="476"/>
                  </a:lnTo>
                  <a:lnTo>
                    <a:pt x="118" y="476"/>
                  </a:lnTo>
                  <a:lnTo>
                    <a:pt x="126" y="476"/>
                  </a:lnTo>
                  <a:lnTo>
                    <a:pt x="132" y="474"/>
                  </a:lnTo>
                  <a:lnTo>
                    <a:pt x="142" y="468"/>
                  </a:lnTo>
                  <a:lnTo>
                    <a:pt x="150" y="458"/>
                  </a:lnTo>
                  <a:lnTo>
                    <a:pt x="152" y="452"/>
                  </a:lnTo>
                  <a:lnTo>
                    <a:pt x="154" y="444"/>
                  </a:lnTo>
                  <a:lnTo>
                    <a:pt x="154" y="444"/>
                  </a:lnTo>
                  <a:lnTo>
                    <a:pt x="154" y="282"/>
                  </a:lnTo>
                  <a:lnTo>
                    <a:pt x="154" y="282"/>
                  </a:lnTo>
                  <a:lnTo>
                    <a:pt x="154" y="278"/>
                  </a:lnTo>
                  <a:lnTo>
                    <a:pt x="156" y="274"/>
                  </a:lnTo>
                  <a:lnTo>
                    <a:pt x="162" y="272"/>
                  </a:lnTo>
                  <a:lnTo>
                    <a:pt x="166" y="270"/>
                  </a:lnTo>
                  <a:lnTo>
                    <a:pt x="166" y="270"/>
                  </a:lnTo>
                  <a:lnTo>
                    <a:pt x="172" y="272"/>
                  </a:lnTo>
                  <a:lnTo>
                    <a:pt x="176" y="274"/>
                  </a:lnTo>
                  <a:lnTo>
                    <a:pt x="178" y="278"/>
                  </a:lnTo>
                  <a:lnTo>
                    <a:pt x="178" y="282"/>
                  </a:lnTo>
                  <a:lnTo>
                    <a:pt x="178" y="444"/>
                  </a:lnTo>
                  <a:lnTo>
                    <a:pt x="180" y="444"/>
                  </a:lnTo>
                  <a:lnTo>
                    <a:pt x="180" y="444"/>
                  </a:lnTo>
                  <a:lnTo>
                    <a:pt x="180" y="452"/>
                  </a:lnTo>
                  <a:lnTo>
                    <a:pt x="182" y="458"/>
                  </a:lnTo>
                  <a:lnTo>
                    <a:pt x="190" y="468"/>
                  </a:lnTo>
                  <a:lnTo>
                    <a:pt x="200" y="474"/>
                  </a:lnTo>
                  <a:lnTo>
                    <a:pt x="208" y="476"/>
                  </a:lnTo>
                  <a:lnTo>
                    <a:pt x="214" y="476"/>
                  </a:lnTo>
                  <a:lnTo>
                    <a:pt x="214" y="476"/>
                  </a:lnTo>
                  <a:lnTo>
                    <a:pt x="220" y="476"/>
                  </a:lnTo>
                  <a:lnTo>
                    <a:pt x="226" y="474"/>
                  </a:lnTo>
                  <a:lnTo>
                    <a:pt x="238" y="468"/>
                  </a:lnTo>
                  <a:lnTo>
                    <a:pt x="246" y="458"/>
                  </a:lnTo>
                  <a:lnTo>
                    <a:pt x="248" y="452"/>
                  </a:lnTo>
                  <a:lnTo>
                    <a:pt x="248" y="444"/>
                  </a:lnTo>
                  <a:lnTo>
                    <a:pt x="248" y="444"/>
                  </a:lnTo>
                  <a:lnTo>
                    <a:pt x="248" y="442"/>
                  </a:lnTo>
                  <a:lnTo>
                    <a:pt x="248" y="442"/>
                  </a:lnTo>
                  <a:lnTo>
                    <a:pt x="248" y="442"/>
                  </a:lnTo>
                  <a:lnTo>
                    <a:pt x="248" y="442"/>
                  </a:lnTo>
                  <a:lnTo>
                    <a:pt x="248" y="440"/>
                  </a:lnTo>
                  <a:lnTo>
                    <a:pt x="248" y="276"/>
                  </a:lnTo>
                  <a:lnTo>
                    <a:pt x="248" y="272"/>
                  </a:lnTo>
                  <a:lnTo>
                    <a:pt x="248" y="272"/>
                  </a:lnTo>
                  <a:lnTo>
                    <a:pt x="238" y="270"/>
                  </a:lnTo>
                  <a:lnTo>
                    <a:pt x="226" y="264"/>
                  </a:lnTo>
                  <a:lnTo>
                    <a:pt x="216" y="258"/>
                  </a:lnTo>
                  <a:lnTo>
                    <a:pt x="208" y="250"/>
                  </a:lnTo>
                  <a:lnTo>
                    <a:pt x="202" y="242"/>
                  </a:lnTo>
                  <a:lnTo>
                    <a:pt x="196" y="232"/>
                  </a:lnTo>
                  <a:lnTo>
                    <a:pt x="194" y="220"/>
                  </a:lnTo>
                  <a:lnTo>
                    <a:pt x="192" y="208"/>
                  </a:lnTo>
                  <a:lnTo>
                    <a:pt x="192" y="2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3" name="Freeform 34"/>
            <p:cNvSpPr>
              <a:spLocks/>
            </p:cNvSpPr>
            <p:nvPr/>
          </p:nvSpPr>
          <p:spPr bwMode="auto">
            <a:xfrm>
              <a:off x="4260205" y="1301202"/>
              <a:ext cx="396875" cy="755650"/>
            </a:xfrm>
            <a:custGeom>
              <a:avLst/>
              <a:gdLst>
                <a:gd name="T0" fmla="*/ 52 w 250"/>
                <a:gd name="T1" fmla="*/ 0 h 476"/>
                <a:gd name="T2" fmla="*/ 56 w 250"/>
                <a:gd name="T3" fmla="*/ 18 h 476"/>
                <a:gd name="T4" fmla="*/ 58 w 250"/>
                <a:gd name="T5" fmla="*/ 208 h 476"/>
                <a:gd name="T6" fmla="*/ 56 w 250"/>
                <a:gd name="T7" fmla="*/ 220 h 476"/>
                <a:gd name="T8" fmla="*/ 48 w 250"/>
                <a:gd name="T9" fmla="*/ 242 h 476"/>
                <a:gd name="T10" fmla="*/ 32 w 250"/>
                <a:gd name="T11" fmla="*/ 258 h 476"/>
                <a:gd name="T12" fmla="*/ 12 w 250"/>
                <a:gd name="T13" fmla="*/ 270 h 476"/>
                <a:gd name="T14" fmla="*/ 0 w 250"/>
                <a:gd name="T15" fmla="*/ 276 h 476"/>
                <a:gd name="T16" fmla="*/ 0 w 250"/>
                <a:gd name="T17" fmla="*/ 444 h 476"/>
                <a:gd name="T18" fmla="*/ 2 w 250"/>
                <a:gd name="T19" fmla="*/ 452 h 476"/>
                <a:gd name="T20" fmla="*/ 12 w 250"/>
                <a:gd name="T21" fmla="*/ 468 h 476"/>
                <a:gd name="T22" fmla="*/ 28 w 250"/>
                <a:gd name="T23" fmla="*/ 476 h 476"/>
                <a:gd name="T24" fmla="*/ 36 w 250"/>
                <a:gd name="T25" fmla="*/ 476 h 476"/>
                <a:gd name="T26" fmla="*/ 48 w 250"/>
                <a:gd name="T27" fmla="*/ 474 h 476"/>
                <a:gd name="T28" fmla="*/ 66 w 250"/>
                <a:gd name="T29" fmla="*/ 458 h 476"/>
                <a:gd name="T30" fmla="*/ 70 w 250"/>
                <a:gd name="T31" fmla="*/ 444 h 476"/>
                <a:gd name="T32" fmla="*/ 70 w 250"/>
                <a:gd name="T33" fmla="*/ 282 h 476"/>
                <a:gd name="T34" fmla="*/ 72 w 250"/>
                <a:gd name="T35" fmla="*/ 278 h 476"/>
                <a:gd name="T36" fmla="*/ 78 w 250"/>
                <a:gd name="T37" fmla="*/ 272 h 476"/>
                <a:gd name="T38" fmla="*/ 84 w 250"/>
                <a:gd name="T39" fmla="*/ 270 h 476"/>
                <a:gd name="T40" fmla="*/ 92 w 250"/>
                <a:gd name="T41" fmla="*/ 274 h 476"/>
                <a:gd name="T42" fmla="*/ 96 w 250"/>
                <a:gd name="T43" fmla="*/ 282 h 476"/>
                <a:gd name="T44" fmla="*/ 96 w 250"/>
                <a:gd name="T45" fmla="*/ 444 h 476"/>
                <a:gd name="T46" fmla="*/ 98 w 250"/>
                <a:gd name="T47" fmla="*/ 452 h 476"/>
                <a:gd name="T48" fmla="*/ 108 w 250"/>
                <a:gd name="T49" fmla="*/ 468 h 476"/>
                <a:gd name="T50" fmla="*/ 124 w 250"/>
                <a:gd name="T51" fmla="*/ 476 h 476"/>
                <a:gd name="T52" fmla="*/ 130 w 250"/>
                <a:gd name="T53" fmla="*/ 476 h 476"/>
                <a:gd name="T54" fmla="*/ 144 w 250"/>
                <a:gd name="T55" fmla="*/ 474 h 476"/>
                <a:gd name="T56" fmla="*/ 162 w 250"/>
                <a:gd name="T57" fmla="*/ 458 h 476"/>
                <a:gd name="T58" fmla="*/ 166 w 250"/>
                <a:gd name="T59" fmla="*/ 444 h 476"/>
                <a:gd name="T60" fmla="*/ 166 w 250"/>
                <a:gd name="T61" fmla="*/ 442 h 476"/>
                <a:gd name="T62" fmla="*/ 166 w 250"/>
                <a:gd name="T63" fmla="*/ 442 h 476"/>
                <a:gd name="T64" fmla="*/ 166 w 250"/>
                <a:gd name="T65" fmla="*/ 440 h 476"/>
                <a:gd name="T66" fmla="*/ 166 w 250"/>
                <a:gd name="T67" fmla="*/ 116 h 476"/>
                <a:gd name="T68" fmla="*/ 166 w 250"/>
                <a:gd name="T69" fmla="*/ 110 h 476"/>
                <a:gd name="T70" fmla="*/ 174 w 250"/>
                <a:gd name="T71" fmla="*/ 104 h 476"/>
                <a:gd name="T72" fmla="*/ 178 w 250"/>
                <a:gd name="T73" fmla="*/ 104 h 476"/>
                <a:gd name="T74" fmla="*/ 188 w 250"/>
                <a:gd name="T75" fmla="*/ 106 h 476"/>
                <a:gd name="T76" fmla="*/ 192 w 250"/>
                <a:gd name="T77" fmla="*/ 116 h 476"/>
                <a:gd name="T78" fmla="*/ 192 w 250"/>
                <a:gd name="T79" fmla="*/ 238 h 476"/>
                <a:gd name="T80" fmla="*/ 200 w 250"/>
                <a:gd name="T81" fmla="*/ 258 h 476"/>
                <a:gd name="T82" fmla="*/ 220 w 250"/>
                <a:gd name="T83" fmla="*/ 266 h 476"/>
                <a:gd name="T84" fmla="*/ 232 w 250"/>
                <a:gd name="T85" fmla="*/ 264 h 476"/>
                <a:gd name="T86" fmla="*/ 246 w 250"/>
                <a:gd name="T87" fmla="*/ 248 h 476"/>
                <a:gd name="T88" fmla="*/ 250 w 250"/>
                <a:gd name="T89" fmla="*/ 86 h 476"/>
                <a:gd name="T90" fmla="*/ 248 w 250"/>
                <a:gd name="T91" fmla="*/ 68 h 476"/>
                <a:gd name="T92" fmla="*/ 234 w 250"/>
                <a:gd name="T93" fmla="*/ 38 h 476"/>
                <a:gd name="T94" fmla="*/ 212 w 250"/>
                <a:gd name="T95" fmla="*/ 14 h 476"/>
                <a:gd name="T96" fmla="*/ 180 w 250"/>
                <a:gd name="T97" fmla="*/ 2 h 476"/>
                <a:gd name="T98" fmla="*/ 164 w 250"/>
                <a:gd name="T9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476">
                  <a:moveTo>
                    <a:pt x="16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6" y="18"/>
                  </a:lnTo>
                  <a:lnTo>
                    <a:pt x="58" y="36"/>
                  </a:lnTo>
                  <a:lnTo>
                    <a:pt x="58" y="208"/>
                  </a:lnTo>
                  <a:lnTo>
                    <a:pt x="58" y="208"/>
                  </a:lnTo>
                  <a:lnTo>
                    <a:pt x="56" y="220"/>
                  </a:lnTo>
                  <a:lnTo>
                    <a:pt x="54" y="232"/>
                  </a:lnTo>
                  <a:lnTo>
                    <a:pt x="48" y="242"/>
                  </a:lnTo>
                  <a:lnTo>
                    <a:pt x="42" y="250"/>
                  </a:lnTo>
                  <a:lnTo>
                    <a:pt x="32" y="258"/>
                  </a:lnTo>
                  <a:lnTo>
                    <a:pt x="22" y="264"/>
                  </a:lnTo>
                  <a:lnTo>
                    <a:pt x="12" y="270"/>
                  </a:lnTo>
                  <a:lnTo>
                    <a:pt x="0" y="272"/>
                  </a:lnTo>
                  <a:lnTo>
                    <a:pt x="0" y="276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2" y="452"/>
                  </a:lnTo>
                  <a:lnTo>
                    <a:pt x="4" y="458"/>
                  </a:lnTo>
                  <a:lnTo>
                    <a:pt x="12" y="468"/>
                  </a:lnTo>
                  <a:lnTo>
                    <a:pt x="22" y="474"/>
                  </a:lnTo>
                  <a:lnTo>
                    <a:pt x="28" y="476"/>
                  </a:lnTo>
                  <a:lnTo>
                    <a:pt x="36" y="476"/>
                  </a:lnTo>
                  <a:lnTo>
                    <a:pt x="36" y="476"/>
                  </a:lnTo>
                  <a:lnTo>
                    <a:pt x="42" y="476"/>
                  </a:lnTo>
                  <a:lnTo>
                    <a:pt x="48" y="474"/>
                  </a:lnTo>
                  <a:lnTo>
                    <a:pt x="60" y="468"/>
                  </a:lnTo>
                  <a:lnTo>
                    <a:pt x="66" y="458"/>
                  </a:lnTo>
                  <a:lnTo>
                    <a:pt x="68" y="452"/>
                  </a:lnTo>
                  <a:lnTo>
                    <a:pt x="70" y="444"/>
                  </a:lnTo>
                  <a:lnTo>
                    <a:pt x="70" y="444"/>
                  </a:lnTo>
                  <a:lnTo>
                    <a:pt x="70" y="282"/>
                  </a:lnTo>
                  <a:lnTo>
                    <a:pt x="70" y="282"/>
                  </a:lnTo>
                  <a:lnTo>
                    <a:pt x="72" y="278"/>
                  </a:lnTo>
                  <a:lnTo>
                    <a:pt x="74" y="274"/>
                  </a:lnTo>
                  <a:lnTo>
                    <a:pt x="78" y="272"/>
                  </a:lnTo>
                  <a:lnTo>
                    <a:pt x="84" y="270"/>
                  </a:lnTo>
                  <a:lnTo>
                    <a:pt x="84" y="270"/>
                  </a:lnTo>
                  <a:lnTo>
                    <a:pt x="88" y="272"/>
                  </a:lnTo>
                  <a:lnTo>
                    <a:pt x="92" y="274"/>
                  </a:lnTo>
                  <a:lnTo>
                    <a:pt x="96" y="278"/>
                  </a:lnTo>
                  <a:lnTo>
                    <a:pt x="96" y="282"/>
                  </a:lnTo>
                  <a:lnTo>
                    <a:pt x="96" y="444"/>
                  </a:lnTo>
                  <a:lnTo>
                    <a:pt x="96" y="444"/>
                  </a:lnTo>
                  <a:lnTo>
                    <a:pt x="96" y="444"/>
                  </a:lnTo>
                  <a:lnTo>
                    <a:pt x="98" y="452"/>
                  </a:lnTo>
                  <a:lnTo>
                    <a:pt x="100" y="458"/>
                  </a:lnTo>
                  <a:lnTo>
                    <a:pt x="108" y="468"/>
                  </a:lnTo>
                  <a:lnTo>
                    <a:pt x="118" y="474"/>
                  </a:lnTo>
                  <a:lnTo>
                    <a:pt x="124" y="476"/>
                  </a:lnTo>
                  <a:lnTo>
                    <a:pt x="130" y="476"/>
                  </a:lnTo>
                  <a:lnTo>
                    <a:pt x="130" y="476"/>
                  </a:lnTo>
                  <a:lnTo>
                    <a:pt x="138" y="476"/>
                  </a:lnTo>
                  <a:lnTo>
                    <a:pt x="144" y="474"/>
                  </a:lnTo>
                  <a:lnTo>
                    <a:pt x="154" y="468"/>
                  </a:lnTo>
                  <a:lnTo>
                    <a:pt x="162" y="458"/>
                  </a:lnTo>
                  <a:lnTo>
                    <a:pt x="164" y="452"/>
                  </a:lnTo>
                  <a:lnTo>
                    <a:pt x="166" y="444"/>
                  </a:lnTo>
                  <a:lnTo>
                    <a:pt x="166" y="444"/>
                  </a:lnTo>
                  <a:lnTo>
                    <a:pt x="166" y="442"/>
                  </a:lnTo>
                  <a:lnTo>
                    <a:pt x="166" y="442"/>
                  </a:lnTo>
                  <a:lnTo>
                    <a:pt x="166" y="442"/>
                  </a:lnTo>
                  <a:lnTo>
                    <a:pt x="166" y="442"/>
                  </a:lnTo>
                  <a:lnTo>
                    <a:pt x="166" y="440"/>
                  </a:lnTo>
                  <a:lnTo>
                    <a:pt x="166" y="276"/>
                  </a:lnTo>
                  <a:lnTo>
                    <a:pt x="166" y="116"/>
                  </a:lnTo>
                  <a:lnTo>
                    <a:pt x="166" y="116"/>
                  </a:lnTo>
                  <a:lnTo>
                    <a:pt x="166" y="110"/>
                  </a:lnTo>
                  <a:lnTo>
                    <a:pt x="170" y="106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84" y="104"/>
                  </a:lnTo>
                  <a:lnTo>
                    <a:pt x="188" y="106"/>
                  </a:lnTo>
                  <a:lnTo>
                    <a:pt x="190" y="110"/>
                  </a:lnTo>
                  <a:lnTo>
                    <a:pt x="192" y="116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4" y="248"/>
                  </a:lnTo>
                  <a:lnTo>
                    <a:pt x="200" y="258"/>
                  </a:lnTo>
                  <a:lnTo>
                    <a:pt x="210" y="264"/>
                  </a:lnTo>
                  <a:lnTo>
                    <a:pt x="220" y="266"/>
                  </a:lnTo>
                  <a:lnTo>
                    <a:pt x="220" y="266"/>
                  </a:lnTo>
                  <a:lnTo>
                    <a:pt x="232" y="264"/>
                  </a:lnTo>
                  <a:lnTo>
                    <a:pt x="240" y="258"/>
                  </a:lnTo>
                  <a:lnTo>
                    <a:pt x="246" y="248"/>
                  </a:lnTo>
                  <a:lnTo>
                    <a:pt x="250" y="238"/>
                  </a:lnTo>
                  <a:lnTo>
                    <a:pt x="250" y="86"/>
                  </a:lnTo>
                  <a:lnTo>
                    <a:pt x="250" y="86"/>
                  </a:lnTo>
                  <a:lnTo>
                    <a:pt x="248" y="68"/>
                  </a:lnTo>
                  <a:lnTo>
                    <a:pt x="242" y="52"/>
                  </a:lnTo>
                  <a:lnTo>
                    <a:pt x="234" y="38"/>
                  </a:lnTo>
                  <a:lnTo>
                    <a:pt x="224" y="26"/>
                  </a:lnTo>
                  <a:lnTo>
                    <a:pt x="212" y="14"/>
                  </a:lnTo>
                  <a:lnTo>
                    <a:pt x="196" y="6"/>
                  </a:lnTo>
                  <a:lnTo>
                    <a:pt x="180" y="2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</p:grpSp>
      <p:sp>
        <p:nvSpPr>
          <p:cNvPr id="72" name="직사각형 71"/>
          <p:cNvSpPr/>
          <p:nvPr userDrawn="1"/>
        </p:nvSpPr>
        <p:spPr bwMode="auto">
          <a:xfrm>
            <a:off x="789552" y="79104"/>
            <a:ext cx="872297" cy="9231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ko-KR" altLang="en-US" sz="2000" spc="-60" dirty="0" smtClean="0">
                <a:gradFill>
                  <a:gsLst>
                    <a:gs pos="833">
                      <a:prstClr val="white"/>
                    </a:gs>
                    <a:gs pos="100000">
                      <a:prstClr val="white"/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추진</a:t>
            </a:r>
            <a:r>
              <a:rPr lang="en-US" altLang="ko-KR" sz="2000" spc="-60" dirty="0" smtClean="0">
                <a:gradFill>
                  <a:gsLst>
                    <a:gs pos="833">
                      <a:prstClr val="white"/>
                    </a:gs>
                    <a:gs pos="100000">
                      <a:prstClr val="white"/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/>
            </a:r>
            <a:br>
              <a:rPr lang="en-US" altLang="ko-KR" sz="2000" spc="-60" dirty="0" smtClean="0">
                <a:gradFill>
                  <a:gsLst>
                    <a:gs pos="833">
                      <a:prstClr val="white"/>
                    </a:gs>
                    <a:gs pos="100000">
                      <a:prstClr val="white"/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</a:br>
            <a:r>
              <a:rPr lang="ko-KR" altLang="en-US" sz="2400" spc="-60" dirty="0">
                <a:gradFill>
                  <a:gsLst>
                    <a:gs pos="833">
                      <a:prstClr val="white"/>
                    </a:gs>
                    <a:gs pos="100000">
                      <a:prstClr val="white"/>
                    </a:gs>
                  </a:gsLst>
                  <a:lin ang="0" scaled="1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과제</a:t>
            </a:r>
            <a:endParaRPr lang="en-US" altLang="ko-KR" sz="2400" spc="-60" dirty="0">
              <a:gradFill>
                <a:gsLst>
                  <a:gs pos="833">
                    <a:prstClr val="white"/>
                  </a:gs>
                  <a:gs pos="100000">
                    <a:prstClr val="white"/>
                  </a:gs>
                </a:gsLst>
                <a:lin ang="0" scaled="1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15" name="Rectangle 21"/>
          <p:cNvSpPr>
            <a:spLocks noChangeArrowheads="1"/>
          </p:cNvSpPr>
          <p:nvPr userDrawn="1"/>
        </p:nvSpPr>
        <p:spPr bwMode="auto">
          <a:xfrm>
            <a:off x="9042038" y="6542351"/>
            <a:ext cx="592232" cy="22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590" tIns="42795" rIns="85590" bIns="42795">
            <a:spAutoFit/>
          </a:bodyPr>
          <a:lstStyle/>
          <a:p>
            <a:pPr algn="r" defTabSz="855594" eaLnBrk="0" fontAlgn="auto" hangingPunct="0">
              <a:spcBef>
                <a:spcPts val="0"/>
              </a:spcBef>
              <a:spcAft>
                <a:spcPts val="0"/>
              </a:spcAft>
            </a:pPr>
            <a:fld id="{BC0ACDF8-C3D0-4A09-B980-F5F808CE6E47}" type="slidenum">
              <a:rPr kumimoji="0" lang="en-US" altLang="ko-KR" sz="900" spc="-50" smtClean="0">
                <a:gradFill>
                  <a:gsLst>
                    <a:gs pos="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black">
                        <a:lumMod val="50000"/>
                        <a:lumOff val="50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pPr algn="r" defTabSz="855594" eaLnBrk="0" fontAlgn="auto" hangingPunct="0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 altLang="ko-KR" sz="900" spc="-50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496616" y="6539371"/>
            <a:ext cx="1771639" cy="2308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ko-KR"/>
            </a:defPPr>
            <a:lvl1pPr latinLnBrk="0">
              <a:defRPr sz="900" spc="-50">
                <a:gradFill>
                  <a:gsLst>
                    <a:gs pos="8750">
                      <a:prstClr val="black">
                        <a:lumMod val="75000"/>
                        <a:lumOff val="25000"/>
                      </a:prstClr>
                    </a:gs>
                    <a:gs pos="21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defRPr>
            </a:lvl1pPr>
          </a:lstStyle>
          <a:p>
            <a:pPr algn="l"/>
            <a:r>
              <a:rPr lang="en-US" altLang="ko-KR" dirty="0" smtClean="0"/>
              <a:t>2015</a:t>
            </a:r>
            <a:r>
              <a:rPr lang="ko-KR" altLang="en-US" dirty="0" smtClean="0"/>
              <a:t>년도 </a:t>
            </a:r>
            <a:r>
              <a:rPr lang="en-US" altLang="ko-KR" dirty="0" smtClean="0"/>
              <a:t>1365</a:t>
            </a:r>
            <a:r>
              <a:rPr lang="ko-KR" altLang="en-US" dirty="0" smtClean="0"/>
              <a:t>자원봉사시스템 유지관리</a:t>
            </a:r>
            <a:endParaRPr lang="ko-KR" altLang="en-US" dirty="0"/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" r="46143" b="-3"/>
          <a:stretch/>
        </p:blipFill>
        <p:spPr bwMode="auto">
          <a:xfrm>
            <a:off x="8882720" y="6557470"/>
            <a:ext cx="545085" cy="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31" y="6545249"/>
            <a:ext cx="460734" cy="17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행정자치부">
            <a:hlinkClick r:id="rId4"/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23"/>
          <a:stretch/>
        </p:blipFill>
        <p:spPr bwMode="auto">
          <a:xfrm>
            <a:off x="279459" y="6557675"/>
            <a:ext cx="722940" cy="19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936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9042038" y="6542351"/>
            <a:ext cx="592232" cy="22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590" tIns="42795" rIns="85590" bIns="42795">
            <a:spAutoFit/>
          </a:bodyPr>
          <a:lstStyle/>
          <a:p>
            <a:pPr algn="r" defTabSz="855594" eaLnBrk="0" fontAlgn="auto" hangingPunct="0">
              <a:spcBef>
                <a:spcPts val="0"/>
              </a:spcBef>
              <a:spcAft>
                <a:spcPts val="0"/>
              </a:spcAft>
            </a:pPr>
            <a:fld id="{BC0ACDF8-C3D0-4A09-B980-F5F808CE6E47}" type="slidenum">
              <a:rPr kumimoji="0" lang="en-US" altLang="ko-KR" sz="900" spc="-50" smtClean="0">
                <a:gradFill>
                  <a:gsLst>
                    <a:gs pos="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black">
                        <a:lumMod val="50000"/>
                        <a:lumOff val="50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pPr algn="r" defTabSz="855594" eaLnBrk="0" fontAlgn="auto" hangingPunct="0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 altLang="ko-KR" sz="900" spc="-50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" y="189394"/>
            <a:ext cx="6357157" cy="6301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04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9042038" y="6542351"/>
            <a:ext cx="592232" cy="22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590" tIns="42795" rIns="85590" bIns="42795">
            <a:spAutoFit/>
          </a:bodyPr>
          <a:lstStyle/>
          <a:p>
            <a:pPr algn="r" defTabSz="855594" eaLnBrk="0" fontAlgn="auto" hangingPunct="0">
              <a:spcBef>
                <a:spcPts val="0"/>
              </a:spcBef>
              <a:spcAft>
                <a:spcPts val="0"/>
              </a:spcAft>
            </a:pPr>
            <a:fld id="{BC0ACDF8-C3D0-4A09-B980-F5F808CE6E47}" type="slidenum">
              <a:rPr kumimoji="0" lang="en-US" altLang="ko-KR" sz="900" spc="-50" smtClean="0">
                <a:gradFill>
                  <a:gsLst>
                    <a:gs pos="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black">
                        <a:lumMod val="50000"/>
                        <a:lumOff val="50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pPr algn="r" defTabSz="855594" eaLnBrk="0" fontAlgn="auto" hangingPunct="0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 altLang="ko-KR" sz="900" spc="-50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" y="189394"/>
            <a:ext cx="4989005" cy="6301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69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9042038" y="6542351"/>
            <a:ext cx="592232" cy="22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590" tIns="42795" rIns="85590" bIns="42795">
            <a:spAutoFit/>
          </a:bodyPr>
          <a:lstStyle/>
          <a:p>
            <a:pPr algn="r" defTabSz="855594" eaLnBrk="0" fontAlgn="auto" hangingPunct="0">
              <a:spcBef>
                <a:spcPts val="0"/>
              </a:spcBef>
              <a:spcAft>
                <a:spcPts val="0"/>
              </a:spcAft>
            </a:pPr>
            <a:fld id="{BC0ACDF8-C3D0-4A09-B980-F5F808CE6E47}" type="slidenum">
              <a:rPr kumimoji="0" lang="en-US" altLang="ko-KR" sz="900" spc="-50" smtClean="0">
                <a:gradFill>
                  <a:gsLst>
                    <a:gs pos="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black">
                        <a:lumMod val="50000"/>
                        <a:lumOff val="50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pPr algn="r" defTabSz="855594" eaLnBrk="0" fontAlgn="auto" hangingPunct="0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 altLang="ko-KR" sz="900" spc="-50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" y="189394"/>
            <a:ext cx="7077237" cy="6301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172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30" y="0"/>
            <a:ext cx="9906000" cy="6858000"/>
          </a:xfrm>
          <a:prstGeom prst="rect">
            <a:avLst/>
          </a:prstGeom>
          <a:pattFill prst="wd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57925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9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32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9042038" y="6542351"/>
            <a:ext cx="592232" cy="22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590" tIns="42795" rIns="85590" bIns="42795">
            <a:spAutoFit/>
          </a:bodyPr>
          <a:lstStyle/>
          <a:p>
            <a:pPr algn="r" defTabSz="855594" eaLnBrk="0" fontAlgn="auto" hangingPunct="0">
              <a:spcBef>
                <a:spcPts val="0"/>
              </a:spcBef>
              <a:spcAft>
                <a:spcPts val="0"/>
              </a:spcAft>
            </a:pPr>
            <a:fld id="{BC0ACDF8-C3D0-4A09-B980-F5F808CE6E47}" type="slidenum">
              <a:rPr kumimoji="0" lang="en-US" altLang="ko-KR" sz="900" spc="-50" smtClean="0">
                <a:gradFill>
                  <a:gsLst>
                    <a:gs pos="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black">
                        <a:lumMod val="50000"/>
                        <a:lumOff val="50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pPr algn="r" defTabSz="855594" eaLnBrk="0" fontAlgn="auto" hangingPunct="0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 altLang="ko-KR" sz="900" spc="-50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496616" y="6539371"/>
            <a:ext cx="1771639" cy="2308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ko-KR"/>
            </a:defPPr>
            <a:lvl1pPr latinLnBrk="0">
              <a:defRPr sz="900" spc="-50">
                <a:gradFill>
                  <a:gsLst>
                    <a:gs pos="8750">
                      <a:prstClr val="black">
                        <a:lumMod val="75000"/>
                        <a:lumOff val="25000"/>
                      </a:prstClr>
                    </a:gs>
                    <a:gs pos="21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defRPr>
            </a:lvl1pPr>
          </a:lstStyle>
          <a:p>
            <a:pPr algn="l"/>
            <a:r>
              <a:rPr lang="en-US" altLang="ko-KR" dirty="0" smtClean="0"/>
              <a:t>2015</a:t>
            </a:r>
            <a:r>
              <a:rPr lang="ko-KR" altLang="en-US" dirty="0" smtClean="0"/>
              <a:t>년도 </a:t>
            </a:r>
            <a:r>
              <a:rPr lang="en-US" altLang="ko-KR" dirty="0" smtClean="0"/>
              <a:t>1365</a:t>
            </a:r>
            <a:r>
              <a:rPr lang="ko-KR" altLang="en-US" dirty="0" smtClean="0"/>
              <a:t>자원봉사시스템 유지관리</a:t>
            </a:r>
            <a:endParaRPr lang="ko-KR" altLang="en-US" dirty="0"/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" r="46143" b="-3"/>
          <a:stretch/>
        </p:blipFill>
        <p:spPr bwMode="auto">
          <a:xfrm>
            <a:off x="8882720" y="6557470"/>
            <a:ext cx="545085" cy="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31" y="6545249"/>
            <a:ext cx="460734" cy="17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행정자치부">
            <a:hlinkClick r:id="rId4"/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23"/>
          <a:stretch/>
        </p:blipFill>
        <p:spPr bwMode="auto">
          <a:xfrm>
            <a:off x="279459" y="6557675"/>
            <a:ext cx="722940" cy="19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501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9042038" y="6542351"/>
            <a:ext cx="592232" cy="22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590" tIns="42795" rIns="85590" bIns="42795">
            <a:spAutoFit/>
          </a:bodyPr>
          <a:lstStyle/>
          <a:p>
            <a:pPr algn="r" defTabSz="855594" eaLnBrk="0" fontAlgn="auto" hangingPunct="0">
              <a:spcBef>
                <a:spcPts val="0"/>
              </a:spcBef>
              <a:spcAft>
                <a:spcPts val="0"/>
              </a:spcAft>
            </a:pPr>
            <a:fld id="{BC0ACDF8-C3D0-4A09-B980-F5F808CE6E47}" type="slidenum">
              <a:rPr kumimoji="0" lang="en-US" altLang="ko-KR" sz="900" spc="-50" smtClean="0">
                <a:gradFill>
                  <a:gsLst>
                    <a:gs pos="0">
                      <a:prstClr val="black">
                        <a:lumMod val="50000"/>
                        <a:lumOff val="50000"/>
                      </a:prstClr>
                    </a:gs>
                    <a:gs pos="100000">
                      <a:prstClr val="black">
                        <a:lumMod val="50000"/>
                        <a:lumOff val="50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pPr algn="r" defTabSz="855594" eaLnBrk="0" fontAlgn="auto" hangingPunct="0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 altLang="ko-KR" sz="900" spc="-50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496616" y="6539371"/>
            <a:ext cx="1771639" cy="2308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ko-KR"/>
            </a:defPPr>
            <a:lvl1pPr latinLnBrk="0">
              <a:defRPr sz="900" spc="-50">
                <a:gradFill>
                  <a:gsLst>
                    <a:gs pos="8750">
                      <a:prstClr val="black">
                        <a:lumMod val="75000"/>
                        <a:lumOff val="25000"/>
                      </a:prstClr>
                    </a:gs>
                    <a:gs pos="21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defRPr>
            </a:lvl1pPr>
          </a:lstStyle>
          <a:p>
            <a:pPr algn="l"/>
            <a:r>
              <a:rPr lang="en-US" altLang="ko-KR" dirty="0" smtClean="0"/>
              <a:t>2015</a:t>
            </a:r>
            <a:r>
              <a:rPr lang="ko-KR" altLang="en-US" dirty="0" smtClean="0"/>
              <a:t>년도 </a:t>
            </a:r>
            <a:r>
              <a:rPr lang="en-US" altLang="ko-KR" dirty="0" smtClean="0"/>
              <a:t>1365</a:t>
            </a:r>
            <a:r>
              <a:rPr lang="ko-KR" altLang="en-US" dirty="0" smtClean="0"/>
              <a:t>자원봉사시스템 유지관리</a:t>
            </a:r>
            <a:endParaRPr lang="ko-KR" altLang="en-US" dirty="0"/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" r="46143" b="-3"/>
          <a:stretch/>
        </p:blipFill>
        <p:spPr bwMode="auto">
          <a:xfrm>
            <a:off x="8882720" y="6557470"/>
            <a:ext cx="545085" cy="19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31" y="6545249"/>
            <a:ext cx="460734" cy="17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행정자치부">
            <a:hlinkClick r:id="rId4"/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23"/>
          <a:stretch/>
        </p:blipFill>
        <p:spPr bwMode="auto">
          <a:xfrm>
            <a:off x="279459" y="6557675"/>
            <a:ext cx="722940" cy="19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496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072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31" r:id="rId1"/>
    <p:sldLayoutId id="2147486432" r:id="rId2"/>
    <p:sldLayoutId id="2147486623" r:id="rId3"/>
    <p:sldLayoutId id="2147486433" r:id="rId4"/>
    <p:sldLayoutId id="2147486697" r:id="rId5"/>
    <p:sldLayoutId id="2147486696" r:id="rId6"/>
    <p:sldLayoutId id="2147486434" r:id="rId7"/>
    <p:sldLayoutId id="2147486426" r:id="rId8"/>
    <p:sldLayoutId id="2147486396" r:id="rId9"/>
    <p:sldLayoutId id="2147486686" r:id="rId10"/>
  </p:sldLayoutIdLst>
  <p:timing>
    <p:tnLst>
      <p:par>
        <p:cTn id="1" dur="indefinite" restart="never" nodeType="tmRoot"/>
      </p:par>
    </p:tnLst>
  </p:timing>
  <p:txStyles>
    <p:titleStyle>
      <a:lvl1pPr algn="ctr" defTabSz="957925" rtl="0" eaLnBrk="1" latinLnBrk="1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222" indent="-359222" algn="l" defTabSz="957925" rtl="0" eaLnBrk="1" latinLnBrk="1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314" indent="-299352" algn="l" defTabSz="957925" rtl="0" eaLnBrk="1" latinLnBrk="1" hangingPunct="1">
        <a:spcBef>
          <a:spcPct val="20000"/>
        </a:spcBef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407" indent="-239481" algn="l" defTabSz="957925" rtl="0" eaLnBrk="1" latinLnBrk="1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370" indent="-239481" algn="l" defTabSz="957925" rtl="0" eaLnBrk="1" latinLnBrk="1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332" indent="-239481" algn="l" defTabSz="957925" rtl="0" eaLnBrk="1" latinLnBrk="1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295" indent="-239481" algn="l" defTabSz="957925" rtl="0" eaLnBrk="1" latinLnBrk="1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1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1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1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9060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" y="6606724"/>
            <a:ext cx="2278188" cy="2308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pPr algn="l"/>
            <a:r>
              <a:rPr lang="en-US" altLang="ko-KR" sz="900" dirty="0" smtClean="0">
                <a:solidFill>
                  <a:prstClr val="white"/>
                </a:solidFill>
                <a:latin typeface="Rix모던고딕 B" pitchFamily="18" charset="-127"/>
                <a:ea typeface="Rix모던고딕 B" pitchFamily="18" charset="-127"/>
              </a:rPr>
              <a:t>2014</a:t>
            </a:r>
            <a:r>
              <a:rPr lang="ko-KR" altLang="en-US" sz="900" dirty="0" smtClean="0">
                <a:solidFill>
                  <a:prstClr val="white"/>
                </a:solidFill>
                <a:latin typeface="Rix모던고딕 B" pitchFamily="18" charset="-127"/>
                <a:ea typeface="Rix모던고딕 B" pitchFamily="18" charset="-127"/>
              </a:rPr>
              <a:t>년 대한민국 </a:t>
            </a:r>
            <a:r>
              <a:rPr lang="en-US" altLang="ko-KR" sz="900" dirty="0" smtClean="0">
                <a:solidFill>
                  <a:prstClr val="white"/>
                </a:solidFill>
                <a:latin typeface="Rix모던고딕 B" pitchFamily="18" charset="-127"/>
                <a:ea typeface="Rix모던고딕 B" pitchFamily="18" charset="-127"/>
              </a:rPr>
              <a:t>IT</a:t>
            </a:r>
            <a:r>
              <a:rPr lang="ko-KR" altLang="en-US" sz="900" dirty="0" smtClean="0">
                <a:solidFill>
                  <a:prstClr val="white"/>
                </a:solidFill>
                <a:latin typeface="Rix모던고딕 B" pitchFamily="18" charset="-127"/>
                <a:ea typeface="Rix모던고딕 B" pitchFamily="18" charset="-127"/>
              </a:rPr>
              <a:t>활성화 전략 </a:t>
            </a:r>
            <a:r>
              <a:rPr lang="en-US" altLang="ko-KR" sz="900" dirty="0" smtClean="0">
                <a:solidFill>
                  <a:prstClr val="white"/>
                </a:solidFill>
                <a:latin typeface="Rix모던고딕 B" pitchFamily="18" charset="-127"/>
                <a:ea typeface="Rix모던고딕 B" pitchFamily="18" charset="-127"/>
              </a:rPr>
              <a:t>Pre-</a:t>
            </a:r>
            <a:r>
              <a:rPr lang="ko-KR" altLang="en-US" sz="900" dirty="0" smtClean="0">
                <a:solidFill>
                  <a:prstClr val="white"/>
                </a:solidFill>
                <a:latin typeface="Rix모던고딕 B" pitchFamily="18" charset="-127"/>
                <a:ea typeface="Rix모던고딕 B" pitchFamily="18" charset="-127"/>
              </a:rPr>
              <a:t>세미나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417496" y="6662675"/>
            <a:ext cx="244939" cy="13080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 extrusionH="6350" contourW="2540">
              <a:bevelT w="0" h="0"/>
              <a:bevelB w="0" h="0"/>
              <a:extrusionClr>
                <a:schemeClr val="bg1">
                  <a:lumMod val="85000"/>
                </a:schemeClr>
              </a:extrusionClr>
              <a:contourClr>
                <a:schemeClr val="bg1">
                  <a:lumMod val="8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811" indent="-342811" algn="ctr" eaLnBrk="0" hangingPunct="0">
              <a:spcBef>
                <a:spcPct val="20000"/>
              </a:spcBef>
              <a:buFont typeface="Arial" charset="0"/>
              <a:buNone/>
            </a:pPr>
            <a:fld id="{88B3AE5A-10BA-4173-8E7E-D8F2BB88D393}" type="slidenum">
              <a:rPr lang="en-US" altLang="ko-KR" sz="850" kern="0" spc="-80" smtClean="0">
                <a:solidFill>
                  <a:srgbClr val="C0C0C0"/>
                </a:solidFill>
                <a:latin typeface="Rix모던고딕 M" pitchFamily="18" charset="-127"/>
                <a:ea typeface="Rix모던고딕 M" pitchFamily="18" charset="-127"/>
                <a:cs typeface="Arial" pitchFamily="34" charset="0"/>
              </a:rPr>
              <a:pPr marL="342811" indent="-342811" algn="ctr" eaLnBrk="0" hangingPunct="0">
                <a:spcBef>
                  <a:spcPct val="20000"/>
                </a:spcBef>
                <a:buFont typeface="Arial" charset="0"/>
                <a:buNone/>
              </a:pPr>
              <a:t>‹#›</a:t>
            </a:fld>
            <a:endParaRPr lang="ko-KR" altLang="ko-KR" sz="850" kern="0" spc="-80" dirty="0" smtClean="0">
              <a:solidFill>
                <a:srgbClr val="C0C0C0"/>
              </a:solidFill>
              <a:latin typeface="Rix모던고딕 M" pitchFamily="18" charset="-127"/>
              <a:ea typeface="Rix모던고딕 M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22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689" r:id="rId1"/>
    <p:sldLayoutId id="2147486690" r:id="rId2"/>
    <p:sldLayoutId id="2147486691" r:id="rId3"/>
    <p:sldLayoutId id="2147486692" r:id="rId4"/>
    <p:sldLayoutId id="2147486693" r:id="rId5"/>
    <p:sldLayoutId id="2147486694" r:id="rId6"/>
    <p:sldLayoutId id="2147486695" r:id="rId7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Century Gothic" pitchFamily="34" charset="0"/>
          <a:ea typeface="돋움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Century Gothic" pitchFamily="34" charset="0"/>
          <a:ea typeface="돋움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Century Gothic" pitchFamily="34" charset="0"/>
          <a:ea typeface="돋움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Century Gothic" pitchFamily="34" charset="0"/>
          <a:ea typeface="돋움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Century Gothic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Century Gothic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Century Gothic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Century Gothic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굴림" charset="-127"/>
          <a:ea typeface="굴림" charset="-127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굴림" charset="-127"/>
          <a:ea typeface="굴림" charset="-127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굴림" charset="-127"/>
          <a:ea typeface="굴림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8247950" y="1052736"/>
            <a:ext cx="0" cy="1224136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56657" y="872716"/>
            <a:ext cx="6391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4000" spc="-60" dirty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힘내라</a:t>
            </a:r>
            <a:r>
              <a:rPr lang="en-US" altLang="ko-KR" sz="4000" spc="-60" dirty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 !</a:t>
            </a:r>
            <a:r>
              <a:rPr lang="en-US" altLang="ko-KR" sz="4000" spc="-6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4000" spc="-6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대한민국 </a:t>
            </a:r>
            <a:r>
              <a:rPr lang="en-US" altLang="ko-KR" sz="4000" spc="-6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IT</a:t>
            </a:r>
            <a:endParaRPr lang="ko-KR" altLang="en-US" sz="4000" spc="-6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1856656" y="260648"/>
            <a:ext cx="0" cy="2168634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53" y="2348880"/>
            <a:ext cx="9909853" cy="2275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836" y="4977172"/>
            <a:ext cx="3348371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33235" y="5553236"/>
            <a:ext cx="1915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ko-KR" altLang="en-US" sz="2400" b="1" dirty="0" smtClean="0">
                <a:solidFill>
                  <a:srgbClr val="0070C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이     창     성</a:t>
            </a:r>
            <a:endParaRPr lang="ko-KR" altLang="en-US" sz="2400" b="1" dirty="0">
              <a:solidFill>
                <a:srgbClr val="0070C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8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03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00 Working\코레일\Untitled-2 cop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2"/>
          <a:stretch/>
        </p:blipFill>
        <p:spPr bwMode="auto">
          <a:xfrm>
            <a:off x="-2137" y="-11918"/>
            <a:ext cx="9906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22701" y="3681028"/>
            <a:ext cx="3302507" cy="92333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  <a:scene3d>
              <a:camera prst="orthographicFront"/>
              <a:lightRig rig="threePt" dir="t"/>
            </a:scene3d>
            <a:sp3d contourW="76200">
              <a:bevelT w="6350"/>
              <a:bevelB w="6350"/>
              <a:contourClr>
                <a:schemeClr val="bg1"/>
              </a:contourClr>
            </a:sp3d>
          </a:bodyPr>
          <a:lstStyle/>
          <a:p>
            <a:r>
              <a:rPr lang="ko-KR" altLang="en-US" sz="5400" dirty="0">
                <a:solidFill>
                  <a:srgbClr val="555555"/>
                </a:solidFill>
                <a:latin typeface="Rix모던고딕 EB" pitchFamily="18" charset="-127"/>
                <a:ea typeface="Rix모던고딕 EB" pitchFamily="18" charset="-127"/>
              </a:rPr>
              <a:t>감사합니다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71448" y="5580529"/>
            <a:ext cx="6420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rgbClr val="0070C0"/>
                </a:solidFill>
                <a:latin typeface="Rix정고딕 M" panose="02020603020101020101" pitchFamily="18" charset="-127"/>
                <a:ea typeface="Rix정고딕 M" panose="02020603020101020101" pitchFamily="18" charset="-127"/>
              </a:rPr>
              <a:t>회원등록 </a:t>
            </a:r>
            <a:r>
              <a:rPr lang="en-US" altLang="ko-KR" sz="3200" dirty="0" smtClean="0">
                <a:solidFill>
                  <a:srgbClr val="0070C0"/>
                </a:solidFill>
                <a:latin typeface="Rix정고딕 M" panose="02020603020101020101" pitchFamily="18" charset="-127"/>
                <a:ea typeface="Rix정고딕 M" panose="02020603020101020101" pitchFamily="18" charset="-127"/>
              </a:rPr>
              <a:t>: http</a:t>
            </a:r>
            <a:r>
              <a:rPr lang="en-US" altLang="ko-KR" sz="3200" dirty="0">
                <a:solidFill>
                  <a:srgbClr val="0070C0"/>
                </a:solidFill>
                <a:latin typeface="Rix정고딕 M" panose="02020603020101020101" pitchFamily="18" charset="-127"/>
                <a:ea typeface="Rix정고딕 M" panose="02020603020101020101" pitchFamily="18" charset="-127"/>
              </a:rPr>
              <a:t>://goo.gl/BfWYSW</a:t>
            </a:r>
            <a:endParaRPr lang="ko-KR" altLang="en-US" sz="3200" dirty="0">
              <a:solidFill>
                <a:srgbClr val="0070C0"/>
              </a:solidFill>
              <a:latin typeface="Rix정고딕 M" panose="02020603020101020101" pitchFamily="18" charset="-127"/>
              <a:ea typeface="Rix정고딕 M" panose="02020603020101020101" pitchFamily="18" charset="-127"/>
            </a:endParaRPr>
          </a:p>
        </p:txBody>
      </p:sp>
      <p:pic>
        <p:nvPicPr>
          <p:cNvPr id="7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68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660789" y="1569955"/>
            <a:ext cx="13035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57925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spc="-150" dirty="0" smtClean="0">
                <a:gradFill>
                  <a:gsLst>
                    <a:gs pos="33750">
                      <a:prstClr val="white">
                        <a:lumMod val="50000"/>
                      </a:prstClr>
                    </a:gs>
                    <a:gs pos="23333">
                      <a:prstClr val="white">
                        <a:lumMod val="50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목  차</a:t>
            </a:r>
            <a:endParaRPr kumimoji="0" lang="ko-KR" altLang="en-US" sz="4000" spc="-150" dirty="0">
              <a:gradFill>
                <a:gsLst>
                  <a:gs pos="33750">
                    <a:prstClr val="white">
                      <a:lumMod val="50000"/>
                    </a:prstClr>
                  </a:gs>
                  <a:gs pos="23333">
                    <a:prstClr val="white">
                      <a:lumMod val="50000"/>
                    </a:prstClr>
                  </a:gs>
                </a:gsLst>
                <a:lin ang="5400000" scaled="0"/>
              </a:gra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grpSp>
        <p:nvGrpSpPr>
          <p:cNvPr id="62" name="그룹 61"/>
          <p:cNvGrpSpPr/>
          <p:nvPr/>
        </p:nvGrpSpPr>
        <p:grpSpPr>
          <a:xfrm>
            <a:off x="2828764" y="2312875"/>
            <a:ext cx="4838347" cy="523223"/>
            <a:chOff x="3579290" y="2440528"/>
            <a:chExt cx="4838347" cy="523222"/>
          </a:xfrm>
        </p:grpSpPr>
        <p:sp>
          <p:nvSpPr>
            <p:cNvPr id="69" name="TextBox 68"/>
            <p:cNvSpPr txBox="1"/>
            <p:nvPr/>
          </p:nvSpPr>
          <p:spPr>
            <a:xfrm>
              <a:off x="3579290" y="2440531"/>
              <a:ext cx="723275" cy="5232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 defTabSz="95792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2800" spc="-200" dirty="0" smtClean="0">
                  <a:gradFill>
                    <a:gsLst>
                      <a:gs pos="3333">
                        <a:srgbClr val="0070C0"/>
                      </a:gs>
                      <a:gs pos="59000">
                        <a:srgbClr val="0070C0"/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01/</a:t>
              </a:r>
              <a:endParaRPr kumimoji="0" lang="ko-KR" altLang="en-US" sz="2800" spc="-200" dirty="0">
                <a:gradFill>
                  <a:gsLst>
                    <a:gs pos="3333">
                      <a:srgbClr val="0070C0"/>
                    </a:gs>
                    <a:gs pos="59000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251112" y="2440528"/>
              <a:ext cx="4166525" cy="5232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2800" spc="-150" dirty="0" smtClean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대한민국 </a:t>
              </a:r>
              <a:r>
                <a:rPr kumimoji="0" lang="en-US" altLang="ko-KR" sz="2800" spc="-150" dirty="0" smtClean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IT </a:t>
              </a:r>
              <a:r>
                <a:rPr kumimoji="0" lang="ko-KR" altLang="en-US" sz="2800" spc="-150" dirty="0" smtClean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정말 어렵습니다</a:t>
              </a:r>
              <a:r>
                <a:rPr kumimoji="0" lang="en-US" altLang="ko-KR" sz="2800" spc="-150" dirty="0" smtClean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.</a:t>
              </a:r>
              <a:endParaRPr kumimoji="0" lang="ko-KR" altLang="en-US" sz="2800" spc="-150" dirty="0">
                <a:gradFill>
                  <a:gsLst>
                    <a:gs pos="100000">
                      <a:prstClr val="black">
                        <a:lumMod val="65000"/>
                        <a:lumOff val="35000"/>
                      </a:prstClr>
                    </a:gs>
                    <a:gs pos="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</p:txBody>
        </p:sp>
      </p:grpSp>
      <p:grpSp>
        <p:nvGrpSpPr>
          <p:cNvPr id="63" name="그룹 62"/>
          <p:cNvGrpSpPr/>
          <p:nvPr/>
        </p:nvGrpSpPr>
        <p:grpSpPr>
          <a:xfrm>
            <a:off x="2828764" y="3195874"/>
            <a:ext cx="5495572" cy="523222"/>
            <a:chOff x="3579299" y="3240629"/>
            <a:chExt cx="5495571" cy="523221"/>
          </a:xfrm>
        </p:grpSpPr>
        <p:sp>
          <p:nvSpPr>
            <p:cNvPr id="67" name="TextBox 66"/>
            <p:cNvSpPr txBox="1"/>
            <p:nvPr/>
          </p:nvSpPr>
          <p:spPr>
            <a:xfrm>
              <a:off x="3579299" y="3240631"/>
              <a:ext cx="723275" cy="5232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 defTabSz="95792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2800" spc="-200" dirty="0">
                  <a:gradFill>
                    <a:gsLst>
                      <a:gs pos="3333">
                        <a:srgbClr val="0070C0"/>
                      </a:gs>
                      <a:gs pos="59000">
                        <a:srgbClr val="0070C0"/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02/</a:t>
              </a:r>
              <a:endParaRPr kumimoji="0" lang="ko-KR" altLang="en-US" sz="2800" spc="-200" dirty="0">
                <a:gradFill>
                  <a:gsLst>
                    <a:gs pos="3333">
                      <a:srgbClr val="0070C0"/>
                    </a:gs>
                    <a:gs pos="59000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251115" y="3240629"/>
              <a:ext cx="4823755" cy="5232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ko-KR"/>
              </a:defPPr>
              <a:lvl1pPr algn="l">
                <a:defRPr sz="4000" spc="-300">
                  <a:gradFill>
                    <a:gsLst>
                      <a:gs pos="10417">
                        <a:srgbClr val="09396D"/>
                      </a:gs>
                      <a:gs pos="17000">
                        <a:srgbClr val="09396D"/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defRPr>
              </a:lvl1pPr>
            </a:lstStyle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2800" spc="-150" dirty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대한민국 </a:t>
              </a:r>
              <a:r>
                <a:rPr kumimoji="0" lang="en-US" altLang="ko-KR" sz="2800" spc="-150" dirty="0" smtClean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IT </a:t>
              </a:r>
              <a:r>
                <a:rPr kumimoji="0" lang="ko-KR" altLang="en-US" sz="2800" spc="-150" dirty="0" smtClean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활력이 떨어지고 있다</a:t>
              </a:r>
              <a:endParaRPr kumimoji="0" lang="ko-KR" altLang="en-US" sz="2800" spc="-150" dirty="0">
                <a:gradFill>
                  <a:gsLst>
                    <a:gs pos="100000">
                      <a:prstClr val="black">
                        <a:lumMod val="65000"/>
                        <a:lumOff val="35000"/>
                      </a:prstClr>
                    </a:gs>
                    <a:gs pos="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4" name="그룹 63"/>
          <p:cNvGrpSpPr/>
          <p:nvPr/>
        </p:nvGrpSpPr>
        <p:grpSpPr>
          <a:xfrm>
            <a:off x="2828764" y="5390053"/>
            <a:ext cx="3645711" cy="523223"/>
            <a:chOff x="3579293" y="3977228"/>
            <a:chExt cx="3645711" cy="523222"/>
          </a:xfrm>
        </p:grpSpPr>
        <p:sp>
          <p:nvSpPr>
            <p:cNvPr id="65" name="TextBox 64"/>
            <p:cNvSpPr txBox="1"/>
            <p:nvPr/>
          </p:nvSpPr>
          <p:spPr>
            <a:xfrm>
              <a:off x="3579293" y="3977231"/>
              <a:ext cx="723275" cy="5232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 defTabSz="95792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2800" spc="-200" dirty="0" smtClean="0">
                  <a:gradFill>
                    <a:gsLst>
                      <a:gs pos="3333">
                        <a:srgbClr val="0070C0"/>
                      </a:gs>
                      <a:gs pos="59000">
                        <a:srgbClr val="0070C0"/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05/</a:t>
              </a:r>
              <a:endParaRPr kumimoji="0" lang="ko-KR" altLang="en-US" sz="2800" spc="-200" dirty="0">
                <a:gradFill>
                  <a:gsLst>
                    <a:gs pos="3333">
                      <a:srgbClr val="0070C0"/>
                    </a:gs>
                    <a:gs pos="59000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251113" y="3977228"/>
              <a:ext cx="2973891" cy="5232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ko-KR"/>
              </a:defPPr>
              <a:lvl1pPr algn="l">
                <a:defRPr sz="4000" spc="-300">
                  <a:gradFill>
                    <a:gsLst>
                      <a:gs pos="10417">
                        <a:srgbClr val="09396D"/>
                      </a:gs>
                      <a:gs pos="17000">
                        <a:srgbClr val="09396D"/>
                      </a:gs>
                    </a:gsLst>
                    <a:lin ang="5400000" scaled="0"/>
                  </a:gradFill>
                  <a:latin typeface="Rix모던고딕 B" panose="02020603020101020101" pitchFamily="18" charset="-127"/>
                  <a:ea typeface="Rix모던고딕 B" panose="02020603020101020101" pitchFamily="18" charset="-127"/>
                </a:defRPr>
              </a:lvl1pPr>
            </a:lstStyle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2800" spc="-150" dirty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힘내라</a:t>
              </a:r>
              <a:r>
                <a:rPr kumimoji="0" lang="en-US" altLang="ko-KR" sz="2800" spc="-150" dirty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! </a:t>
              </a:r>
              <a:r>
                <a:rPr kumimoji="0" lang="ko-KR" altLang="en-US" sz="2800" spc="-150" dirty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대한민국 </a:t>
              </a:r>
              <a:r>
                <a:rPr kumimoji="0" lang="en-US" altLang="ko-KR" sz="2800" spc="-150" dirty="0">
                  <a:gradFill>
                    <a:gsLst>
                      <a:gs pos="100000">
                        <a:prstClr val="black">
                          <a:lumMod val="65000"/>
                          <a:lumOff val="35000"/>
                        </a:prstClr>
                      </a:gs>
                      <a:gs pos="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IT</a:t>
              </a:r>
              <a:endParaRPr kumimoji="0" lang="ko-KR" altLang="en-US" sz="2800" spc="-150" dirty="0">
                <a:gradFill>
                  <a:gsLst>
                    <a:gs pos="100000">
                      <a:prstClr val="black">
                        <a:lumMod val="65000"/>
                        <a:lumOff val="35000"/>
                      </a:prstClr>
                    </a:gs>
                    <a:gs pos="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endParaRPr>
            </a:p>
          </p:txBody>
        </p:sp>
      </p:grpSp>
      <p:cxnSp>
        <p:nvCxnSpPr>
          <p:cNvPr id="32" name="직선 연결선 31"/>
          <p:cNvCxnSpPr/>
          <p:nvPr/>
        </p:nvCxnSpPr>
        <p:spPr bwMode="auto">
          <a:xfrm>
            <a:off x="1532620" y="2124317"/>
            <a:ext cx="7971321" cy="0"/>
          </a:xfrm>
          <a:prstGeom prst="line">
            <a:avLst/>
          </a:prstGeom>
          <a:noFill/>
          <a:ln w="889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4" name="직사각형 13"/>
          <p:cNvSpPr/>
          <p:nvPr/>
        </p:nvSpPr>
        <p:spPr bwMode="auto">
          <a:xfrm>
            <a:off x="3982014" y="6039378"/>
            <a:ext cx="4090366" cy="37795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ts val="0"/>
              </a:spcBef>
            </a:pPr>
            <a:r>
              <a:rPr lang="ko-KR" altLang="en-US" sz="1400" spc="-60" dirty="0" smtClean="0">
                <a:gradFill>
                  <a:gsLst>
                    <a:gs pos="35833">
                      <a:prstClr val="black">
                        <a:lumMod val="75000"/>
                        <a:lumOff val="25000"/>
                      </a:prstClr>
                    </a:gs>
                    <a:gs pos="18000">
                      <a:prstClr val="black">
                        <a:lumMod val="75000"/>
                        <a:lumOff val="25000"/>
                      </a:prstClr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본 발표자료는 대한민국 </a:t>
            </a:r>
            <a:r>
              <a:rPr lang="en-US" altLang="ko-KR" sz="1400" spc="-60" dirty="0" smtClean="0">
                <a:gradFill>
                  <a:gsLst>
                    <a:gs pos="35833">
                      <a:prstClr val="black">
                        <a:lumMod val="75000"/>
                        <a:lumOff val="25000"/>
                      </a:prstClr>
                    </a:gs>
                    <a:gs pos="18000">
                      <a:prstClr val="black">
                        <a:lumMod val="75000"/>
                        <a:lumOff val="25000"/>
                      </a:prstClr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IT </a:t>
            </a:r>
            <a:r>
              <a:rPr lang="ko-KR" altLang="en-US" sz="1400" spc="-60" dirty="0" err="1" smtClean="0">
                <a:gradFill>
                  <a:gsLst>
                    <a:gs pos="35833">
                      <a:prstClr val="black">
                        <a:lumMod val="75000"/>
                        <a:lumOff val="25000"/>
                      </a:prstClr>
                    </a:gs>
                    <a:gs pos="18000">
                      <a:prstClr val="black">
                        <a:lumMod val="75000"/>
                        <a:lumOff val="25000"/>
                      </a:prstClr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서포터즈의</a:t>
            </a:r>
            <a:r>
              <a:rPr lang="ko-KR" altLang="en-US" sz="1400" spc="-60" dirty="0" smtClean="0">
                <a:gradFill>
                  <a:gsLst>
                    <a:gs pos="35833">
                      <a:prstClr val="black">
                        <a:lumMod val="75000"/>
                        <a:lumOff val="25000"/>
                      </a:prstClr>
                    </a:gs>
                    <a:gs pos="18000">
                      <a:prstClr val="black">
                        <a:lumMod val="75000"/>
                        <a:lumOff val="25000"/>
                      </a:prstClr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 의견임을 밝힙니다</a:t>
            </a:r>
            <a:r>
              <a:rPr lang="en-US" altLang="ko-KR" sz="1400" spc="-60" dirty="0" smtClean="0">
                <a:gradFill>
                  <a:gsLst>
                    <a:gs pos="35833">
                      <a:prstClr val="black">
                        <a:lumMod val="75000"/>
                        <a:lumOff val="25000"/>
                      </a:prstClr>
                    </a:gs>
                    <a:gs pos="18000">
                      <a:prstClr val="black">
                        <a:lumMod val="75000"/>
                        <a:lumOff val="25000"/>
                      </a:prstClr>
                    </a:gs>
                  </a:gsLst>
                  <a:lin ang="0" scaled="1"/>
                </a:gradFill>
                <a:latin typeface="Rix모던고딕 L" panose="02020603020101020101" pitchFamily="18" charset="-127"/>
                <a:ea typeface="Rix모던고딕 L" panose="02020603020101020101" pitchFamily="18" charset="-127"/>
              </a:rPr>
              <a:t>.</a:t>
            </a:r>
            <a:endParaRPr lang="ko-KR" altLang="en-US" sz="1400" spc="-60" dirty="0">
              <a:gradFill>
                <a:gsLst>
                  <a:gs pos="35833">
                    <a:prstClr val="black">
                      <a:lumMod val="75000"/>
                      <a:lumOff val="25000"/>
                    </a:prstClr>
                  </a:gs>
                  <a:gs pos="18000">
                    <a:prstClr val="black">
                      <a:lumMod val="75000"/>
                      <a:lumOff val="25000"/>
                    </a:prstClr>
                  </a:gs>
                </a:gsLst>
                <a:lin ang="0" scaled="1"/>
              </a:gradFill>
              <a:latin typeface="Rix모던고딕 L" panose="02020603020101020101" pitchFamily="18" charset="-127"/>
              <a:ea typeface="Rix모던고딕 L" panose="0202060302010102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836876" y="6098109"/>
            <a:ext cx="200460" cy="211211"/>
            <a:chOff x="5265332" y="896532"/>
            <a:chExt cx="200428" cy="211260"/>
          </a:xfrm>
        </p:grpSpPr>
        <p:sp>
          <p:nvSpPr>
            <p:cNvPr id="16" name="직사각형 11"/>
            <p:cNvSpPr/>
            <p:nvPr/>
          </p:nvSpPr>
          <p:spPr>
            <a:xfrm>
              <a:off x="5267114" y="942592"/>
              <a:ext cx="165200" cy="165200"/>
            </a:xfrm>
            <a:custGeom>
              <a:avLst/>
              <a:gdLst/>
              <a:ahLst/>
              <a:cxnLst/>
              <a:rect l="l" t="t" r="r" b="b"/>
              <a:pathLst>
                <a:path w="165200" h="165200">
                  <a:moveTo>
                    <a:pt x="28600" y="28600"/>
                  </a:moveTo>
                  <a:lnTo>
                    <a:pt x="28600" y="136600"/>
                  </a:lnTo>
                  <a:lnTo>
                    <a:pt x="136600" y="136600"/>
                  </a:lnTo>
                  <a:lnTo>
                    <a:pt x="136600" y="28600"/>
                  </a:lnTo>
                  <a:close/>
                  <a:moveTo>
                    <a:pt x="0" y="0"/>
                  </a:moveTo>
                  <a:lnTo>
                    <a:pt x="165200" y="0"/>
                  </a:lnTo>
                  <a:lnTo>
                    <a:pt x="165200" y="165200"/>
                  </a:lnTo>
                  <a:lnTo>
                    <a:pt x="0" y="16520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white"/>
                </a:solidFill>
              </a:endParaRPr>
            </a:p>
          </p:txBody>
        </p:sp>
        <p:sp>
          <p:nvSpPr>
            <p:cNvPr id="17" name="Freeform 25"/>
            <p:cNvSpPr>
              <a:spLocks noChangeAspect="1"/>
            </p:cNvSpPr>
            <p:nvPr/>
          </p:nvSpPr>
          <p:spPr bwMode="auto">
            <a:xfrm>
              <a:off x="5265332" y="896532"/>
              <a:ext cx="200428" cy="180000"/>
            </a:xfrm>
            <a:custGeom>
              <a:avLst/>
              <a:gdLst>
                <a:gd name="T0" fmla="*/ 142 w 314"/>
                <a:gd name="T1" fmla="*/ 282 h 282"/>
                <a:gd name="T2" fmla="*/ 142 w 314"/>
                <a:gd name="T3" fmla="*/ 282 h 282"/>
                <a:gd name="T4" fmla="*/ 134 w 314"/>
                <a:gd name="T5" fmla="*/ 282 h 282"/>
                <a:gd name="T6" fmla="*/ 128 w 314"/>
                <a:gd name="T7" fmla="*/ 278 h 282"/>
                <a:gd name="T8" fmla="*/ 122 w 314"/>
                <a:gd name="T9" fmla="*/ 276 h 282"/>
                <a:gd name="T10" fmla="*/ 118 w 314"/>
                <a:gd name="T11" fmla="*/ 270 h 282"/>
                <a:gd name="T12" fmla="*/ 4 w 314"/>
                <a:gd name="T13" fmla="*/ 116 h 282"/>
                <a:gd name="T14" fmla="*/ 4 w 314"/>
                <a:gd name="T15" fmla="*/ 116 h 282"/>
                <a:gd name="T16" fmla="*/ 0 w 314"/>
                <a:gd name="T17" fmla="*/ 106 h 282"/>
                <a:gd name="T18" fmla="*/ 0 w 314"/>
                <a:gd name="T19" fmla="*/ 96 h 282"/>
                <a:gd name="T20" fmla="*/ 4 w 314"/>
                <a:gd name="T21" fmla="*/ 84 h 282"/>
                <a:gd name="T22" fmla="*/ 12 w 314"/>
                <a:gd name="T23" fmla="*/ 76 h 282"/>
                <a:gd name="T24" fmla="*/ 12 w 314"/>
                <a:gd name="T25" fmla="*/ 76 h 282"/>
                <a:gd name="T26" fmla="*/ 22 w 314"/>
                <a:gd name="T27" fmla="*/ 72 h 282"/>
                <a:gd name="T28" fmla="*/ 32 w 314"/>
                <a:gd name="T29" fmla="*/ 72 h 282"/>
                <a:gd name="T30" fmla="*/ 42 w 314"/>
                <a:gd name="T31" fmla="*/ 74 h 282"/>
                <a:gd name="T32" fmla="*/ 52 w 314"/>
                <a:gd name="T33" fmla="*/ 82 h 282"/>
                <a:gd name="T34" fmla="*/ 140 w 314"/>
                <a:gd name="T35" fmla="*/ 202 h 282"/>
                <a:gd name="T36" fmla="*/ 262 w 314"/>
                <a:gd name="T37" fmla="*/ 12 h 282"/>
                <a:gd name="T38" fmla="*/ 262 w 314"/>
                <a:gd name="T39" fmla="*/ 12 h 282"/>
                <a:gd name="T40" fmla="*/ 270 w 314"/>
                <a:gd name="T41" fmla="*/ 4 h 282"/>
                <a:gd name="T42" fmla="*/ 280 w 314"/>
                <a:gd name="T43" fmla="*/ 0 h 282"/>
                <a:gd name="T44" fmla="*/ 290 w 314"/>
                <a:gd name="T45" fmla="*/ 0 h 282"/>
                <a:gd name="T46" fmla="*/ 302 w 314"/>
                <a:gd name="T47" fmla="*/ 4 h 282"/>
                <a:gd name="T48" fmla="*/ 302 w 314"/>
                <a:gd name="T49" fmla="*/ 4 h 282"/>
                <a:gd name="T50" fmla="*/ 310 w 314"/>
                <a:gd name="T51" fmla="*/ 12 h 282"/>
                <a:gd name="T52" fmla="*/ 314 w 314"/>
                <a:gd name="T53" fmla="*/ 22 h 282"/>
                <a:gd name="T54" fmla="*/ 314 w 314"/>
                <a:gd name="T55" fmla="*/ 32 h 282"/>
                <a:gd name="T56" fmla="*/ 310 w 314"/>
                <a:gd name="T57" fmla="*/ 44 h 282"/>
                <a:gd name="T58" fmla="*/ 166 w 314"/>
                <a:gd name="T59" fmla="*/ 268 h 282"/>
                <a:gd name="T60" fmla="*/ 166 w 314"/>
                <a:gd name="T61" fmla="*/ 268 h 282"/>
                <a:gd name="T62" fmla="*/ 160 w 314"/>
                <a:gd name="T63" fmla="*/ 274 h 282"/>
                <a:gd name="T64" fmla="*/ 156 w 314"/>
                <a:gd name="T65" fmla="*/ 278 h 282"/>
                <a:gd name="T66" fmla="*/ 148 w 314"/>
                <a:gd name="T67" fmla="*/ 280 h 282"/>
                <a:gd name="T68" fmla="*/ 142 w 314"/>
                <a:gd name="T69" fmla="*/ 282 h 282"/>
                <a:gd name="T70" fmla="*/ 142 w 314"/>
                <a:gd name="T71" fmla="*/ 282 h 282"/>
                <a:gd name="T72" fmla="*/ 142 w 314"/>
                <a:gd name="T73" fmla="*/ 282 h 282"/>
                <a:gd name="T74" fmla="*/ 142 w 314"/>
                <a:gd name="T7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" h="282">
                  <a:moveTo>
                    <a:pt x="142" y="282"/>
                  </a:moveTo>
                  <a:lnTo>
                    <a:pt x="142" y="282"/>
                  </a:lnTo>
                  <a:lnTo>
                    <a:pt x="134" y="282"/>
                  </a:lnTo>
                  <a:lnTo>
                    <a:pt x="128" y="278"/>
                  </a:lnTo>
                  <a:lnTo>
                    <a:pt x="122" y="276"/>
                  </a:lnTo>
                  <a:lnTo>
                    <a:pt x="118" y="270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0" y="106"/>
                  </a:lnTo>
                  <a:lnTo>
                    <a:pt x="0" y="96"/>
                  </a:lnTo>
                  <a:lnTo>
                    <a:pt x="4" y="84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22" y="72"/>
                  </a:lnTo>
                  <a:lnTo>
                    <a:pt x="32" y="72"/>
                  </a:lnTo>
                  <a:lnTo>
                    <a:pt x="42" y="74"/>
                  </a:lnTo>
                  <a:lnTo>
                    <a:pt x="52" y="82"/>
                  </a:lnTo>
                  <a:lnTo>
                    <a:pt x="140" y="202"/>
                  </a:lnTo>
                  <a:lnTo>
                    <a:pt x="262" y="12"/>
                  </a:lnTo>
                  <a:lnTo>
                    <a:pt x="262" y="12"/>
                  </a:lnTo>
                  <a:lnTo>
                    <a:pt x="270" y="4"/>
                  </a:lnTo>
                  <a:lnTo>
                    <a:pt x="280" y="0"/>
                  </a:lnTo>
                  <a:lnTo>
                    <a:pt x="290" y="0"/>
                  </a:lnTo>
                  <a:lnTo>
                    <a:pt x="302" y="4"/>
                  </a:lnTo>
                  <a:lnTo>
                    <a:pt x="302" y="4"/>
                  </a:lnTo>
                  <a:lnTo>
                    <a:pt x="310" y="12"/>
                  </a:lnTo>
                  <a:lnTo>
                    <a:pt x="314" y="22"/>
                  </a:lnTo>
                  <a:lnTo>
                    <a:pt x="314" y="32"/>
                  </a:lnTo>
                  <a:lnTo>
                    <a:pt x="310" y="44"/>
                  </a:lnTo>
                  <a:lnTo>
                    <a:pt x="166" y="268"/>
                  </a:lnTo>
                  <a:lnTo>
                    <a:pt x="166" y="268"/>
                  </a:lnTo>
                  <a:lnTo>
                    <a:pt x="160" y="274"/>
                  </a:lnTo>
                  <a:lnTo>
                    <a:pt x="156" y="278"/>
                  </a:lnTo>
                  <a:lnTo>
                    <a:pt x="148" y="280"/>
                  </a:lnTo>
                  <a:lnTo>
                    <a:pt x="142" y="282"/>
                  </a:lnTo>
                  <a:lnTo>
                    <a:pt x="142" y="282"/>
                  </a:lnTo>
                  <a:lnTo>
                    <a:pt x="142" y="282"/>
                  </a:lnTo>
                  <a:lnTo>
                    <a:pt x="142" y="28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defTabSz="957925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190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</p:grpSp>
      <p:pic>
        <p:nvPicPr>
          <p:cNvPr id="20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2629839" y="3944089"/>
            <a:ext cx="6895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57925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spc="-200" dirty="0" smtClean="0">
                <a:gradFill>
                  <a:gsLst>
                    <a:gs pos="3333">
                      <a:srgbClr val="0070C0"/>
                    </a:gs>
                    <a:gs pos="59000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 03/  </a:t>
            </a:r>
            <a:r>
              <a:rPr lang="ko-KR" altLang="en-US" sz="2600" b="1" spc="-15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대한민국 </a:t>
            </a:r>
            <a:r>
              <a:rPr lang="en-US" altLang="ko-KR" sz="2600" b="1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IT </a:t>
            </a:r>
            <a:r>
              <a:rPr lang="ko-KR" altLang="en-US" sz="2600" b="1" spc="-157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서포터즈</a:t>
            </a:r>
            <a:r>
              <a:rPr lang="ko-KR" altLang="en-US" sz="2600" b="1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  </a:t>
            </a:r>
            <a:r>
              <a:rPr lang="ko-KR" altLang="en-US" sz="2600" b="1" spc="-15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운영계획서 </a:t>
            </a:r>
            <a:r>
              <a:rPr lang="en-US" altLang="ko-KR" sz="1600" b="1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( 2015</a:t>
            </a:r>
            <a:r>
              <a:rPr lang="ko-KR" altLang="en-US" sz="1600" b="1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년도 하반기</a:t>
            </a:r>
            <a:r>
              <a:rPr lang="en-US" altLang="ko-KR" sz="1600" b="1" spc="-15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)</a:t>
            </a:r>
            <a:r>
              <a:rPr kumimoji="0" lang="en-US" altLang="ko-KR" sz="2800" b="1" spc="-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    </a:t>
            </a:r>
            <a:endParaRPr kumimoji="0" lang="ko-KR" altLang="en-US" sz="2800" b="1" spc="-200" dirty="0">
              <a:solidFill>
                <a:schemeClr val="tx1">
                  <a:lumMod val="65000"/>
                  <a:lumOff val="35000"/>
                </a:schemeClr>
              </a:soli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828764" y="4662891"/>
            <a:ext cx="6869253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latinLnBrk="0">
              <a:lnSpc>
                <a:spcPct val="110000"/>
              </a:lnSpc>
            </a:pPr>
            <a:r>
              <a:rPr lang="en-US" altLang="ko-KR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04</a:t>
            </a:r>
            <a:r>
              <a:rPr lang="en-US" altLang="ko-KR" sz="2600" b="1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/ </a:t>
            </a:r>
            <a:r>
              <a:rPr lang="en-US" altLang="ko-KR" sz="2600" b="1" spc="-15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2015 </a:t>
            </a:r>
            <a:r>
              <a:rPr lang="ko-KR" altLang="en-US" sz="2600" b="1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대한민국 </a:t>
            </a:r>
            <a:r>
              <a:rPr lang="en-US" altLang="ko-KR" sz="2600" b="1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IT </a:t>
            </a:r>
            <a:r>
              <a:rPr lang="ko-KR" altLang="en-US" sz="2600" b="1" spc="-157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서포터즈</a:t>
            </a:r>
            <a:r>
              <a:rPr lang="ko-KR" altLang="en-US" sz="2600" b="1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  활동 결과 </a:t>
            </a:r>
            <a:r>
              <a:rPr lang="en-US" altLang="ko-KR" sz="1600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(2015</a:t>
            </a:r>
            <a:r>
              <a:rPr lang="ko-KR" altLang="en-US" sz="1600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년 상반기</a:t>
            </a:r>
            <a:r>
              <a:rPr lang="en-US" altLang="ko-KR" sz="1600" spc="-157" dirty="0">
                <a:solidFill>
                  <a:schemeClr val="tx1">
                    <a:lumMod val="65000"/>
                    <a:lumOff val="35000"/>
                  </a:schemeClr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)</a:t>
            </a:r>
            <a:endParaRPr lang="ko-KR" altLang="ko-KR" sz="1600" spc="-157" dirty="0">
              <a:solidFill>
                <a:schemeClr val="tx1">
                  <a:lumMod val="65000"/>
                  <a:lumOff val="35000"/>
                </a:schemeClr>
              </a:soli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898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38459" y="246059"/>
            <a:ext cx="4649485" cy="538387"/>
          </a:xfrm>
          <a:prstGeom prst="rect">
            <a:avLst/>
          </a:prstGeom>
        </p:spPr>
        <p:txBody>
          <a:bodyPr wrap="none" lIns="95793" tIns="47896" rIns="95793" bIns="47896" anchor="ctr">
            <a:spAutoFit/>
          </a:bodyPr>
          <a:lstStyle/>
          <a:p>
            <a:pPr algn="l" latinLnBrk="0">
              <a:lnSpc>
                <a:spcPct val="110000"/>
              </a:lnSpc>
            </a:pPr>
            <a:r>
              <a:rPr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대한민국 </a:t>
            </a:r>
            <a:r>
              <a:rPr lang="en-US" altLang="ko-KR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IT?  </a:t>
            </a:r>
            <a:r>
              <a:rPr lang="ko-KR" altLang="en-US" sz="2800" spc="-157" dirty="0" smtClean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정말 어렵습니다 </a:t>
            </a:r>
            <a:r>
              <a:rPr lang="en-US" altLang="ko-KR" sz="2800" spc="-157" dirty="0" smtClean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</a:t>
            </a:r>
            <a:endParaRPr lang="ko-KR" altLang="ko-KR" sz="2800" spc="-157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201" y="3564114"/>
            <a:ext cx="3729536" cy="256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이등변 삼각형 9"/>
          <p:cNvSpPr/>
          <p:nvPr/>
        </p:nvSpPr>
        <p:spPr>
          <a:xfrm>
            <a:off x="342956" y="1800018"/>
            <a:ext cx="2705333" cy="1163295"/>
          </a:xfrm>
          <a:custGeom>
            <a:avLst/>
            <a:gdLst/>
            <a:ahLst/>
            <a:cxnLst/>
            <a:rect l="l" t="t" r="r" b="b"/>
            <a:pathLst>
              <a:path w="2704900" h="1163564">
                <a:moveTo>
                  <a:pt x="2704900" y="1163564"/>
                </a:moveTo>
                <a:lnTo>
                  <a:pt x="188254" y="1163564"/>
                </a:lnTo>
                <a:cubicBezTo>
                  <a:pt x="84284" y="1163564"/>
                  <a:pt x="0" y="1079280"/>
                  <a:pt x="0" y="975310"/>
                </a:cubicBezTo>
                <a:lnTo>
                  <a:pt x="0" y="186228"/>
                </a:lnTo>
                <a:lnTo>
                  <a:pt x="1244438" y="186228"/>
                </a:lnTo>
                <a:lnTo>
                  <a:pt x="1352450" y="0"/>
                </a:lnTo>
                <a:lnTo>
                  <a:pt x="1460462" y="186228"/>
                </a:lnTo>
                <a:lnTo>
                  <a:pt x="2516646" y="186228"/>
                </a:lnTo>
                <a:cubicBezTo>
                  <a:pt x="2620616" y="186228"/>
                  <a:pt x="2704900" y="270512"/>
                  <a:pt x="2704900" y="374482"/>
                </a:cubicBezTo>
                <a:close/>
              </a:path>
            </a:pathLst>
          </a:custGeom>
          <a:solidFill>
            <a:srgbClr val="005A9E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5793" tIns="47896" rIns="95793" bIns="47896" anchor="ctr">
            <a:noAutofit/>
          </a:bodyPr>
          <a:lstStyle/>
          <a:p>
            <a:pPr algn="l" defTabSz="957925" fontAlgn="auto" latinLnBrk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kumimoji="0" lang="ko-KR" altLang="en-US" sz="2000" spc="-157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Rix모던고딕 L" panose="02020603020101020101" pitchFamily="18" charset="-127"/>
              <a:ea typeface="Rix모던고딕 L" panose="02020603020101020101" pitchFamily="18" charset="-127"/>
            </a:endParaRPr>
          </a:p>
        </p:txBody>
      </p:sp>
      <p:sp>
        <p:nvSpPr>
          <p:cNvPr id="26" name="직사각형 25"/>
          <p:cNvSpPr/>
          <p:nvPr/>
        </p:nvSpPr>
        <p:spPr bwMode="auto">
          <a:xfrm>
            <a:off x="271754" y="1196752"/>
            <a:ext cx="2620029" cy="50393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ko-KR" altLang="en-US" sz="3600" spc="-60" dirty="0" smtClean="0">
                <a:solidFill>
                  <a:schemeClr val="bg1">
                    <a:lumMod val="6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대한민국</a:t>
            </a:r>
            <a:r>
              <a:rPr lang="en-US" altLang="ko-KR" sz="3600" spc="-60" dirty="0" smtClean="0">
                <a:solidFill>
                  <a:schemeClr val="bg1">
                    <a:lumMod val="6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IT</a:t>
            </a:r>
            <a:endParaRPr lang="ko-KR" altLang="en-US" sz="3600" spc="-60" dirty="0">
              <a:solidFill>
                <a:schemeClr val="bg1">
                  <a:lumMod val="6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52500" y="2096813"/>
            <a:ext cx="244866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57925" fontAlgn="auto" latinLnBrk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3600" spc="-157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힘듭니다 </a:t>
            </a:r>
            <a:r>
              <a:rPr kumimoji="0" lang="en-US" altLang="ko-KR" sz="3600" spc="-157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</a:t>
            </a:r>
            <a:endParaRPr kumimoji="0" lang="en-US" altLang="ko-KR" sz="3600" spc="-157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8844" y="1304764"/>
            <a:ext cx="5832648" cy="495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18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대한민국 </a:t>
            </a:r>
            <a:r>
              <a:rPr lang="en-US" altLang="ko-KR" sz="18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IT </a:t>
            </a:r>
            <a:r>
              <a:rPr lang="ko-KR" altLang="en-US" sz="18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인들은 모두 </a:t>
            </a:r>
            <a:r>
              <a:rPr lang="ko-KR" altLang="en-US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힘들다고 합니다</a:t>
            </a:r>
            <a:r>
              <a:rPr lang="en-US" altLang="ko-KR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1800" kern="0" spc="-60" dirty="0" smtClean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en-US" altLang="ko-KR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IT </a:t>
            </a:r>
            <a:r>
              <a:rPr lang="ko-KR" altLang="en-US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관련 전공자들은 질적 하락과 개발업무를  회피합니다</a:t>
            </a:r>
            <a:r>
              <a:rPr lang="en-US" altLang="ko-KR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1800" kern="0" spc="-60" dirty="0" smtClean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국산화 제품은 설 자리가 없고 외산 만이 판친다</a:t>
            </a:r>
            <a:r>
              <a:rPr lang="en-US" altLang="ko-KR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1800" kern="0" spc="-60" dirty="0" smtClean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18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지방이전 된 기관이 많아 </a:t>
            </a:r>
            <a:r>
              <a:rPr lang="en-US" altLang="ko-KR" sz="18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IT </a:t>
            </a:r>
            <a:r>
              <a:rPr lang="ko-KR" altLang="en-US" sz="18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종사자들은 주말 부부가 </a:t>
            </a:r>
            <a:r>
              <a:rPr lang="ko-KR" altLang="en-US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되고  </a:t>
            </a:r>
            <a:r>
              <a:rPr lang="ko-KR" altLang="en-US" sz="18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기업은 엄청난 비용이 발생하여 적자사업 이다</a:t>
            </a:r>
            <a:r>
              <a:rPr lang="en-US" altLang="ko-KR" sz="18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1800" kern="0" spc="-60" dirty="0" smtClean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대한민국 </a:t>
            </a:r>
            <a:r>
              <a:rPr lang="en-US" altLang="ko-KR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IT </a:t>
            </a:r>
            <a:r>
              <a:rPr lang="ko-KR" altLang="en-US" sz="1800" kern="0" spc="-60" dirty="0" err="1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서포터즈가</a:t>
            </a:r>
            <a:r>
              <a:rPr lang="ko-KR" altLang="en-US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 발대하였으나 활동이 미약하다</a:t>
            </a:r>
            <a:r>
              <a:rPr lang="en-US" altLang="ko-KR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lvl="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defRPr/>
            </a:pPr>
            <a:r>
              <a:rPr lang="en-US" altLang="ko-KR" sz="18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  ( IT </a:t>
            </a:r>
            <a:r>
              <a:rPr lang="ko-KR" altLang="en-US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인들과 </a:t>
            </a:r>
            <a:r>
              <a:rPr lang="en-US" altLang="ko-KR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IT </a:t>
            </a:r>
            <a:r>
              <a:rPr lang="ko-KR" altLang="en-US" sz="1800" kern="0" spc="-60" dirty="0" err="1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관련사</a:t>
            </a:r>
            <a:r>
              <a:rPr lang="ko-KR" altLang="en-US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 들의 단결력과 관심이 필요합니다</a:t>
            </a:r>
            <a:r>
              <a:rPr lang="en-US" altLang="ko-KR" sz="18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en-US" altLang="ko-KR" sz="1800" kern="0" spc="-60" dirty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lvl="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defRPr/>
            </a:pPr>
            <a:r>
              <a:rPr lang="en-US" altLang="ko-KR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     </a:t>
            </a: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kern="0" spc="-60" dirty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10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57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776536" y="278109"/>
            <a:ext cx="5579547" cy="538387"/>
          </a:xfrm>
          <a:prstGeom prst="rect">
            <a:avLst/>
          </a:prstGeom>
        </p:spPr>
        <p:txBody>
          <a:bodyPr wrap="none" lIns="95793" tIns="47896" rIns="95793" bIns="47896" anchor="ctr">
            <a:spAutoFit/>
          </a:bodyPr>
          <a:lstStyle/>
          <a:p>
            <a:pPr algn="l" latinLnBrk="0">
              <a:lnSpc>
                <a:spcPct val="110000"/>
              </a:lnSpc>
            </a:pPr>
            <a:r>
              <a:rPr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대한민국 </a:t>
            </a:r>
            <a:r>
              <a:rPr lang="en-US" altLang="ko-KR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IT?  </a:t>
            </a:r>
            <a:r>
              <a:rPr lang="ko-KR" altLang="en-US" sz="2800" spc="-157" dirty="0" smtClean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활력이 떨어지고 있다 </a:t>
            </a:r>
            <a:r>
              <a:rPr lang="en-US" altLang="ko-KR" sz="2800" spc="-157" dirty="0" smtClean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</a:t>
            </a:r>
            <a:r>
              <a:rPr lang="ko-KR" altLang="en-US" sz="2800" spc="-157" dirty="0" smtClean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2800" spc="-157" dirty="0" smtClean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</a:t>
            </a:r>
            <a:endParaRPr lang="ko-KR" altLang="ko-KR" sz="2800" spc="-157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" name="AutoShape 2" descr="data:image/jpeg;base64,/9j/4AAQSkZJRgABAQAAAQABAAD/2wCEAAkGBxQSEBUUEBQUFBQUFxQUFRYVFBQXFBUYFBQWFhQXFRQYHSggGBolHhcVIjEhJSkrLi4vFx8zODMtNygtLisBCgoKDg0OGhAQGCwkHB0sLCwsLCwsLCwsLCwsLCwsLCwsLCwsLCwsLC0sLCwsLCwsLCwsLCwsLCwsLCwsLCwsLP/AABEIAL8BCAMBIgACEQEDEQH/xAAbAAABBQEBAAAAAAAAAAAAAAAAAQMEBQYCB//EAD4QAAIBAgQEBAQDBwMCBwAAAAECAwARBBIhMQVBUWEGEyJxMoGRoRRCsQcjUoLB0eFicvAz8RUWJUNTorL/xAAZAQEBAQEBAQAAAAAAAAAAAAAAAQIDBAX/xAAkEQEBAAICAQMEAwAAAAAAAAAAAQIRAzEhMkFREhNxgQRh8P/aAAwDAQACEQMRAD8A9hpaSlqoKWkpRQFLSUtAUtJRRS0tJRRC0UlLQFFFFAtFFFAopKKDQFFFFAlFQ8ZxFUVWUGTO/lrkK2La6FiQBqpG++m9VfFONyKAqp5cwkjBRgZQ6OkrLlMepDGNluBdSCbW3C9klVbZmAubC5AuegvuagY7ioWNGiHmGbMItbKziN5EUncZshHYkVW4HFZpZZXw8ruxQIMqF4csa5oGzEZLNmfN8LCQG+lSML4fSzmRFV2kEqMpzSRepJSquw0AkDHQAEWuKKmcExpmiDklr2IbymiUhhcZFYkkDrzqwqHg+GxREmNbE5tSzNYM2YquYnKt9cosO1S6IKKKKKKSlpKAooooCikooOaKKKBaWkpaAooooFooooClooogopaKBKWiqebjZjDmWMAJIsV1lSzMyqw1kyAaNrc8jQXFLVfHxiJrWz2OQZjHIFUyAFVdrWVvUuhOhIBsak/i48oYuoU3IJYAEDQnXpQPUtIpvqNQdRbW96U0FfjeKrFII5AwzoWRlVnLFWsyiNQSSLqe4J2tVDw7ij+ejzmxZBcMZiUeM+ViIosOgIZrgNc6gPzG2onwysyMbgxsWUg23RkIPUEMdOw6VFxvEoYAS5VCSWOlixsAT3Og+gqKpeHeH5fI1kEZkszJ5dhG6nPHKPUbyhgubYMBsDrUjEYvDYea+JlzznK2ZgBlADqoVV+FR5klr3+M3JrK+I/2hkjJADGebEi/8o5fM1hcVjTI+Z80jNuc1/8Av/iueXJJ06Y8dvb2bFeL8Kl7OXI5KDr7E6VFg8d4U/HnQ9CL/cV4viJxvlYE8r6j60kMxOvl76fE2vfp9qx92un2Y9ok8dYfNlTMSdiQLe9gdaucBxiGWwjcEkX6H5g14RgsXaUB1tc6A3/Wr1MflsyShCLWuSR0sTuCPpVnLUvFHtVFUHhbxCMQgVyvmga2Is9ua1oK7SyzccLLPBKS1dUVUc2orqkoEtRS0UU3RRRRC0tJS0UUUUUC0UUUC0UlLQFLSUUQtRpuHxtoyggszkG9mZkMZLDn6SRapFee47iaedji+NxEMscrLBHHIxU5IkAAhsVa73FqDYrwiwy+bIYyVZlOUlytr3e1wGKgnqb7XqHiOCSFEUOp8oKqboSBLE7F29QzWiA0FtT1sKni/iDEqkOVQHghixWOAA0VsoaIDkx/eN2CCr3jnEWjGG8kj99iIoySAQY3DM1vkN6KhLw+aOGVAhLOiIHRksFDMTcFlYsPMkOgANvy3tV7gEyxqNtNiGFrknZmYj2uaosB4lY46aCZQsfmGLDyDZnSNGeJzf4vVcbXsRyqzHEj+NOHyiwgE5a5vcy5AttrWBNBNxEmVSRqbaV474m4i7yvY6A2J32716F494r5GFIBs0npFuQAu39vnXmnD0L5Sw5kgda4cuXs7cOPurBwiWRbsCQddd7a6noKlR8GZF10vrb2raYLAnc6tzJ705iMAFGm/wBa89tevGSMS0S2N9wLkaVXnFxpplvbUdT/AGqy41AUcZfn/ms/5x3CgHbvYAk2P0rWLGSecWJFs4AIsVDLrYG9gwNJHlVhe5BAABO1vfQg9DVZiZtjr2NzYGxpZJFexuRpqf6HnW9MtFw3iGRyEa2t1NyCrDY9q9T8GeIhi4rOR5qfEOZ72+x714oMNmzFTy35ntVp4b442GmWYC7AZT/rsNj72GvatYZarHJhuPeqKicKx6zwpKmzC9uYPMHuDpUuvQ8opKWkoA0UGigboooopaWkooFooooFoooogoooopaKSlogqr4Hw94BOXys0s804yk7ORkBJGhsAKtKKDLYDwiro0mLaX8ROWefysRKieom0eVSFZVWy6jW1M4Ph2IAwMUiMRhcRKGfQgxRxyLA5seYZB1uDWtMqgEllAG5uLC29zyqvTxBhSrMuIhYRjM+R1bKL2LELcga77UVWYDgnnQYqPEKyebi55UbZ1sVEUqHkRlBB/vTPhfz2x2IOKW0kUMEBcCyS2eVvMTswKm3I3rRTcQjV4kvdpsxjCjNcKMzNcaBQCPUdNQOdPyTKtszBRsLm1B5v+0TFZ8WqHVY1AA6u+pv8stc8LwFhmbf9KqWm/F46SRvhDkr3Gw+wFauFNBXizu8nu4pqJuGSy2p58NmFNxVLjasujD+IeHMrZgCR+YDpyI/5zrKYjhtjmXY++nuOVeyz4JZBqKqMX4XDfCSPkK1MalsePzYH1W312vtXEeCI01PqHLp2r1Y+DF3IF/b/NdSeFltaw9+dW2prFgYsIcnoOpvppawqkxTGN9R2PtyvXp7cCyn0iw2JAF/kaxvjLAhT0J+wrON8tZSabX9mHFXkRUC2RCbm+hDKbADe97GvRa8b/Y7iZBi3jIBVkJJ2PpPpNvmRXslezHp8/OeRSUppK0wKKKKBuiiiiilpKWgWocHFYHk8tJoXkF/QsqM+m/pBvpUsGvPfXFEZWWHysHjJ3yglcQ5ErgKrWt/7mi/msBcUG7nx8aSRxO4Ekuby1N7tkF2t8qYn4xEmJTDu2WSRc6X0VtSMob+LQ6Vm+LYObF4mcwLHaERwxSvIyGKVCJmdFCNm9TIDt8JFPKFxk0Jni+ODEQzoQf3csMsRsG5EHMVbpYigueK8aEJlXIWMeHbEjUAMEYqVHQ6DXvS4TixlxHlwqDGihppCTZXcBo4k6tY5m6ArzOlIeHYn8T5ct5Yvw2JhWf8zCQxlFmHJxlIzbNe+96e4LwufCxRNANGSM4jDOwGWQqokkhk2Vr3up9J5WoOMD4imaaNXMDB8RLhzCgYToI2kHmk5zdfQCfSB6t6uuA4xpBKJDcx4iaLYD0q10Gn+kiqxfDekzDLHMZ5J4JlF3XMFOWT+JScwK6ixqSvC50d3hmjjMxDyqYjIokyhWeI5lIvYaG+1Bnlxjv+FE7YmQMMbG6wPIrvJDMApOQrsobnanOK8I/9MebFITOgzXdsziNJsyK5BylvLsGI313rRYPgKR+RZ3JgaV8xteRpwwkL6cyxOluVWGOwiTRPFILpIrIwuRdWFjqNRQUHiDBwQ/hkyRx4QzkzBVVYixjPk+bbTKXC76XC3q9aSFXVSYg7hlRfRmYWuwUbkWGvLSnniUrkYBlIykMLgjaxB3qswcGCw8uSIYWKVtMq+Ush7WHq+VBA8N4GOLG4tEB/diARAkny4pVZyiA/CucObew5Cq7xxiWM4jvaNYiW6ZnNl+fprbV5d4i4o0s7hFvfX2Fwq/0+tcOe6x09f8PHedy+IY8I4X0Fz1NvlWnjGlJwjhgWFVB9QFz0ud71J4dLqUcWKmxH9e9cdOsC6VMiNOfgwR6fpyrkRFd9Kab3NeEtDToaowNdZq6bcrDztTMh0+pPtXDPUPieIywSt0jf/wDJrOVaxxNo/mR59r6gdq888UrnDG3M/Qbf8716NwyMNHblb7VhfFSZCUOlj8z0tWJPEred1bDf7LoX/FZwuijKx1sARff5H617FWT/AGa4Ex4PMRYyuzjrYAKPuprWV7MJ4fOzu6KSiitMCiiigbopKWiiiiigWoC8EwwlM3kQ+aTm8wxqXv1zEXBqdRQIiAbAC5JNgBcnc+5rq9JRQLRSXrlJAwupBGuoII0NjqO4NB3QKhcX4iuHgkmk+GNb25k7Ko7kkD51kuH8FxHEEE+OxEsccnqjghOQBT8JYm97jqCe/IBu6zfGePzDEfhcDEsswUPI0jWjjDfDe2pO3PmN6pOJ8Fn4chxGBnlkjj9UsEzZlK8yLADTnoCBrfS1TMRgJpnTiHDJVR5okDxyi6uABYEgGxFrH/boRUE3G4nGjh2JMqImIVWyGEkgrYXZdSQwGf6CqrwngOFyQxFTG01kdi8hWYSCxJFyPzbW096l4TxRiYZo4uI4cRea2RJozeMsdgRc2+t+1TeJeGMBiM5eOMMCc7Rt5bKdzmCm1+fqBqjQYk+huuVv0NebYfBWxAJ1AW5P+34R9/tV7+zrEMY8RFnMsUMxjhkOuZOl+YGh/n00tXXFeGCKQspuHUgDmNQbX571w5sbdX4er+Nyalx+UaHEtExa14zrfmp7jpVlJhRMA8bZX5EagjoRzFVfDyyozE5kB1W12A5kdR2qakHljzINUOpQd+a/2rjPLvl4d4XiRRvLmGV/s3dTzq1jnDWHX6VCeOPEprY899R3B5e9cR4OSL4SZE/+4+WzfK3tVm/0z4/a2aDmPpTBB56V1hMWGG96lMoI1rWt9JvXatl0qk4/PbDS3/gb9DWgnw5G2o+9Z7jeG8wKi652W/8AtUhm+wt86xl07cdlqR4akZYlzkFrAEgWF7VnfFeHbE4+OGMeshbkbKNSWPYC1bbA4PKtVvBJFTiEuaxkkIRbXuqIo35C5F/pWuPHrbnzZXK24xqcFhhFGka7IoUddBa5p6oWJ4nHGZA5t5UayttqrGQekXuT+7b6iheKRlst2+Ly82RvLzg2KeZbLe+m++m+let85MoqEnF4CmfzFC3Au113UsNGANiATfawNPnFx5gmdM7C6rmXMR1C3uRQPUlIrA7EHloaWgbopKWilopKKAooooC9FJei9AkqBlKsLhgVI6gixrI/s7kMa4jBv8WFlYL3Rycp+qsf5xWuvWK4tMuD4vHO5CxYqJkkY7Bo7eo/SL6moLXx/hGl4dMqakBXsOYRgzfYE/KpvhriSYjCxPGR8CqwH5WUAMp6f2tVUnjWGSVY8NHNiLsFZo42yICbFmJ1sNTtyrjFeC0Ehkwk8uFZviEZ9B/luLe17UFh4y4kkGCmMhF3jeNFO7M6lRYdBe57CovBMPiMPwuJYkVp1Aby3OW4dy7Je4ysA31Fc4HwpDE/n4mWTESLqHnb0p0IU6D5k1a4/iwjy5I5Zy4JUQpnBAtcmS4RdxuaDP4nCY3HvEuJhTCwRyLKw8wSSOV2AK7DU9N+e1XHFPCWExMplmizO1sxDuobKABcA9AB8qOAcUlxKiUxxpC6kp+8LSk3t6xlCrsRa5N6uVNBxg8IkKBIkVEXZVFgOvz71T+I39YHRf1J/tV6DWd42bzH2X9Kxy+l14fUq+FY3y5crfC23Y9PnV3JD5Yzp/0zqQPynmR2rO43D1ZcB4vmGRzqND7da8kvtXtzm5uJn4P88LWY62Pwt2Ntj3/WpGCx9zlcFWG6n/mo71ElibDtmTWJjqP/AIyen+k/b2qxeFJlF9GGzDcf47VuOd0fbDqxzfC3Ubn35GgxOutwfYW+1QS7xMM+oOl6slxIYaVZqp5k3DfmGg4VCc2UZutqU9q5z1rSW/Dstao/COGhZHmPxSHTsNvvaiSS9WqrYAdBat8c8ufJnZNT3VmIwcE+fNYmS8N2C5gYS4YR5he4OY3HvXTcKPw+YfKzmUJlF83mGUDPf4A/qta+lr20qNLwMh1eN7P5sjs7amNJRLdYl2Bu+556m9gKiYfiXlIhaV2Zc3nQEBjEqoxPLOLEKAzEh82l8wt2ec9/5YARYxIwQFWJGYSZhhpICQ+a4X1KwXYWYbHTpeFS5GjKwZZGR2kBYMhGTREyalcgyHMLaaenWTguOoyK0noLMVFszocoUswcKPQCwUsQBm06XtaCm4Hw14XcvY+YAxIyjK3mSMVsAM3x3DG53B2FFXFFENUUUUUUUUUBRRSUBSGi9ck0BeofEuHwzBfPRHCEsM4uoNtSRtt1qVeuSagpY/EeHC2w6SyovPDwO0Y9mUZT/LeovFeNlvwxgnSPDzmRWmyqSjIpZV9fpS+VhqNCK64Bi0w6TwyuqLhpWCl2CgRSfvItTysWH8tVo4ecRh8S8S6SYhMRhgwsGMeS7WbYOVffcHvQJxeSFlw0yn8ckMpgfOVYOZh6DmYBDZ8gB2F6sfDbth5Dh5YhEZmmxESo4eNQCuaMWAy2uD0Nzan5sFPiY3jxQiiidcoSIs8isCCreYbLpbYL86mcP4THE5kvJJKwymSVy72vfKt9FF+SgUEbw8hilxMFiFWXzozY2yYgZyoPZ8+ncVeg1xelWgcZ7C55Vjlx5nJkPNmC+ykqP0rVTm4tWLwEfljyjoUup+RJv8wb/OuPLXo4ce6mSi4rN4tmifOmhB+vUGtDiLkWGlUGPlkjFnXzV5HQP3B5H7V5rNvZx76bbgHElnhB3VhqD9CDSlWhPVL6HmB0NYXwvxlVkyKfS59sr9COV/6Ct9h8aGW2/UVuXbGeFxqc0qyLbS9qiwR5dKj6DbTp2qQknX/vXX8uO9dJJHSuHpQaRzVpDSjUe4/Wro1Sxt+8XpmFS+MYEzwlFfIwZHRrXyvGwdCV/MtwLit8fTjy9qzH8bnWbECGNHjwoiMikt50gkTOfKtoLLsDe5BGlXxKyLyZbjTcBka+o5EMBpyIqmwULYdsRi8bJEpdYw2TMI0SEMF1bUsSx+wFVvDfxAmfFQw5cPMyZsNtK4OhxQUmyOfTdOai51tXRyW+K4EhZXHqKNdVc+mxkaSRdOTFgbG4/dp0qsAkhMjO2VlX05mdI3kIZ3bNfynzuzgKxBGVOtaiOQMLqQwOxBBB9iKU96BnBuTGpJzZgCDly3B1W68ja1+9FPUUDVLSUUBRRSUC0lFIaAJrgmlJrkmoEJrkmgmuSaCHNwuFpfNeJGksAHZQxAF7WvtvuKl3pCaVUJ2FAXovT6YQ89KeWACi6RVFdbVJZajvvUWYmmqh47gST5kfxruP4gP6itCVqJil0rGU3HXHLVZ6CUOoZdjULiUZIIy5ufT79alYiMRMxGisbnoDzPzpGmDCvLli9ON948+4jw4Mxyko3e4PyYVrfDfEnZQspBlX8wPxD+I9+v151F4thwVqiwrOkoZNwfl3v2qbrvlfqj1FJbjX61IjPzrPcK4mji49iN7H35jvVzEwOoNdpXks0sIZBe1OutRhGSNNak4ZiRZriqhsxcx7/wDBVlBLmF+fOmkW+g1qXh8GFNzqft/mt4blc+XVn9oeN4dHMUMq5/KbOgJOUNawJXZrcr3sazXizHzyJKI0ZMNCVE7EmOXEXZQ8cBt6VsdX57Dma2kqcxVZxnh/nxBCSAHidhb4hHIrlNxva1dnBT8CIwy4iSSP8HhAUMccjLdCFIlYBSQoY5bKCbkE860kcgYBlIKkAgg3BB2IPSsWpnxbjFMiyLBMV/An447aF2JIVpxcMAfTl2Nzep0HEosHJNGiTmBJF8x/QYMK0oBygXz5PUGNgQubkKDUUUUUQzRSUUUtJSUUBSE0E1yTQITXJNBNCoTtUHJNORwFuw71Iiw4G+pqQBRZEePCAb60+BauqTNRrQrkiujXJoObVHkHqHsf6VJtbWmWXn8qiuMtMTx1LUVCx3EI49CczfwrqfnyHzoqrxmEuDpXn/HgcNJaKRbnXyswzDuq9O1aPxLjZ5VKxOYQeSWzt2zH+lq85fAMt2Q5t8xF7jrnU6/W4rFwmTrMssFzheJTS6LFmJ5m6j7/ANKk/wDhbN/1T/Kui/PmfnWOeAMdPQ/LWyk9v4D9var/AIB4lZf3eKuQNA5+JbbhutvrWftSNzm21vDIAultKvPwTKMyXI5rzHt1qvgUaEag6gjYjtWk4dJoKv0ysZZWeTOAkOltqvcPhb/F9Of+KhYfCKrswGpNwOS9bCrOKSrjhrtjPL4PKoBAGgsf1FOUyrev+X+tPXro41yRTEiWqQK5ZaooeLYJhebDKPPvFnF8vnRxvcxknQEgmxPte1U6yusfEcQ0OXMiyLh5SjMTHAwzSqhIAbLtfUJWuYWNUnFeBmV3aOZ4TLH5UwVVYSILgEZvhcBmGYcj2FEHBnxAYea4nikiWVZQioVY2uhVfiUg3B3FjflRVphoFjRUQWVFVFHQKAB9hRRHN6K5ovRS3pL0lBNAE1yTQTXJNQJUrDm2hqMlTYhZb1Go6LU4oqPJtfpvUhDoKsapbUtqDRRAaaJ1pxq4FANSSpppy1rukdqCveB3JBOVei7n3b+gpmPhygWAAq2jXSuANaLtS4zhQYDqNRb2NeYcdwTRzMRcONehI6gjmK9nK6gdz+hrI+O8ECmcWDDY7W73qVrG78V5nPhlltoFk7ABX7W/K32P616YMyeqx09PuRoCflp8qvZYg4EaoMpH8PrJt8RO9+w0H1J10fCVSFMoBuqm45lgCTf5/erkYVk/CfFGhIgn/wCmT6GP5D/Cf9P6V6PgZrb1j8TwoE7VZcNDqgRjmC7Hnboa59OuWq3Ub0/G1U/DMVmGU7irJK1HGw7PIUYONQNGHO3bvUyNgwDKbg61GRqiMWhYsgzIdWX+q9DVTW1zSGm8NiFkXMhuPuOxpyq5mpFvUc1LtTc0d9t6oj0UhooiPeiub0XopaS9JekJoAmuSaCaRd6gcA0qbIbKBUNd196mYlbipHR040PcVzgjdB2uPpQjXjv/AM0rnhx9B/3Gr7nsk0E0Vy1EDGub0UoWgQmhVroCuqApsb07TI3oBh6l9z+hrF/tCxZOWBN3IY7aKt73PIcye1bV9x7n9DXl3ijFZ8TJblZSfbYe3P6dKG9TarMirdY+dwzkansv8K/c/atfwFs2Chvuq5D2MZK2PfSsplETW3lvqeSdh1bvsOV961fgbDH8M19hI5HsQCfvetVMb/vg5Nh6hNe+lXmMj5VXSxWrlXbGucPIVItyrR4PFBhf61mHNhT/AA3ElTUlXKba5acv11BqDDiNPv7VKTUG+43tzBrccqhSYZ0YtCbXFyNwbdRVthJxIisNmF/bqPlTUAve/PT5VCN4CSmqfmX+o706PV+VwablNhSxSBlDLsRcUXuKrCMdR3/WinXiFJVNSv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" name="AutoShape 4" descr="data:image/jpeg;base64,/9j/4AAQSkZJRgABAQAAAQABAAD/2wCEAAkGBxQSEBUUEBQUFBQUFxQUFRYVFBQXFBUYFBQWFhQXFRQYHSggGBolHhcVIjEhJSkrLi4vFx8zODMtNygtLisBCgoKDg0OGhAQGCwkHB0sLCwsLCwsLCwsLCwsLCwsLCwsLCwsLCwsLC0sLCwsLCwsLCwsLCwsLCwsLCwsLCwsLP/AABEIAL8BCAMBIgACEQEDEQH/xAAbAAABBQEBAAAAAAAAAAAAAAAAAQMEBQYCB//EAD4QAAIBAgQEBAQDBwMCBwAAAAECAwARBBIhMQVBUWEGEyJxMoGRoRRCsQcjUoLB0eFicvAz8RUWJUNTorL/xAAZAQEBAQEBAQAAAAAAAAAAAAAAAQIDBAX/xAAkEQEBAAICAQMEAwAAAAAAAAAAAQIRAzEhMkFREhNxgQRh8P/aAAwDAQACEQMRAD8A9hpaSlqoKWkpRQFLSUtAUtJRRS0tJRRC0UlLQFFFFAtFFFAopKKDQFFFFAlFQ8ZxFUVWUGTO/lrkK2La6FiQBqpG++m9VfFONyKAqp5cwkjBRgZQ6OkrLlMepDGNluBdSCbW3C9klVbZmAubC5AuegvuagY7ioWNGiHmGbMItbKziN5EUncZshHYkVW4HFZpZZXw8ruxQIMqF4csa5oGzEZLNmfN8LCQG+lSML4fSzmRFV2kEqMpzSRepJSquw0AkDHQAEWuKKmcExpmiDklr2IbymiUhhcZFYkkDrzqwqHg+GxREmNbE5tSzNYM2YquYnKt9cosO1S6IKKKKKKSlpKAooooCikooOaKKKBaWkpaAooooFooooClooogopaKBKWiqebjZjDmWMAJIsV1lSzMyqw1kyAaNrc8jQXFLVfHxiJrWz2OQZjHIFUyAFVdrWVvUuhOhIBsak/i48oYuoU3IJYAEDQnXpQPUtIpvqNQdRbW96U0FfjeKrFII5AwzoWRlVnLFWsyiNQSSLqe4J2tVDw7ij+ejzmxZBcMZiUeM+ViIosOgIZrgNc6gPzG2onwysyMbgxsWUg23RkIPUEMdOw6VFxvEoYAS5VCSWOlixsAT3Og+gqKpeHeH5fI1kEZkszJ5dhG6nPHKPUbyhgubYMBsDrUjEYvDYea+JlzznK2ZgBlADqoVV+FR5klr3+M3JrK+I/2hkjJADGebEi/8o5fM1hcVjTI+Z80jNuc1/8Av/iueXJJ06Y8dvb2bFeL8Kl7OXI5KDr7E6VFg8d4U/HnQ9CL/cV4viJxvlYE8r6j60kMxOvl76fE2vfp9qx92un2Y9ok8dYfNlTMSdiQLe9gdaucBxiGWwjcEkX6H5g14RgsXaUB1tc6A3/Wr1MflsyShCLWuSR0sTuCPpVnLUvFHtVFUHhbxCMQgVyvmga2Is9ua1oK7SyzccLLPBKS1dUVUc2orqkoEtRS0UU3RRRRC0tJS0UUUUUC0UUUC0UlLQFLSUUQtRpuHxtoyggszkG9mZkMZLDn6SRapFee47iaedji+NxEMscrLBHHIxU5IkAAhsVa73FqDYrwiwy+bIYyVZlOUlytr3e1wGKgnqb7XqHiOCSFEUOp8oKqboSBLE7F29QzWiA0FtT1sKni/iDEqkOVQHghixWOAA0VsoaIDkx/eN2CCr3jnEWjGG8kj99iIoySAQY3DM1vkN6KhLw+aOGVAhLOiIHRksFDMTcFlYsPMkOgANvy3tV7gEyxqNtNiGFrknZmYj2uaosB4lY46aCZQsfmGLDyDZnSNGeJzf4vVcbXsRyqzHEj+NOHyiwgE5a5vcy5AttrWBNBNxEmVSRqbaV474m4i7yvY6A2J32716F494r5GFIBs0npFuQAu39vnXmnD0L5Sw5kgda4cuXs7cOPurBwiWRbsCQddd7a6noKlR8GZF10vrb2raYLAnc6tzJ705iMAFGm/wBa89tevGSMS0S2N9wLkaVXnFxpplvbUdT/AGqy41AUcZfn/ms/5x3CgHbvYAk2P0rWLGSecWJFs4AIsVDLrYG9gwNJHlVhe5BAABO1vfQg9DVZiZtjr2NzYGxpZJFexuRpqf6HnW9MtFw3iGRyEa2t1NyCrDY9q9T8GeIhi4rOR5qfEOZ72+x714oMNmzFTy35ntVp4b442GmWYC7AZT/rsNj72GvatYZarHJhuPeqKicKx6zwpKmzC9uYPMHuDpUuvQ8opKWkoA0UGigboooopaWkooFooooFoooogoooopaKSlogqr4Hw94BOXys0s804yk7ORkBJGhsAKtKKDLYDwiro0mLaX8ROWefysRKieom0eVSFZVWy6jW1M4Ph2IAwMUiMRhcRKGfQgxRxyLA5seYZB1uDWtMqgEllAG5uLC29zyqvTxBhSrMuIhYRjM+R1bKL2LELcga77UVWYDgnnQYqPEKyebi55UbZ1sVEUqHkRlBB/vTPhfz2x2IOKW0kUMEBcCyS2eVvMTswKm3I3rRTcQjV4kvdpsxjCjNcKMzNcaBQCPUdNQOdPyTKtszBRsLm1B5v+0TFZ8WqHVY1AA6u+pv8stc8LwFhmbf9KqWm/F46SRvhDkr3Gw+wFauFNBXizu8nu4pqJuGSy2p58NmFNxVLjasujD+IeHMrZgCR+YDpyI/5zrKYjhtjmXY++nuOVeyz4JZBqKqMX4XDfCSPkK1MalsePzYH1W312vtXEeCI01PqHLp2r1Y+DF3IF/b/NdSeFltaw9+dW2prFgYsIcnoOpvppawqkxTGN9R2PtyvXp7cCyn0iw2JAF/kaxvjLAhT0J+wrON8tZSabX9mHFXkRUC2RCbm+hDKbADe97GvRa8b/Y7iZBi3jIBVkJJ2PpPpNvmRXslezHp8/OeRSUppK0wKKKKBuiiiiilpKWgWocHFYHk8tJoXkF/QsqM+m/pBvpUsGvPfXFEZWWHysHjJ3yglcQ5ErgKrWt/7mi/msBcUG7nx8aSRxO4Ekuby1N7tkF2t8qYn4xEmJTDu2WSRc6X0VtSMob+LQ6Vm+LYObF4mcwLHaERwxSvIyGKVCJmdFCNm9TIDt8JFPKFxk0Jni+ODEQzoQf3csMsRsG5EHMVbpYigueK8aEJlXIWMeHbEjUAMEYqVHQ6DXvS4TixlxHlwqDGihppCTZXcBo4k6tY5m6ArzOlIeHYn8T5ct5Yvw2JhWf8zCQxlFmHJxlIzbNe+96e4LwufCxRNANGSM4jDOwGWQqokkhk2Vr3up9J5WoOMD4imaaNXMDB8RLhzCgYToI2kHmk5zdfQCfSB6t6uuA4xpBKJDcx4iaLYD0q10Gn+kiqxfDekzDLHMZ5J4JlF3XMFOWT+JScwK6ixqSvC50d3hmjjMxDyqYjIokyhWeI5lIvYaG+1Bnlxjv+FE7YmQMMbG6wPIrvJDMApOQrsobnanOK8I/9MebFITOgzXdsziNJsyK5BylvLsGI313rRYPgKR+RZ3JgaV8xteRpwwkL6cyxOluVWGOwiTRPFILpIrIwuRdWFjqNRQUHiDBwQ/hkyRx4QzkzBVVYixjPk+bbTKXC76XC3q9aSFXVSYg7hlRfRmYWuwUbkWGvLSnniUrkYBlIykMLgjaxB3qswcGCw8uSIYWKVtMq+Ush7WHq+VBA8N4GOLG4tEB/diARAkny4pVZyiA/CucObew5Cq7xxiWM4jvaNYiW6ZnNl+fprbV5d4i4o0s7hFvfX2Fwq/0+tcOe6x09f8PHedy+IY8I4X0Fz1NvlWnjGlJwjhgWFVB9QFz0ud71J4dLqUcWKmxH9e9cdOsC6VMiNOfgwR6fpyrkRFd9Kab3NeEtDToaowNdZq6bcrDztTMh0+pPtXDPUPieIywSt0jf/wDJrOVaxxNo/mR59r6gdq888UrnDG3M/Qbf8716NwyMNHblb7VhfFSZCUOlj8z0tWJPEred1bDf7LoX/FZwuijKx1sARff5H617FWT/AGa4Ex4PMRYyuzjrYAKPuprWV7MJ4fOzu6KSiitMCiiigbopKWiiiiigWoC8EwwlM3kQ+aTm8wxqXv1zEXBqdRQIiAbAC5JNgBcnc+5rq9JRQLRSXrlJAwupBGuoII0NjqO4NB3QKhcX4iuHgkmk+GNb25k7Ko7kkD51kuH8FxHEEE+OxEsccnqjghOQBT8JYm97jqCe/IBu6zfGePzDEfhcDEsswUPI0jWjjDfDe2pO3PmN6pOJ8Fn4chxGBnlkjj9UsEzZlK8yLADTnoCBrfS1TMRgJpnTiHDJVR5okDxyi6uABYEgGxFrH/boRUE3G4nGjh2JMqImIVWyGEkgrYXZdSQwGf6CqrwngOFyQxFTG01kdi8hWYSCxJFyPzbW096l4TxRiYZo4uI4cRea2RJozeMsdgRc2+t+1TeJeGMBiM5eOMMCc7Rt5bKdzmCm1+fqBqjQYk+huuVv0NebYfBWxAJ1AW5P+34R9/tV7+zrEMY8RFnMsUMxjhkOuZOl+YGh/n00tXXFeGCKQspuHUgDmNQbX571w5sbdX4er+Nyalx+UaHEtExa14zrfmp7jpVlJhRMA8bZX5EagjoRzFVfDyyozE5kB1W12A5kdR2qakHljzINUOpQd+a/2rjPLvl4d4XiRRvLmGV/s3dTzq1jnDWHX6VCeOPEprY899R3B5e9cR4OSL4SZE/+4+WzfK3tVm/0z4/a2aDmPpTBB56V1hMWGG96lMoI1rWt9JvXatl0qk4/PbDS3/gb9DWgnw5G2o+9Z7jeG8wKi652W/8AtUhm+wt86xl07cdlqR4akZYlzkFrAEgWF7VnfFeHbE4+OGMeshbkbKNSWPYC1bbA4PKtVvBJFTiEuaxkkIRbXuqIo35C5F/pWuPHrbnzZXK24xqcFhhFGka7IoUddBa5p6oWJ4nHGZA5t5UayttqrGQekXuT+7b6iheKRlst2+Ly82RvLzg2KeZbLe+m++m+let85MoqEnF4CmfzFC3Au113UsNGANiATfawNPnFx5gmdM7C6rmXMR1C3uRQPUlIrA7EHloaWgbopKWilopKKAooooC9FJei9AkqBlKsLhgVI6gixrI/s7kMa4jBv8WFlYL3Rycp+qsf5xWuvWK4tMuD4vHO5CxYqJkkY7Bo7eo/SL6moLXx/hGl4dMqakBXsOYRgzfYE/KpvhriSYjCxPGR8CqwH5WUAMp6f2tVUnjWGSVY8NHNiLsFZo42yICbFmJ1sNTtyrjFeC0Ehkwk8uFZviEZ9B/luLe17UFh4y4kkGCmMhF3jeNFO7M6lRYdBe57CovBMPiMPwuJYkVp1Aby3OW4dy7Je4ysA31Fc4HwpDE/n4mWTESLqHnb0p0IU6D5k1a4/iwjy5I5Zy4JUQpnBAtcmS4RdxuaDP4nCY3HvEuJhTCwRyLKw8wSSOV2AK7DU9N+e1XHFPCWExMplmizO1sxDuobKABcA9AB8qOAcUlxKiUxxpC6kp+8LSk3t6xlCrsRa5N6uVNBxg8IkKBIkVEXZVFgOvz71T+I39YHRf1J/tV6DWd42bzH2X9Kxy+l14fUq+FY3y5crfC23Y9PnV3JD5Yzp/0zqQPynmR2rO43D1ZcB4vmGRzqND7da8kvtXtzm5uJn4P88LWY62Pwt2Ntj3/WpGCx9zlcFWG6n/mo71ElibDtmTWJjqP/AIyen+k/b2qxeFJlF9GGzDcf47VuOd0fbDqxzfC3Ubn35GgxOutwfYW+1QS7xMM+oOl6slxIYaVZqp5k3DfmGg4VCc2UZutqU9q5z1rSW/Dstao/COGhZHmPxSHTsNvvaiSS9WqrYAdBat8c8ufJnZNT3VmIwcE+fNYmS8N2C5gYS4YR5he4OY3HvXTcKPw+YfKzmUJlF83mGUDPf4A/qta+lr20qNLwMh1eN7P5sjs7amNJRLdYl2Bu+556m9gKiYfiXlIhaV2Zc3nQEBjEqoxPLOLEKAzEh82l8wt2ec9/5YARYxIwQFWJGYSZhhpICQ+a4X1KwXYWYbHTpeFS5GjKwZZGR2kBYMhGTREyalcgyHMLaaenWTguOoyK0noLMVFszocoUswcKPQCwUsQBm06XtaCm4Hw14XcvY+YAxIyjK3mSMVsAM3x3DG53B2FFXFFENUUUUUUUUUBRRSUBSGi9ck0BeofEuHwzBfPRHCEsM4uoNtSRtt1qVeuSagpY/EeHC2w6SyovPDwO0Y9mUZT/LeovFeNlvwxgnSPDzmRWmyqSjIpZV9fpS+VhqNCK64Bi0w6TwyuqLhpWCl2CgRSfvItTysWH8tVo4ecRh8S8S6SYhMRhgwsGMeS7WbYOVffcHvQJxeSFlw0yn8ckMpgfOVYOZh6DmYBDZ8gB2F6sfDbth5Dh5YhEZmmxESo4eNQCuaMWAy2uD0Nzan5sFPiY3jxQiiidcoSIs8isCCreYbLpbYL86mcP4THE5kvJJKwymSVy72vfKt9FF+SgUEbw8hilxMFiFWXzozY2yYgZyoPZ8+ncVeg1xelWgcZ7C55Vjlx5nJkPNmC+ykqP0rVTm4tWLwEfljyjoUup+RJv8wb/OuPLXo4ce6mSi4rN4tmifOmhB+vUGtDiLkWGlUGPlkjFnXzV5HQP3B5H7V5rNvZx76bbgHElnhB3VhqD9CDSlWhPVL6HmB0NYXwvxlVkyKfS59sr9COV/6Ct9h8aGW2/UVuXbGeFxqc0qyLbS9qiwR5dKj6DbTp2qQknX/vXX8uO9dJJHSuHpQaRzVpDSjUe4/Wro1Sxt+8XpmFS+MYEzwlFfIwZHRrXyvGwdCV/MtwLit8fTjy9qzH8bnWbECGNHjwoiMikt50gkTOfKtoLLsDe5BGlXxKyLyZbjTcBka+o5EMBpyIqmwULYdsRi8bJEpdYw2TMI0SEMF1bUsSx+wFVvDfxAmfFQw5cPMyZsNtK4OhxQUmyOfTdOai51tXRyW+K4EhZXHqKNdVc+mxkaSRdOTFgbG4/dp0qsAkhMjO2VlX05mdI3kIZ3bNfynzuzgKxBGVOtaiOQMLqQwOxBBB9iKU96BnBuTGpJzZgCDly3B1W68ja1+9FPUUDVLSUUBRRSUC0lFIaAJrgmlJrkmoEJrkmgmuSaCHNwuFpfNeJGksAHZQxAF7WvtvuKl3pCaVUJ2FAXovT6YQ89KeWACi6RVFdbVJZajvvUWYmmqh47gST5kfxruP4gP6itCVqJil0rGU3HXHLVZ6CUOoZdjULiUZIIy5ufT79alYiMRMxGisbnoDzPzpGmDCvLli9ON948+4jw4Mxyko3e4PyYVrfDfEnZQspBlX8wPxD+I9+v151F4thwVqiwrOkoZNwfl3v2qbrvlfqj1FJbjX61IjPzrPcK4mji49iN7H35jvVzEwOoNdpXks0sIZBe1OutRhGSNNak4ZiRZriqhsxcx7/wDBVlBLmF+fOmkW+g1qXh8GFNzqft/mt4blc+XVn9oeN4dHMUMq5/KbOgJOUNawJXZrcr3sazXizHzyJKI0ZMNCVE7EmOXEXZQ8cBt6VsdX57Dma2kqcxVZxnh/nxBCSAHidhb4hHIrlNxva1dnBT8CIwy4iSSP8HhAUMccjLdCFIlYBSQoY5bKCbkE860kcgYBlIKkAgg3BB2IPSsWpnxbjFMiyLBMV/An447aF2JIVpxcMAfTl2Nzep0HEosHJNGiTmBJF8x/QYMK0oBygXz5PUGNgQubkKDUUUUUQzRSUUUtJSUUBSE0E1yTQITXJNBNCoTtUHJNORwFuw71Iiw4G+pqQBRZEePCAb60+BauqTNRrQrkiujXJoObVHkHqHsf6VJtbWmWXn8qiuMtMTx1LUVCx3EI49CczfwrqfnyHzoqrxmEuDpXn/HgcNJaKRbnXyswzDuq9O1aPxLjZ5VKxOYQeSWzt2zH+lq85fAMt2Q5t8xF7jrnU6/W4rFwmTrMssFzheJTS6LFmJ5m6j7/ANKk/wDhbN/1T/Kui/PmfnWOeAMdPQ/LWyk9v4D9var/AIB4lZf3eKuQNA5+JbbhutvrWftSNzm21vDIAultKvPwTKMyXI5rzHt1qvgUaEag6gjYjtWk4dJoKv0ysZZWeTOAkOltqvcPhb/F9Of+KhYfCKrswGpNwOS9bCrOKSrjhrtjPL4PKoBAGgsf1FOUyrev+X+tPXro41yRTEiWqQK5ZaooeLYJhebDKPPvFnF8vnRxvcxknQEgmxPte1U6yusfEcQ0OXMiyLh5SjMTHAwzSqhIAbLtfUJWuYWNUnFeBmV3aOZ4TLH5UwVVYSILgEZvhcBmGYcj2FEHBnxAYea4nikiWVZQioVY2uhVfiUg3B3FjflRVphoFjRUQWVFVFHQKAB9hRRHN6K5ovRS3pL0lBNAE1yTQTXJNQJUrDm2hqMlTYhZb1Go6LU4oqPJtfpvUhDoKsapbUtqDRRAaaJ1pxq4FANSSpppy1rukdqCveB3JBOVei7n3b+gpmPhygWAAq2jXSuANaLtS4zhQYDqNRb2NeYcdwTRzMRcONehI6gjmK9nK6gdz+hrI+O8ECmcWDDY7W73qVrG78V5nPhlltoFk7ABX7W/K32P616YMyeqx09PuRoCflp8qvZYg4EaoMpH8PrJt8RO9+w0H1J10fCVSFMoBuqm45lgCTf5/erkYVk/CfFGhIgn/wCmT6GP5D/Cf9P6V6PgZrb1j8TwoE7VZcNDqgRjmC7Hnboa59OuWq3Ub0/G1U/DMVmGU7irJK1HGw7PIUYONQNGHO3bvUyNgwDKbg61GRqiMWhYsgzIdWX+q9DVTW1zSGm8NiFkXMhuPuOxpyq5mpFvUc1LtTc0d9t6oj0UhooiPeiub0XopaS9JekJoAmuSaCaRd6gcA0qbIbKBUNd196mYlbipHR040PcVzgjdB2uPpQjXjv/AM0rnhx9B/3Gr7nsk0E0Vy1EDGub0UoWgQmhVroCuqApsb07TI3oBh6l9z+hrF/tCxZOWBN3IY7aKt73PIcye1bV9x7n9DXl3ijFZ8TJblZSfbYe3P6dKG9TarMirdY+dwzkansv8K/c/atfwFs2Chvuq5D2MZK2PfSsplETW3lvqeSdh1bvsOV961fgbDH8M19hI5HsQCfvetVMb/vg5Nh6hNe+lXmMj5VXSxWrlXbGucPIVItyrR4PFBhf61mHNhT/AA3ElTUlXKba5acv11BqDDiNPv7VKTUG+43tzBrccqhSYZ0YtCbXFyNwbdRVthJxIisNmF/bqPlTUAve/PT5VCN4CSmqfmX+o706PV+VwablNhSxSBlDLsRcUXuKrCMdR3/WinXiFJVNSv/Z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7342011" y="5013176"/>
            <a:ext cx="2507533" cy="1080120"/>
            <a:chOff x="304800" y="3320988"/>
            <a:chExt cx="2857500" cy="1455740"/>
          </a:xfrm>
        </p:grpSpPr>
        <p:pic>
          <p:nvPicPr>
            <p:cNvPr id="3080" name="Picture 8" descr="http://pds1.egloos.com/pds/1/200604/13/51/a0013951_16544719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295"/>
            <a:stretch/>
          </p:blipFill>
          <p:spPr bwMode="auto">
            <a:xfrm>
              <a:off x="304800" y="3432875"/>
              <a:ext cx="2857500" cy="13438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직사각형 4"/>
            <p:cNvSpPr/>
            <p:nvPr/>
          </p:nvSpPr>
          <p:spPr>
            <a:xfrm>
              <a:off x="1640632" y="3320988"/>
              <a:ext cx="1008112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80491" y="1615786"/>
            <a:ext cx="8496945" cy="433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 lvl="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공공시장의 새로운 </a:t>
            </a:r>
            <a:r>
              <a:rPr lang="ko-KR" altLang="en-US" sz="20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시스템 구축 요구는 증가하지만 예산은 그대로다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marL="72000" lvl="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2000" kern="0" spc="-60" dirty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72000" lvl="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2015</a:t>
            </a: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년엔 정부 투자 지연으로 대다수 개발사가 어려움에 처해 있다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marL="72000" lvl="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2000" kern="0" spc="-60" dirty="0" smtClean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7200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en-US" altLang="ko-KR" sz="20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SI</a:t>
            </a:r>
            <a:r>
              <a:rPr lang="ko-KR" altLang="en-US" sz="20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기업은 보장된 시장이 없이 항상 제로 베이스에서 수주전쟁을 벌인다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pPr marL="7200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2000" kern="0" spc="-60" dirty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7200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2000" kern="0" spc="-60" dirty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앞으로도 예산이나 조직구조가 좋아질 기대치는 </a:t>
            </a: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희박하다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시장 혁신 필요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).</a:t>
            </a:r>
          </a:p>
          <a:p>
            <a:pPr marL="7200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2000" kern="0" spc="-60" dirty="0" smtClean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7200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공공의 대기업 참여 제한  이후  고객의 불안한 대형 개발사업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무섭다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, </a:t>
            </a: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두렵다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).</a:t>
            </a:r>
          </a:p>
          <a:p>
            <a:pPr marL="7200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2000" kern="0" spc="-60" dirty="0" smtClean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7200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중견 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SI</a:t>
            </a: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사의 대형 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SI</a:t>
            </a: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사 따라 하기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더욱 심한 중소기업 때려잡기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).</a:t>
            </a:r>
          </a:p>
          <a:p>
            <a:pPr marL="7200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sz="2000" kern="0" spc="-60" dirty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72000" indent="-72000" algn="l" fontAlgn="auto" latinLnBrk="0">
              <a:spcBef>
                <a:spcPts val="0"/>
              </a:spcBef>
              <a:spcAft>
                <a:spcPts val="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개발자의 프리랜서화 심각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중소기업은 신입직원 채용이 두려움</a:t>
            </a:r>
            <a:r>
              <a:rPr lang="en-US" altLang="ko-KR" sz="2000" kern="0" spc="-60" dirty="0" smtClean="0">
                <a:solidFill>
                  <a:srgbClr val="555555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en-US" altLang="ko-KR" kern="0" spc="-60" dirty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endParaRPr lang="en-US" altLang="ko-KR" kern="0" spc="-60" dirty="0">
              <a:solidFill>
                <a:srgbClr val="555555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-15552" y="116632"/>
            <a:ext cx="830809" cy="689639"/>
            <a:chOff x="5965423" y="1995333"/>
            <a:chExt cx="1338944" cy="1365494"/>
          </a:xfrm>
        </p:grpSpPr>
        <p:pic>
          <p:nvPicPr>
            <p:cNvPr id="21" name="Picture 103" descr="13p_팝업_강조번개도형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5423" y="1995333"/>
              <a:ext cx="1338944" cy="1365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6364327" y="2498387"/>
              <a:ext cx="527021" cy="319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  <a:scene3d>
                <a:camera prst="orthographicFront"/>
                <a:lightRig rig="threePt" dir="t"/>
              </a:scene3d>
              <a:sp3d extrusionH="12700" contourW="38100">
                <a:bevelT w="0"/>
              </a:sp3d>
            </a:bodyPr>
            <a:lstStyle>
              <a:defPPr>
                <a:defRPr lang="en-US"/>
              </a:defPPr>
              <a:lvl1pPr algn="ctr" defTabSz="808038" fontAlgn="base">
                <a:spcBef>
                  <a:spcPct val="0"/>
                </a:spcBef>
                <a:spcAft>
                  <a:spcPct val="0"/>
                </a:spcAft>
                <a:buSzPct val="100000"/>
                <a:defRPr sz="1300" b="0" spc="-100">
                  <a:solidFill>
                    <a:schemeClr val="bg1"/>
                  </a:solidFill>
                  <a:latin typeface="+mj-ea"/>
                  <a:ea typeface="+mj-ea"/>
                </a:defRPr>
              </a:lvl1pPr>
              <a:lvl2pPr marL="742950" indent="-285750" eaLnBrk="0" fontAlgn="base" hangingPunct="0">
                <a:spcBef>
                  <a:spcPct val="0"/>
                </a:spcBef>
                <a:spcAft>
                  <a:spcPct val="0"/>
                </a:spcAft>
                <a:defRPr sz="900" b="1">
                  <a:latin typeface="나눔고딕 ExtraBold" pitchFamily="50" charset="-127"/>
                  <a:ea typeface="나눔고딕 ExtraBold" pitchFamily="50" charset="-127"/>
                </a:defRPr>
              </a:lvl2pPr>
              <a:lvl3pPr marL="1143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 b="1">
                  <a:latin typeface="나눔고딕 ExtraBold" pitchFamily="50" charset="-127"/>
                  <a:ea typeface="나눔고딕 ExtraBold" pitchFamily="50" charset="-127"/>
                </a:defRPr>
              </a:lvl3pPr>
              <a:lvl4pPr marL="1600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 b="1">
                  <a:latin typeface="나눔고딕 ExtraBold" pitchFamily="50" charset="-127"/>
                  <a:ea typeface="나눔고딕 ExtraBold" pitchFamily="50" charset="-127"/>
                </a:defRPr>
              </a:lvl4pPr>
              <a:lvl5pPr marL="20574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 b="1">
                  <a:latin typeface="나눔고딕 ExtraBold" pitchFamily="50" charset="-127"/>
                  <a:ea typeface="나눔고딕 ExtraBold" pitchFamily="50" charset="-127"/>
                </a:defRPr>
              </a:lvl5pPr>
              <a:lvl6pPr marL="2514600" indent="-228600" defTabSz="1019190" eaLnBrk="0" fontAlgn="base" hangingPunct="0">
                <a:spcBef>
                  <a:spcPct val="0"/>
                </a:spcBef>
                <a:spcAft>
                  <a:spcPct val="0"/>
                </a:spcAft>
                <a:defRPr sz="900" b="1">
                  <a:latin typeface="나눔고딕 ExtraBold" pitchFamily="50" charset="-127"/>
                  <a:ea typeface="나눔고딕 ExtraBold" pitchFamily="50" charset="-127"/>
                </a:defRPr>
              </a:lvl6pPr>
              <a:lvl7pPr marL="2971800" indent="-228600" defTabSz="1019190" eaLnBrk="0" fontAlgn="base" hangingPunct="0">
                <a:spcBef>
                  <a:spcPct val="0"/>
                </a:spcBef>
                <a:spcAft>
                  <a:spcPct val="0"/>
                </a:spcAft>
                <a:defRPr sz="900" b="1">
                  <a:latin typeface="나눔고딕 ExtraBold" pitchFamily="50" charset="-127"/>
                  <a:ea typeface="나눔고딕 ExtraBold" pitchFamily="50" charset="-127"/>
                </a:defRPr>
              </a:lvl7pPr>
              <a:lvl8pPr marL="3429000" indent="-228600" defTabSz="1019190" eaLnBrk="0" fontAlgn="base" hangingPunct="0">
                <a:spcBef>
                  <a:spcPct val="0"/>
                </a:spcBef>
                <a:spcAft>
                  <a:spcPct val="0"/>
                </a:spcAft>
                <a:defRPr sz="900" b="1">
                  <a:latin typeface="나눔고딕 ExtraBold" pitchFamily="50" charset="-127"/>
                  <a:ea typeface="나눔고딕 ExtraBold" pitchFamily="50" charset="-127"/>
                </a:defRPr>
              </a:lvl8pPr>
              <a:lvl9pPr marL="3886200" indent="-228600" defTabSz="1019190" eaLnBrk="0" fontAlgn="base" hangingPunct="0">
                <a:spcBef>
                  <a:spcPct val="0"/>
                </a:spcBef>
                <a:spcAft>
                  <a:spcPct val="0"/>
                </a:spcAft>
                <a:defRPr sz="900" b="1">
                  <a:latin typeface="나눔고딕 ExtraBold" pitchFamily="50" charset="-127"/>
                  <a:ea typeface="나눔고딕 ExtraBold" pitchFamily="50" charset="-127"/>
                </a:defRPr>
              </a:lvl9pPr>
            </a:lstStyle>
            <a:p>
              <a:pPr lvl="0" latinLnBrk="0"/>
              <a:r>
                <a:rPr kumimoji="0" lang="ko-KR" altLang="en-US" sz="1050" kern="0" dirty="0" smtClean="0">
                  <a:solidFill>
                    <a:sysClr val="window" lastClr="FFFFFF"/>
                  </a:solidFill>
                  <a:latin typeface="Rix모던고딕 EB"/>
                  <a:ea typeface="Rix모던고딕 EB"/>
                </a:rPr>
                <a:t>문제점</a:t>
              </a:r>
              <a:endParaRPr kumimoji="0" lang="ko-KR" altLang="en-US" sz="1050" kern="0" dirty="0">
                <a:solidFill>
                  <a:sysClr val="window" lastClr="FFFFFF"/>
                </a:solidFill>
                <a:latin typeface="Rix모던고딕 EB"/>
                <a:ea typeface="Rix모던고딕 EB"/>
              </a:endParaRPr>
            </a:p>
          </p:txBody>
        </p:sp>
      </p:grpSp>
      <p:pic>
        <p:nvPicPr>
          <p:cNvPr id="14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66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78768" y="229901"/>
            <a:ext cx="6728131" cy="570703"/>
          </a:xfrm>
          <a:prstGeom prst="rect">
            <a:avLst/>
          </a:prstGeom>
        </p:spPr>
        <p:txBody>
          <a:bodyPr wrap="none" lIns="95793" tIns="47896" rIns="95793" bIns="47896" anchor="ctr">
            <a:spAutoFit/>
          </a:bodyPr>
          <a:lstStyle/>
          <a:p>
            <a:pPr algn="l" latinLnBrk="0">
              <a:lnSpc>
                <a:spcPct val="110000"/>
              </a:lnSpc>
            </a:pPr>
            <a:r>
              <a:rPr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대한민국 </a:t>
            </a:r>
            <a:r>
              <a:rPr lang="en-US" altLang="ko-KR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I T </a:t>
            </a:r>
            <a:r>
              <a:rPr lang="ko-KR" altLang="en-US" sz="2800" spc="-157" dirty="0" err="1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서포터즈</a:t>
            </a:r>
            <a:r>
              <a:rPr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운영계획서 </a:t>
            </a:r>
            <a:r>
              <a:rPr lang="en-US" altLang="ko-KR" sz="20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( 2015</a:t>
            </a:r>
            <a:r>
              <a:rPr lang="ko-KR" altLang="en-US" sz="20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 </a:t>
            </a:r>
            <a:r>
              <a:rPr lang="ko-KR" altLang="en-US" sz="20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하반기</a:t>
            </a:r>
            <a:r>
              <a:rPr lang="en-US" altLang="ko-KR" sz="20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ko-KR" sz="2800" spc="-157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4959" y="1129141"/>
            <a:ext cx="844247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altLang="ko-KR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2015</a:t>
            </a:r>
            <a:r>
              <a:rPr lang="ko-KR" altLang="en-US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 </a:t>
            </a:r>
            <a:r>
              <a:rPr lang="en-US" altLang="ko-KR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9</a:t>
            </a:r>
            <a:r>
              <a:rPr lang="ko-KR" altLang="en-US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월 </a:t>
            </a:r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r>
              <a:rPr lang="en-US" altLang="ko-KR" sz="18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</a:t>
            </a:r>
            <a:r>
              <a:rPr lang="ko-KR" altLang="en-US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r>
              <a:rPr lang="en-US" altLang="ko-KR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2.  2015</a:t>
            </a:r>
            <a:r>
              <a:rPr lang="ko-KR" altLang="en-US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 </a:t>
            </a:r>
            <a:r>
              <a:rPr lang="en-US" altLang="ko-KR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11</a:t>
            </a:r>
            <a:r>
              <a:rPr lang="ko-KR" altLang="en-US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월 </a:t>
            </a:r>
            <a:r>
              <a:rPr lang="en-US" altLang="ko-KR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26</a:t>
            </a:r>
            <a:r>
              <a:rPr lang="ko-KR" altLang="en-US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일 </a:t>
            </a:r>
            <a:r>
              <a:rPr lang="en-US" altLang="ko-KR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r>
              <a:rPr lang="ko-KR" altLang="en-US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주년 기념 행사 개최</a:t>
            </a:r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marL="342900" indent="-342900" algn="l">
              <a:buAutoNum type="arabicPeriod" startAt="3"/>
            </a:pPr>
            <a:r>
              <a:rPr lang="ko-KR" altLang="en-US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관련 기관과의 협업체계 구축</a:t>
            </a:r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endParaRPr lang="en-US" altLang="ko-KR" sz="1800" b="1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l"/>
            <a:r>
              <a:rPr lang="en-US" altLang="ko-KR" sz="18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18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  </a:t>
            </a:r>
            <a:endParaRPr lang="ko-KR" altLang="en-US" sz="18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12540" y="1459347"/>
            <a:ext cx="3066865" cy="12495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홈 페이지 구축 완료</a:t>
            </a:r>
            <a:endParaRPr lang="en-US" altLang="ko-KR" sz="1800" kern="0" spc="-60" dirty="0" smtClean="0">
              <a:solidFill>
                <a:schemeClr val="tx2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17145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1800" b="1" dirty="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회원 및 기본 조직 구성 </a:t>
            </a:r>
            <a:r>
              <a:rPr lang="ko-KR" altLang="en-US" sz="1800" b="1" dirty="0" smtClean="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완료</a:t>
            </a:r>
            <a:endParaRPr lang="en-US" altLang="ko-KR" sz="1800" b="1" dirty="0" smtClean="0">
              <a:solidFill>
                <a:schemeClr val="tx2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marL="17145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1800" b="1" dirty="0" smtClean="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창립 </a:t>
            </a:r>
            <a:r>
              <a:rPr lang="ko-KR" altLang="en-US" sz="1800" b="1" dirty="0" err="1" smtClean="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회원사</a:t>
            </a:r>
            <a:r>
              <a:rPr lang="ko-KR" altLang="en-US" sz="1800" b="1" dirty="0" smtClean="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모집</a:t>
            </a:r>
            <a:endParaRPr lang="en-US" altLang="ko-KR" sz="1800" kern="0" spc="-60" dirty="0">
              <a:solidFill>
                <a:schemeClr val="tx2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806976" y="3104964"/>
            <a:ext cx="4527843" cy="20467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2015 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대한민국 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IT </a:t>
            </a:r>
            <a:r>
              <a:rPr lang="ko-KR" altLang="en-US" sz="1800" kern="0" spc="-60" dirty="0" err="1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서포터즈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대상 시상식 개최</a:t>
            </a:r>
            <a:endParaRPr lang="en-US" altLang="ko-KR" sz="1800" kern="0" spc="-60" dirty="0" smtClean="0">
              <a:solidFill>
                <a:schemeClr val="tx2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lvl="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defRPr/>
            </a:pPr>
            <a:r>
              <a:rPr lang="en-US" altLang="ko-KR" sz="1800" kern="0" spc="-60" dirty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  - </a:t>
            </a:r>
            <a:r>
              <a:rPr lang="ko-KR" altLang="en-US" sz="1800" kern="0" spc="-60" dirty="0" err="1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미래창조과학부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장관상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예정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pPr lvl="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defRPr/>
            </a:pPr>
            <a:r>
              <a:rPr lang="en-US" altLang="ko-KR" sz="1800" kern="0" spc="-60" dirty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  - NIPA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원장상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예정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pPr lvl="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defRPr/>
            </a:pPr>
            <a:r>
              <a:rPr lang="en-US" altLang="ko-KR" sz="1800" kern="0" spc="-60" dirty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  - NIA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원장상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예정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pPr lvl="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defRPr/>
            </a:pPr>
            <a:r>
              <a:rPr lang="en-US" altLang="ko-KR" sz="1800" kern="0" spc="-60" dirty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  - 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인터넷 진흥원장상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예정</a:t>
            </a: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  외</a:t>
            </a:r>
            <a:endParaRPr lang="en-US" altLang="ko-KR" sz="1800" kern="0" spc="-60" dirty="0">
              <a:solidFill>
                <a:schemeClr val="tx2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919623" y="5553236"/>
            <a:ext cx="2441694" cy="8510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lvl="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en-US" altLang="ko-KR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SNS </a:t>
            </a:r>
            <a:r>
              <a:rPr lang="ko-KR" altLang="en-US" sz="1800" kern="0" spc="-60" dirty="0" smtClean="0">
                <a:solidFill>
                  <a:schemeClr val="tx2"/>
                </a:solidFill>
                <a:latin typeface="나눔고딕 ExtraBold" pitchFamily="50" charset="-127"/>
                <a:ea typeface="나눔고딕 ExtraBold" pitchFamily="50" charset="-127"/>
              </a:rPr>
              <a:t>진흥원</a:t>
            </a:r>
            <a:endParaRPr lang="en-US" altLang="ko-KR" sz="1800" kern="0" spc="-60" dirty="0" smtClean="0">
              <a:solidFill>
                <a:schemeClr val="tx2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171450" indent="-171450" algn="l" fontAlgn="auto" latinLnBrk="0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Clr>
                <a:srgbClr val="3495C3"/>
              </a:buClr>
              <a:buFont typeface="Wingdings" panose="05000000000000000000" pitchFamily="2" charset="2"/>
              <a:buChar char="ü"/>
              <a:defRPr/>
            </a:pPr>
            <a:r>
              <a:rPr lang="ko-KR" altLang="en-US" sz="1800" b="1" dirty="0" smtClean="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창조경제 </a:t>
            </a:r>
            <a:r>
              <a:rPr lang="ko-KR" altLang="en-US" sz="1800" b="1" dirty="0" err="1" smtClean="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혁신센타</a:t>
            </a:r>
            <a:r>
              <a:rPr lang="ko-KR" altLang="en-US" sz="1800" b="1" dirty="0" smtClean="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외</a:t>
            </a:r>
            <a:endParaRPr lang="en-US" altLang="ko-KR" sz="1800" kern="0" spc="-60" dirty="0">
              <a:solidFill>
                <a:schemeClr val="tx2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9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postfiles14.naver.net/20141126_205/337ysh_1417000179966Cxney_JPEG/KakaoTalk_20141126_151644124.jpg?type=w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099" y="3609020"/>
            <a:ext cx="5160330" cy="25960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23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-15552" y="229901"/>
            <a:ext cx="7230383" cy="570703"/>
          </a:xfrm>
          <a:prstGeom prst="rect">
            <a:avLst/>
          </a:prstGeom>
        </p:spPr>
        <p:txBody>
          <a:bodyPr wrap="none" lIns="95793" tIns="47896" rIns="95793" bIns="47896" anchor="ctr">
            <a:spAutoFit/>
          </a:bodyPr>
          <a:lstStyle/>
          <a:p>
            <a:pPr algn="l" latinLnBrk="0">
              <a:lnSpc>
                <a:spcPct val="110000"/>
              </a:lnSpc>
            </a:pPr>
            <a:r>
              <a:rPr lang="en-US" altLang="ko-KR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2015 </a:t>
            </a:r>
            <a:r>
              <a:rPr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대한민국 </a:t>
            </a:r>
            <a:r>
              <a:rPr lang="en-US" altLang="ko-KR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I T</a:t>
            </a:r>
            <a:r>
              <a:rPr lang="ko-KR" altLang="en-US" sz="2800" spc="-157" dirty="0" err="1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서포터즈</a:t>
            </a:r>
            <a:r>
              <a:rPr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활동결과 </a:t>
            </a:r>
            <a:r>
              <a:rPr lang="en-US" altLang="ko-KR" sz="20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(2015</a:t>
            </a:r>
            <a:r>
              <a:rPr lang="ko-KR" altLang="en-US" sz="20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 상반기</a:t>
            </a:r>
            <a:r>
              <a:rPr lang="en-US" altLang="ko-KR" sz="20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ko-KR" sz="2000" spc="-157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8505" y="1556792"/>
            <a:ext cx="94174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eriod"/>
            </a:pPr>
            <a:r>
              <a:rPr lang="ko-KR" altLang="en-US" sz="2400" b="1" dirty="0" smtClean="0">
                <a:solidFill>
                  <a:schemeClr val="tx2"/>
                </a:solidFill>
              </a:rPr>
              <a:t>전북 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ICT </a:t>
            </a:r>
            <a:r>
              <a:rPr lang="ko-KR" altLang="en-US" sz="2400" b="1" dirty="0" smtClean="0">
                <a:solidFill>
                  <a:schemeClr val="tx2"/>
                </a:solidFill>
              </a:rPr>
              <a:t>융합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 </a:t>
            </a:r>
            <a:r>
              <a:rPr lang="ko-KR" altLang="en-US" sz="2400" b="1" dirty="0" err="1" smtClean="0">
                <a:solidFill>
                  <a:schemeClr val="tx2"/>
                </a:solidFill>
              </a:rPr>
              <a:t>컨퍼런스</a:t>
            </a:r>
            <a:r>
              <a:rPr lang="ko-KR" altLang="en-US" sz="2400" b="1" dirty="0" smtClean="0">
                <a:solidFill>
                  <a:schemeClr val="tx2"/>
                </a:solidFill>
              </a:rPr>
              <a:t> 참가 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(</a:t>
            </a:r>
            <a:r>
              <a:rPr lang="ko-KR" altLang="en-US" sz="2400" b="1" dirty="0" smtClean="0">
                <a:solidFill>
                  <a:schemeClr val="tx2"/>
                </a:solidFill>
              </a:rPr>
              <a:t>전주 정보문화 산업진흥원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)</a:t>
            </a:r>
          </a:p>
          <a:p>
            <a:pPr algn="l"/>
            <a:r>
              <a:rPr lang="en-US" altLang="ko-KR" sz="1800" b="1" dirty="0">
                <a:solidFill>
                  <a:schemeClr val="tx2"/>
                </a:solidFill>
              </a:rPr>
              <a:t>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   </a:t>
            </a:r>
          </a:p>
          <a:p>
            <a:pPr algn="l"/>
            <a:r>
              <a:rPr lang="en-US" altLang="ko-KR" sz="1800" b="1" dirty="0">
                <a:solidFill>
                  <a:schemeClr val="tx2"/>
                </a:solidFill>
              </a:rPr>
              <a:t>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    - 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김승수 전주시장 외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40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여명 회원 가입</a:t>
            </a:r>
            <a:endParaRPr lang="en-US" altLang="ko-KR" sz="1800" b="1" dirty="0" smtClean="0">
              <a:solidFill>
                <a:schemeClr val="tx2"/>
              </a:solidFill>
            </a:endParaRPr>
          </a:p>
          <a:p>
            <a:pPr algn="l"/>
            <a:r>
              <a:rPr lang="en-US" altLang="ko-KR" sz="1800" b="1" dirty="0">
                <a:solidFill>
                  <a:schemeClr val="tx2"/>
                </a:solidFill>
              </a:rPr>
              <a:t>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    - 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전북지역 대한민국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IT</a:t>
            </a:r>
            <a:r>
              <a:rPr lang="ko-KR" altLang="en-US" sz="1800" b="1" dirty="0" err="1" smtClean="0">
                <a:solidFill>
                  <a:schemeClr val="tx2"/>
                </a:solidFill>
              </a:rPr>
              <a:t>서포터즈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 조직 구성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(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박관진 전주정보문화원장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)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 </a:t>
            </a:r>
            <a:endParaRPr lang="en-US" altLang="ko-KR" sz="1800" b="1" dirty="0" smtClean="0">
              <a:solidFill>
                <a:schemeClr val="tx2"/>
              </a:solidFill>
            </a:endParaRPr>
          </a:p>
          <a:p>
            <a:pPr marL="342900" indent="-342900" algn="l">
              <a:buAutoNum type="arabicPeriod"/>
            </a:pPr>
            <a:endParaRPr lang="en-US" altLang="ko-KR" sz="1800" b="1" dirty="0">
              <a:solidFill>
                <a:schemeClr val="tx2"/>
              </a:solidFill>
            </a:endParaRPr>
          </a:p>
          <a:p>
            <a:pPr marL="342900" indent="-342900" algn="l">
              <a:buAutoNum type="arabicPeriod" startAt="2"/>
            </a:pPr>
            <a:r>
              <a:rPr lang="ko-KR" altLang="en-US" sz="2400" b="1" dirty="0" smtClean="0">
                <a:solidFill>
                  <a:schemeClr val="tx2"/>
                </a:solidFill>
              </a:rPr>
              <a:t>공공 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SW</a:t>
            </a:r>
            <a:r>
              <a:rPr lang="ko-KR" altLang="en-US" sz="2400" b="1" dirty="0" smtClean="0">
                <a:solidFill>
                  <a:schemeClr val="tx2"/>
                </a:solidFill>
              </a:rPr>
              <a:t>사업 발주체계 이대로 좋은가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? (</a:t>
            </a:r>
            <a:r>
              <a:rPr lang="ko-KR" altLang="en-US" sz="2400" b="1" dirty="0" smtClean="0">
                <a:solidFill>
                  <a:schemeClr val="tx2"/>
                </a:solidFill>
              </a:rPr>
              <a:t>국회 과학기술혁신포럼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)</a:t>
            </a:r>
          </a:p>
          <a:p>
            <a:pPr algn="l"/>
            <a:r>
              <a:rPr lang="en-US" altLang="ko-KR" sz="1800" b="1" dirty="0" smtClean="0">
                <a:solidFill>
                  <a:schemeClr val="tx2"/>
                </a:solidFill>
              </a:rPr>
              <a:t>     </a:t>
            </a:r>
          </a:p>
          <a:p>
            <a:pPr algn="l"/>
            <a:r>
              <a:rPr lang="en-US" altLang="ko-KR" sz="1800" b="1" dirty="0">
                <a:solidFill>
                  <a:schemeClr val="tx2"/>
                </a:solidFill>
              </a:rPr>
              <a:t>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    - 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김상규 조달청장에게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IT 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발주체계에 대한 문제점 제시</a:t>
            </a:r>
            <a:endParaRPr lang="en-US" altLang="ko-KR" sz="1800" b="1" dirty="0" smtClean="0">
              <a:solidFill>
                <a:schemeClr val="tx2"/>
              </a:solidFill>
            </a:endParaRPr>
          </a:p>
          <a:p>
            <a:pPr algn="l"/>
            <a:r>
              <a:rPr lang="en-US" altLang="ko-KR" sz="1800" b="1" dirty="0">
                <a:solidFill>
                  <a:schemeClr val="tx2"/>
                </a:solidFill>
              </a:rPr>
              <a:t>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       ( 2015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년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5</a:t>
            </a:r>
            <a:r>
              <a:rPr lang="ko-KR" altLang="en-US" sz="1800" b="1" dirty="0" smtClean="0">
                <a:solidFill>
                  <a:schemeClr val="tx2"/>
                </a:solidFill>
              </a:rPr>
              <a:t>월 부터 조달 심사 평가제도 변경 시행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)</a:t>
            </a:r>
            <a:endParaRPr lang="en-US" altLang="ko-KR" sz="1800" b="1" dirty="0">
              <a:solidFill>
                <a:schemeClr val="tx2"/>
              </a:solidFill>
            </a:endParaRPr>
          </a:p>
          <a:p>
            <a:pPr algn="l"/>
            <a:r>
              <a:rPr lang="en-US" altLang="ko-KR" sz="1800" b="1" dirty="0">
                <a:solidFill>
                  <a:schemeClr val="tx2"/>
                </a:solidFill>
              </a:rPr>
              <a:t> </a:t>
            </a:r>
            <a:r>
              <a:rPr lang="en-US" altLang="ko-KR" sz="1800" b="1" dirty="0" smtClean="0">
                <a:solidFill>
                  <a:schemeClr val="tx2"/>
                </a:solidFill>
              </a:rPr>
              <a:t>  </a:t>
            </a:r>
            <a:endParaRPr lang="ko-KR" altLang="en-US" sz="1800" b="1" dirty="0">
              <a:solidFill>
                <a:schemeClr val="tx2"/>
              </a:solidFill>
            </a:endParaRPr>
          </a:p>
        </p:txBody>
      </p:sp>
      <p:pic>
        <p:nvPicPr>
          <p:cNvPr id="5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file6.uf.tistory.com/image/131F484F4E6036B33CFBA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936" y="4603780"/>
            <a:ext cx="5191125" cy="1453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3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38459" y="229901"/>
            <a:ext cx="3117591" cy="570703"/>
          </a:xfrm>
          <a:prstGeom prst="rect">
            <a:avLst/>
          </a:prstGeom>
        </p:spPr>
        <p:txBody>
          <a:bodyPr wrap="none" lIns="95793" tIns="47896" rIns="95793" bIns="47896" anchor="ctr">
            <a:spAutoFit/>
          </a:bodyPr>
          <a:lstStyle/>
          <a:p>
            <a:pPr algn="l" latinLnBrk="0">
              <a:lnSpc>
                <a:spcPct val="110000"/>
              </a:lnSpc>
            </a:pPr>
            <a:r>
              <a:rPr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힘내라</a:t>
            </a:r>
            <a:r>
              <a:rPr lang="en-US" altLang="ko-KR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   </a:t>
            </a:r>
            <a:r>
              <a:rPr lang="ko-KR" altLang="en-US" sz="2800" spc="-157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대한민국 </a:t>
            </a:r>
            <a:r>
              <a:rPr lang="en-US" altLang="ko-KR" sz="2800" spc="-157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IT</a:t>
            </a:r>
            <a:endParaRPr lang="ko-KR" altLang="ko-KR" sz="2800" spc="-157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0333" y="1304764"/>
            <a:ext cx="2804475" cy="316176"/>
          </a:xfrm>
          <a:prstGeom prst="rect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40" tIns="45522" rIns="91040" bIns="45522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ctr">
              <a:defRPr sz="1400">
                <a:solidFill>
                  <a:schemeClr val="lt1"/>
                </a:solidFill>
                <a:latin typeface="Rix모던고딕 M" pitchFamily="18" charset="-127"/>
                <a:ea typeface="Rix모던고딕 M" pitchFamily="18" charset="-127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ko-KR" altLang="en-US" dirty="0" smtClean="0">
                <a:latin typeface="Rix모던고딕 B" pitchFamily="18" charset="-127"/>
                <a:ea typeface="Rix모던고딕 B" pitchFamily="18" charset="-127"/>
              </a:rPr>
              <a:t>발주 및 정보화 사업 평가방법 개선</a:t>
            </a:r>
            <a:endParaRPr lang="ko-KR" altLang="ko-KR" dirty="0">
              <a:latin typeface="Rix모던고딕 B" pitchFamily="18" charset="-127"/>
              <a:ea typeface="Rix모던고딕 B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422410" y="1757748"/>
            <a:ext cx="8202998" cy="1275208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threePt" dir="t"/>
            </a:scene3d>
            <a:sp3d>
              <a:bevelT w="1270" h="38100"/>
            </a:sp3d>
          </a:bodyPr>
          <a:lstStyle/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RFP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상세화 적용 확대와 추가 협상 최소화  </a:t>
            </a:r>
            <a:r>
              <a:rPr lang="en-US" altLang="ko-KR" sz="1400" spc="-60" dirty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( RFP </a:t>
            </a:r>
            <a:r>
              <a:rPr lang="ko-KR" altLang="en-US" sz="1400" spc="-60" dirty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이외의 추가 요구하는 것에 대한 감사 필요</a:t>
            </a:r>
            <a:r>
              <a:rPr lang="en-US" altLang="ko-KR" sz="1400" spc="-60" dirty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)</a:t>
            </a:r>
            <a:endParaRPr lang="ko-KR" altLang="en-US" sz="1400" spc="-60" dirty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통합 발주의 범위를 고민할 필요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</a:t>
            </a:r>
            <a:r>
              <a:rPr lang="en-US" altLang="ko-KR" sz="1400" spc="-60" dirty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(</a:t>
            </a:r>
            <a:r>
              <a:rPr lang="ko-KR" altLang="en-US" sz="1400" spc="-60" dirty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무리한 통합으로 컨소시엄간 분쟁과 평가에도 왜곡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효과 또는 중소기업 불이익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)</a:t>
            </a:r>
            <a:endParaRPr lang="en-US" altLang="ko-KR" sz="1400" spc="-60" dirty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평가방법 개선</a:t>
            </a:r>
            <a:endParaRPr lang="en-US" altLang="ko-KR" sz="1400" spc="-60" dirty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algn="l" eaLnBrk="0" hangingPunct="0">
              <a:spcAft>
                <a:spcPts val="250"/>
              </a:spcAft>
              <a:defRPr/>
            </a:pPr>
            <a:r>
              <a:rPr lang="en-US" altLang="ko-KR" sz="1400" b="1" spc="-60" dirty="0">
                <a:solidFill>
                  <a:srgbClr val="CC0000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</a:t>
            </a:r>
            <a:r>
              <a:rPr lang="en-US" altLang="ko-KR" sz="1400" b="1" spc="-60" dirty="0" smtClean="0">
                <a:solidFill>
                  <a:srgbClr val="CC0000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     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▷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평가위원 개인점수 간격제한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(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한 사람이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10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점 이상 간격 주면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5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사람이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2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점 차이 주는 효과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) /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개선 완료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algn="l" eaLnBrk="0" hangingPunct="0">
              <a:spcAft>
                <a:spcPts val="250"/>
              </a:spcAft>
              <a:defRPr/>
            </a:pP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</a:rPr>
              <a:t>        ▷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</a:rPr>
              <a:t>평가위원 평가교육 이수 의무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</a:rPr>
              <a:t>,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</a:rPr>
              <a:t>조달청의 평가위원 유의사항 공공까지 확대 적용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</a:endParaRPr>
          </a:p>
          <a:p>
            <a:pPr algn="l" eaLnBrk="0" hangingPunct="0">
              <a:spcAft>
                <a:spcPts val="250"/>
              </a:spcAft>
              <a:defRPr/>
            </a:pP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</a:rPr>
              <a:t>        ▷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</a:rPr>
              <a:t>입찰가격만 제출하는 현행에서 원가를 함께 제출하고 원가대비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</a:rPr>
              <a:t>?%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</a:rPr>
              <a:t>이내에서 가격 입찰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</a:endParaRPr>
          </a:p>
          <a:p>
            <a:pPr algn="l" eaLnBrk="0" hangingPunct="0">
              <a:spcAft>
                <a:spcPts val="250"/>
              </a:spcAft>
              <a:defRPr/>
            </a:pPr>
            <a:r>
              <a:rPr lang="en-US" altLang="ko-KR" sz="1400" spc="-60" dirty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      </a:t>
            </a:r>
            <a:r>
              <a:rPr lang="ko-KR" altLang="en-US" sz="1400" spc="-60" dirty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▷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프로젝트 수행 사에서 공공기관 평가 필요 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algn="l" eaLnBrk="0" hangingPunct="0">
              <a:spcAft>
                <a:spcPts val="250"/>
              </a:spcAft>
              <a:defRPr/>
            </a:pPr>
            <a:endParaRPr lang="ko-KR" altLang="en-US" sz="1400" spc="-60" dirty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0331" y="3616880"/>
            <a:ext cx="4103577" cy="316176"/>
          </a:xfrm>
          <a:prstGeom prst="rect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40" tIns="45522" rIns="91040" bIns="45522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ctr">
              <a:defRPr sz="1400">
                <a:solidFill>
                  <a:schemeClr val="lt1"/>
                </a:solidFill>
                <a:latin typeface="Rix모던고딕 M" pitchFamily="18" charset="-127"/>
                <a:ea typeface="Rix모던고딕 M" pitchFamily="18" charset="-127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ko-KR" altLang="en-US" dirty="0" smtClean="0">
                <a:latin typeface="Rix모던고딕 B" pitchFamily="18" charset="-127"/>
                <a:ea typeface="Rix모던고딕 B" pitchFamily="18" charset="-127"/>
              </a:rPr>
              <a:t>상주인력 최소화 하고 상주인력을 파트너로 인격대우 </a:t>
            </a:r>
            <a:endParaRPr lang="ko-KR" altLang="ko-KR" dirty="0">
              <a:latin typeface="Rix모던고딕 B" pitchFamily="18" charset="-127"/>
              <a:ea typeface="Rix모던고딕 B" pitchFamily="18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22411" y="4050913"/>
            <a:ext cx="7878961" cy="314191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threePt" dir="t"/>
            </a:scene3d>
            <a:sp3d>
              <a:bevelT w="1270" h="38100"/>
            </a:sp3d>
          </a:bodyPr>
          <a:lstStyle/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역량 있는 전문가나 개발자 한 명이 백 명이 해결 못하는 문제 해결 가능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하지만 그 역량을 가진 사람은 상주근무 하려 하지 않을 것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, 3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개월씩 순환상주 제도도 가능했으면</a:t>
            </a:r>
            <a:endParaRPr lang="ko-KR" altLang="en-US" sz="1400" spc="-60" dirty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0331" y="4667109"/>
            <a:ext cx="2480441" cy="316176"/>
          </a:xfrm>
          <a:prstGeom prst="rect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40" tIns="45522" rIns="91040" bIns="45522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ctr">
              <a:defRPr sz="1400">
                <a:solidFill>
                  <a:schemeClr val="lt1"/>
                </a:solidFill>
                <a:latin typeface="Rix모던고딕 M" pitchFamily="18" charset="-127"/>
                <a:ea typeface="Rix모던고딕 M" pitchFamily="18" charset="-127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ko-KR" altLang="en-US" dirty="0" smtClean="0">
                <a:latin typeface="Rix모던고딕 B" pitchFamily="18" charset="-127"/>
                <a:ea typeface="Rix모던고딕 B" pitchFamily="18" charset="-127"/>
              </a:rPr>
              <a:t>중소기업 </a:t>
            </a:r>
            <a:r>
              <a:rPr lang="en-US" altLang="ko-KR" dirty="0" smtClean="0">
                <a:latin typeface="Rix모던고딕 B" pitchFamily="18" charset="-127"/>
                <a:ea typeface="Rix모던고딕 B" pitchFamily="18" charset="-127"/>
              </a:rPr>
              <a:t>IT </a:t>
            </a:r>
            <a:r>
              <a:rPr lang="ko-KR" altLang="en-US" dirty="0" smtClean="0">
                <a:latin typeface="Rix모던고딕 B" pitchFamily="18" charset="-127"/>
                <a:ea typeface="Rix모던고딕 B" pitchFamily="18" charset="-127"/>
              </a:rPr>
              <a:t>홍보 플랫폼을 운영</a:t>
            </a:r>
            <a:endParaRPr lang="ko-KR" altLang="en-US" dirty="0">
              <a:latin typeface="Rix모던고딕 B" pitchFamily="18" charset="-127"/>
              <a:ea typeface="Rix모던고딕 B" pitchFamily="18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422411" y="5055849"/>
            <a:ext cx="7878961" cy="314191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threePt" dir="t"/>
            </a:scene3d>
            <a:sp3d>
              <a:bevelT w="1270" h="38100"/>
            </a:sp3d>
          </a:bodyPr>
          <a:lstStyle/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단순한 홍보 웹사이트가 아니고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,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일회성 홍보 전시 행사도 아니고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IT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중소기업들이 언제든지 자신의 제품을 홍보할 수 있고 구매 수요자는 언제든지 원하는 제품을 찾아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algn="l" eaLnBrk="0" hangingPunct="0">
              <a:spcAft>
                <a:spcPts val="250"/>
              </a:spcAft>
              <a:defRPr/>
            </a:pPr>
            <a:r>
              <a:rPr lang="en-US" altLang="ko-KR" sz="1400" spc="-60" dirty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    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비교할 수 있고 </a:t>
            </a:r>
            <a:r>
              <a:rPr lang="ko-KR" altLang="en-US" sz="1400" spc="-60" dirty="0" err="1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플렛폼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제공자 또한 장기적인 수익을 얻을 수 있어 지속 가능한 모델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대기업이 사회공헌 차원에서 지원해 주거나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NIPA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에서 해주시면 중소기업에서는 많은 도움이 예상됨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algn="l" eaLnBrk="0" hangingPunct="0">
              <a:spcAft>
                <a:spcPts val="250"/>
              </a:spcAft>
              <a:defRPr/>
            </a:pPr>
            <a:r>
              <a:rPr lang="en-US" altLang="ko-KR" sz="1400" spc="-60" dirty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    (</a:t>
            </a:r>
            <a:r>
              <a:rPr lang="ko-KR" altLang="en-US" sz="1400" spc="-60" dirty="0" err="1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창조혁신센타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활용도 가능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)</a:t>
            </a:r>
            <a:endParaRPr lang="ko-KR" altLang="en-US" sz="1400" spc="-60" dirty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</p:txBody>
      </p:sp>
      <p:pic>
        <p:nvPicPr>
          <p:cNvPr id="9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181" y="6409134"/>
            <a:ext cx="3348371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3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38459" y="229901"/>
            <a:ext cx="3117591" cy="570703"/>
          </a:xfrm>
          <a:prstGeom prst="rect">
            <a:avLst/>
          </a:prstGeom>
        </p:spPr>
        <p:txBody>
          <a:bodyPr wrap="none" lIns="95793" tIns="47896" rIns="95793" bIns="47896" anchor="ctr">
            <a:spAutoFit/>
          </a:bodyPr>
          <a:lstStyle/>
          <a:p>
            <a:pPr algn="l" latinLnBrk="0">
              <a:lnSpc>
                <a:spcPct val="110000"/>
              </a:lnSpc>
            </a:pPr>
            <a:r>
              <a:rPr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힘내라</a:t>
            </a:r>
            <a:r>
              <a:rPr lang="en-US" altLang="ko-KR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   </a:t>
            </a:r>
            <a:r>
              <a:rPr lang="ko-KR" altLang="en-US" sz="2800" spc="-157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대한민국 </a:t>
            </a:r>
            <a:r>
              <a:rPr lang="en-US" altLang="ko-KR" sz="2800" spc="-157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IT</a:t>
            </a:r>
            <a:endParaRPr lang="ko-KR" altLang="ko-KR" sz="2800" spc="-157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0333" y="1304764"/>
            <a:ext cx="2768472" cy="316176"/>
          </a:xfrm>
          <a:prstGeom prst="rect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40" tIns="45522" rIns="91040" bIns="45522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ctr">
              <a:defRPr sz="1400">
                <a:solidFill>
                  <a:schemeClr val="lt1"/>
                </a:solidFill>
                <a:latin typeface="Rix모던고딕 M" pitchFamily="18" charset="-127"/>
                <a:ea typeface="Rix모던고딕 M" pitchFamily="18" charset="-127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ko-KR" altLang="en-US" dirty="0" smtClean="0">
                <a:latin typeface="Rix모던고딕 B" pitchFamily="18" charset="-127"/>
                <a:ea typeface="Rix모던고딕 B" pitchFamily="18" charset="-127"/>
              </a:rPr>
              <a:t>무엇이 아니고 </a:t>
            </a:r>
            <a:r>
              <a:rPr lang="ko-KR" altLang="en-US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어떻게 가 중요하다</a:t>
            </a:r>
            <a:r>
              <a:rPr lang="en-US" altLang="ko-KR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!</a:t>
            </a:r>
            <a:endParaRPr lang="ko-KR" altLang="ko-KR" dirty="0">
              <a:solidFill>
                <a:srgbClr val="8BCDFF"/>
              </a:solidFill>
              <a:latin typeface="Rix모던고딕 B" pitchFamily="18" charset="-127"/>
              <a:ea typeface="Rix모던고딕 B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422410" y="1736812"/>
            <a:ext cx="7590929" cy="864096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threePt" dir="t"/>
            </a:scene3d>
            <a:sp3d>
              <a:bevelT w="1270" h="38100"/>
            </a:sp3d>
          </a:bodyPr>
          <a:lstStyle/>
          <a:p>
            <a:pPr marL="285750" indent="-285750" algn="l" eaLnBrk="0" hangingPunct="0">
              <a:lnSpc>
                <a:spcPct val="150000"/>
              </a:lnSpc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창조경제도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,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창업도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,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정보화 사업도 무엇을 할 것인가 보다 어떻게 하느냐가 중요하다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.</a:t>
            </a:r>
          </a:p>
          <a:p>
            <a:pPr marL="285750" indent="-285750" algn="l" eaLnBrk="0" hangingPunct="0">
              <a:lnSpc>
                <a:spcPct val="150000"/>
              </a:lnSpc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어떻게 에 대한 답이 곧 혁신이고 창조경제이고 성장 동력이다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.</a:t>
            </a:r>
            <a:endParaRPr lang="ko-KR" altLang="en-US" sz="1400" spc="-60" dirty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0331" y="2708920"/>
            <a:ext cx="4820701" cy="316176"/>
          </a:xfrm>
          <a:prstGeom prst="rect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40" tIns="45522" rIns="91040" bIns="45522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ctr">
              <a:defRPr sz="1400">
                <a:solidFill>
                  <a:schemeClr val="lt1"/>
                </a:solidFill>
                <a:latin typeface="Rix모던고딕 M" pitchFamily="18" charset="-127"/>
                <a:ea typeface="Rix모던고딕 M" pitchFamily="18" charset="-127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ko-KR" altLang="en-US" dirty="0" smtClean="0">
                <a:latin typeface="Rix모던고딕 B" pitchFamily="18" charset="-127"/>
                <a:ea typeface="Rix모던고딕 B" pitchFamily="18" charset="-127"/>
              </a:rPr>
              <a:t>애국심과 사명감이 아니고 시스템과 </a:t>
            </a:r>
            <a:r>
              <a:rPr lang="ko-KR" altLang="en-US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플랫폼이 중요한 시대이다</a:t>
            </a:r>
            <a:r>
              <a:rPr lang="en-US" altLang="ko-KR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!</a:t>
            </a:r>
            <a:endParaRPr lang="ko-KR" altLang="ko-KR" dirty="0">
              <a:solidFill>
                <a:srgbClr val="8BCDFF"/>
              </a:solidFill>
              <a:latin typeface="Rix모던고딕 B" pitchFamily="18" charset="-127"/>
              <a:ea typeface="Rix모던고딕 B" pitchFamily="18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22411" y="3140968"/>
            <a:ext cx="7158881" cy="314191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threePt" dir="t"/>
            </a:scene3d>
            <a:sp3d>
              <a:bevelT w="1270" h="38100"/>
            </a:sp3d>
          </a:bodyPr>
          <a:lstStyle/>
          <a:p>
            <a:pPr marL="285750" indent="-285750" algn="l" eaLnBrk="0" hangingPunct="0">
              <a:lnSpc>
                <a:spcPct val="150000"/>
              </a:lnSpc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야근하고 주말 특근하고 상주해야만 일 잘하는 시대가 아니다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.</a:t>
            </a:r>
          </a:p>
          <a:p>
            <a:pPr marL="285750" indent="-285750" algn="l" eaLnBrk="0" hangingPunct="0">
              <a:lnSpc>
                <a:spcPct val="150000"/>
              </a:lnSpc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9 to 5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일해도 먹고  살 수 있는 시스템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, 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갑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,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을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,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병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,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정 갑 질이 문제되는 시대가 아니고 모두가 먹을 거리가 있는 플랫폼적 사고와 플랫폼 운영이 답이다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.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</a:t>
            </a:r>
            <a:endParaRPr lang="ko-KR" altLang="en-US" sz="1400" spc="-60" dirty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0331" y="4329100"/>
            <a:ext cx="5360761" cy="522912"/>
          </a:xfrm>
          <a:prstGeom prst="rect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40" tIns="45522" rIns="91040" bIns="45522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ctr">
              <a:defRPr sz="1400">
                <a:solidFill>
                  <a:schemeClr val="lt1"/>
                </a:solidFill>
                <a:latin typeface="Rix모던고딕 M" pitchFamily="18" charset="-127"/>
                <a:ea typeface="Rix모던고딕 M" pitchFamily="18" charset="-127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ko-KR" dirty="0" smtClean="0">
                <a:latin typeface="Rix모던고딕 B" pitchFamily="18" charset="-127"/>
                <a:ea typeface="Rix모던고딕 B" pitchFamily="18" charset="-127"/>
              </a:rPr>
              <a:t>3</a:t>
            </a:r>
            <a:r>
              <a:rPr lang="ko-KR" altLang="en-US" dirty="0" smtClean="0">
                <a:latin typeface="Rix모던고딕 B" pitchFamily="18" charset="-127"/>
                <a:ea typeface="Rix모던고딕 B" pitchFamily="18" charset="-127"/>
              </a:rPr>
              <a:t>년 이내 </a:t>
            </a:r>
            <a:r>
              <a:rPr lang="en-US" altLang="ko-KR" dirty="0" smtClean="0">
                <a:latin typeface="Rix모던고딕 B" pitchFamily="18" charset="-127"/>
                <a:ea typeface="Rix모던고딕 B" pitchFamily="18" charset="-127"/>
              </a:rPr>
              <a:t>80% </a:t>
            </a:r>
            <a:r>
              <a:rPr lang="ko-KR" altLang="en-US" dirty="0" smtClean="0">
                <a:latin typeface="Rix모던고딕 B" pitchFamily="18" charset="-127"/>
                <a:ea typeface="Rix모던고딕 B" pitchFamily="18" charset="-127"/>
              </a:rPr>
              <a:t>이상 국산 </a:t>
            </a:r>
            <a:r>
              <a:rPr lang="en-US" altLang="ko-KR" dirty="0" smtClean="0">
                <a:latin typeface="Rix모던고딕 B" pitchFamily="18" charset="-127"/>
                <a:ea typeface="Rix모던고딕 B" pitchFamily="18" charset="-127"/>
              </a:rPr>
              <a:t>ICT </a:t>
            </a:r>
            <a:r>
              <a:rPr lang="ko-KR" altLang="en-US" dirty="0" smtClean="0">
                <a:latin typeface="Rix모던고딕 B" pitchFamily="18" charset="-127"/>
                <a:ea typeface="Rix모던고딕 B" pitchFamily="18" charset="-127"/>
              </a:rPr>
              <a:t>제품으로 운영되는 </a:t>
            </a:r>
            <a:endParaRPr lang="en-US" altLang="ko-KR" dirty="0" smtClean="0">
              <a:latin typeface="Rix모던고딕 B" pitchFamily="18" charset="-127"/>
              <a:ea typeface="Rix모던고딕 B" pitchFamily="18" charset="-127"/>
            </a:endParaRPr>
          </a:p>
          <a:p>
            <a:pPr algn="l">
              <a:defRPr/>
            </a:pPr>
            <a:r>
              <a:rPr lang="en-US" altLang="ko-KR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IDC(</a:t>
            </a:r>
            <a:r>
              <a:rPr lang="ko-KR" altLang="en-US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통합전산센터</a:t>
            </a:r>
            <a:r>
              <a:rPr lang="en-US" altLang="ko-KR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)</a:t>
            </a:r>
            <a:r>
              <a:rPr lang="ko-KR" altLang="en-US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과 방송국을 구축하는 </a:t>
            </a:r>
            <a:r>
              <a:rPr lang="ko-KR" altLang="en-US" dirty="0" err="1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그랜드</a:t>
            </a:r>
            <a:r>
              <a:rPr lang="ko-KR" altLang="en-US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 프로젝트를 가동하자</a:t>
            </a:r>
            <a:r>
              <a:rPr lang="en-US" altLang="ko-KR" dirty="0" smtClean="0">
                <a:solidFill>
                  <a:srgbClr val="8BCDFF"/>
                </a:solidFill>
                <a:latin typeface="Rix모던고딕 B" pitchFamily="18" charset="-127"/>
                <a:ea typeface="Rix모던고딕 B" pitchFamily="18" charset="-127"/>
              </a:rPr>
              <a:t>.</a:t>
            </a:r>
            <a:endParaRPr lang="ko-KR" altLang="en-US" dirty="0">
              <a:solidFill>
                <a:srgbClr val="8BCDFF"/>
              </a:solidFill>
              <a:latin typeface="Rix모던고딕 B" pitchFamily="18" charset="-127"/>
              <a:ea typeface="Rix모던고딕 B" pitchFamily="18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422411" y="4987017"/>
            <a:ext cx="7878961" cy="314191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threePt" dir="t"/>
            </a:scene3d>
            <a:sp3d>
              <a:bevelT w="1270" h="38100"/>
            </a:sp3d>
          </a:bodyPr>
          <a:lstStyle/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개발 따로 활용 따로 아닌 바로 현장에 적용하여 활용하기 위한 개발 추진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그러면 현장에서 발생하는 문제를 해결하고 성능을 개선하면서 </a:t>
            </a:r>
            <a:r>
              <a:rPr lang="ko-KR" altLang="en-US" sz="1400" spc="-60" dirty="0" err="1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레퍼런스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사이트를 자동 확보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1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차년도에 가능한 국산제품을 최대한 넣고 나머지는 </a:t>
            </a:r>
            <a:r>
              <a:rPr lang="ko-KR" altLang="en-US" sz="1400" spc="-60" dirty="0" err="1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외산으로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구축하여 운영하면서 연차 별로 개발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목표지향적이고 신바람 나면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3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년도 안되어 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IDC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와 방송국에 요구되는 거의 전 품목을 국산화 가능</a:t>
            </a:r>
            <a:endParaRPr lang="en-US" altLang="ko-KR" sz="1400" spc="-60" dirty="0" smtClean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  <a:p>
            <a:pPr marL="285750" indent="-285750" algn="l" eaLnBrk="0" hangingPunct="0">
              <a:spcAft>
                <a:spcPts val="250"/>
              </a:spcAft>
              <a:buFont typeface="Wingdings" panose="05000000000000000000" pitchFamily="2" charset="2"/>
              <a:buChar char="v"/>
              <a:defRPr/>
            </a:pP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더욱 중요한 것은 개발된 제품들이 성능검증과 </a:t>
            </a:r>
            <a:r>
              <a:rPr lang="ko-KR" altLang="en-US" sz="1400" spc="-60" dirty="0" err="1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레퍼런스</a:t>
            </a:r>
            <a:r>
              <a:rPr lang="ko-KR" altLang="en-US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 사이트가 확보되어 바로 수출이 가능해짐</a:t>
            </a:r>
            <a:r>
              <a:rPr lang="en-US" altLang="ko-KR" sz="1400" spc="-60" dirty="0" smtClean="0">
                <a:solidFill>
                  <a:srgbClr val="555555"/>
                </a:solidFill>
                <a:latin typeface="Rix모던고딕 M" pitchFamily="18" charset="-127"/>
                <a:ea typeface="Rix모던고딕 M" pitchFamily="18" charset="-127"/>
                <a:cs typeface="+mj-cs"/>
              </a:rPr>
              <a:t>.</a:t>
            </a:r>
            <a:endParaRPr lang="ko-KR" altLang="en-US" sz="1400" spc="-60" dirty="0">
              <a:solidFill>
                <a:srgbClr val="555555"/>
              </a:solidFill>
              <a:latin typeface="Rix모던고딕 M" pitchFamily="18" charset="-127"/>
              <a:ea typeface="Rix모던고딕 M" pitchFamily="18" charset="-127"/>
              <a:cs typeface="+mj-cs"/>
            </a:endParaRPr>
          </a:p>
        </p:txBody>
      </p:sp>
      <p:pic>
        <p:nvPicPr>
          <p:cNvPr id="10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49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모서리가 둥근 직사각형 43"/>
          <p:cNvSpPr/>
          <p:nvPr/>
        </p:nvSpPr>
        <p:spPr>
          <a:xfrm>
            <a:off x="1051092" y="3681028"/>
            <a:ext cx="4621988" cy="1440160"/>
          </a:xfrm>
          <a:prstGeom prst="roundRect">
            <a:avLst>
              <a:gd name="adj" fmla="val 918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kern="0" dirty="0" smtClean="0">
                <a:solidFill>
                  <a:srgbClr val="0070C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      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○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대한민국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기술 및 제품 발굴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홍보.</a:t>
            </a:r>
            <a:endParaRPr lang="en-US" altLang="ko-KR" sz="1300" spc="-100" dirty="0" smtClean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 ○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대한민국 우수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기술 및 제품 선정 시 적극 참여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</a:t>
            </a:r>
          </a:p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 ○  IT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발전 저해요소 제거 및 성장동력 지원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</a:t>
            </a:r>
          </a:p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○ 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관심 청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장년들의 조언 조력자 역할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(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일자리 창출</a:t>
            </a:r>
            <a:endParaRPr lang="en-US" altLang="ko-KR" sz="1300" spc="-100" dirty="0" smtClean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 ○  고통 받는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인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IT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중소기업의 희망 전도사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)</a:t>
            </a:r>
          </a:p>
        </p:txBody>
      </p:sp>
      <p:sp>
        <p:nvSpPr>
          <p:cNvPr id="57" name="모서리가 둥근 직사각형 56"/>
          <p:cNvSpPr/>
          <p:nvPr/>
        </p:nvSpPr>
        <p:spPr>
          <a:xfrm>
            <a:off x="1023178" y="5310300"/>
            <a:ext cx="3821809" cy="1215044"/>
          </a:xfrm>
          <a:prstGeom prst="roundRect">
            <a:avLst>
              <a:gd name="adj" fmla="val 918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kern="0" dirty="0" smtClean="0">
                <a:solidFill>
                  <a:srgbClr val="0070C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      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○ 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만 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11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세 이상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대한민국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종사자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또는 관심이</a:t>
            </a:r>
            <a:endParaRPr lang="en-US" altLang="ko-KR" sz="1300" spc="-100" dirty="0" smtClean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  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있는  대한민국 국민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</a:t>
            </a:r>
            <a:endParaRPr lang="en-US" altLang="ko-KR" sz="1300" spc="-100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5673080" y="2700040"/>
            <a:ext cx="3821809" cy="1449040"/>
          </a:xfrm>
          <a:prstGeom prst="roundRect">
            <a:avLst>
              <a:gd name="adj" fmla="val 918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kern="0" dirty="0" smtClean="0">
                <a:solidFill>
                  <a:srgbClr val="0070C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       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○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1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년 이상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적극 활동 회원에게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IT </a:t>
            </a:r>
            <a:r>
              <a:rPr lang="ko-KR" altLang="en-US" sz="1300" spc="-100" dirty="0" err="1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서포터즈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endParaRPr lang="en-US" altLang="ko-KR" sz="1300" spc="-100" dirty="0" smtClean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 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활동증명서  발급 및  중요 직책  역할 수행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endParaRPr lang="en-US" altLang="ko-KR" sz="1300" spc="-100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○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향후 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1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년마다 우수활동 회원에게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대한민국</a:t>
            </a:r>
            <a:endParaRPr lang="en-US" altLang="ko-KR" sz="1300" spc="-100" dirty="0" smtClean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인 상 추천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 </a:t>
            </a:r>
            <a:endParaRPr lang="en-US" altLang="ko-KR" sz="1300" spc="-100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38459" y="246059"/>
            <a:ext cx="3117591" cy="538387"/>
          </a:xfrm>
          <a:prstGeom prst="rect">
            <a:avLst/>
          </a:prstGeom>
        </p:spPr>
        <p:txBody>
          <a:bodyPr wrap="none" lIns="95793" tIns="47896" rIns="95793" bIns="47896" anchor="ctr">
            <a:spAutoFit/>
          </a:bodyPr>
          <a:lstStyle/>
          <a:p>
            <a:pPr algn="l" latinLnBrk="0">
              <a:lnSpc>
                <a:spcPct val="110000"/>
              </a:lnSpc>
            </a:pPr>
            <a:r>
              <a:rPr lang="ko-KR" altLang="en-US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힘내라</a:t>
            </a:r>
            <a:r>
              <a:rPr lang="en-US" altLang="ko-KR" sz="2800" spc="-157" dirty="0" smtClean="0">
                <a:gradFill>
                  <a:gsLst>
                    <a:gs pos="4167">
                      <a:srgbClr val="0070C0"/>
                    </a:gs>
                    <a:gs pos="10417">
                      <a:srgbClr val="0070C0"/>
                    </a:gs>
                  </a:gsLst>
                  <a:lin ang="5400000" scaled="0"/>
                </a:gra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   </a:t>
            </a:r>
            <a:r>
              <a:rPr lang="ko-KR" altLang="en-US" sz="2800" spc="-157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대한민국 </a:t>
            </a:r>
            <a:r>
              <a:rPr lang="en-US" altLang="ko-KR" sz="2800" spc="-157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IT</a:t>
            </a:r>
            <a:endParaRPr lang="ko-KR" altLang="ko-KR" sz="2800" spc="-157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grpSp>
        <p:nvGrpSpPr>
          <p:cNvPr id="9" name="그룹 43"/>
          <p:cNvGrpSpPr>
            <a:grpSpLocks/>
          </p:cNvGrpSpPr>
          <p:nvPr/>
        </p:nvGrpSpPr>
        <p:grpSpPr bwMode="auto">
          <a:xfrm>
            <a:off x="277813" y="1002735"/>
            <a:ext cx="252412" cy="238125"/>
            <a:chOff x="1172580" y="5133996"/>
            <a:chExt cx="252072" cy="23922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172580" y="5133996"/>
              <a:ext cx="125243" cy="113230"/>
            </a:xfrm>
            <a:prstGeom prst="roundRect">
              <a:avLst>
                <a:gd name="adj" fmla="val 8476"/>
              </a:avLst>
            </a:prstGeom>
            <a:noFill/>
            <a:ln w="25400" cap="flat" cmpd="sng" algn="ctr">
              <a:solidFill>
                <a:srgbClr val="313131">
                  <a:alpha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돋움"/>
                <a:cs typeface="+mn-cs"/>
              </a:endParaRPr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1220141" y="5186624"/>
              <a:ext cx="204511" cy="186592"/>
            </a:xfrm>
            <a:prstGeom prst="roundRect">
              <a:avLst>
                <a:gd name="adj" fmla="val 8476"/>
              </a:avLst>
            </a:prstGeom>
            <a:noFill/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돋움"/>
                <a:cs typeface="+mn-cs"/>
              </a:endParaRPr>
            </a:p>
          </p:txBody>
        </p:sp>
      </p:grpSp>
      <p:sp>
        <p:nvSpPr>
          <p:cNvPr id="12" name="제목 2"/>
          <p:cNvSpPr txBox="1">
            <a:spLocks/>
          </p:cNvSpPr>
          <p:nvPr/>
        </p:nvSpPr>
        <p:spPr>
          <a:xfrm>
            <a:off x="638008" y="853552"/>
            <a:ext cx="8958462" cy="1169551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1270" h="38100"/>
            </a:sp3d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lang="ko-KR" altLang="en-US" sz="1800" b="0" kern="1200" spc="-150" baseline="0" noProof="0" dirty="0" smtClean="0">
                <a:solidFill>
                  <a:srgbClr val="4D4D4D"/>
                </a:solidFill>
                <a:latin typeface="다음_SemiBold" pitchFamily="2" charset="-127"/>
                <a:ea typeface="다음_SemiBold" pitchFamily="2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Century Gothic" pitchFamily="34" charset="0"/>
                <a:ea typeface="돋움" pitchFamily="50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Century Gothic" pitchFamily="34" charset="0"/>
                <a:ea typeface="돋움" pitchFamily="50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Century Gothic" pitchFamily="34" charset="0"/>
                <a:ea typeface="돋움" pitchFamily="50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Century Gothic" pitchFamily="34" charset="0"/>
                <a:ea typeface="돋움" pitchFamily="50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Century Gothic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Century Gothic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Century Gothic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Century Gothic" pitchFamily="34" charset="0"/>
                <a:ea typeface="돋움" pitchFamily="50" charset="-127"/>
              </a:defRPr>
            </a:lvl9pPr>
          </a:lstStyle>
          <a:p>
            <a:pPr>
              <a:lnSpc>
                <a:spcPct val="170000"/>
              </a:lnSpc>
              <a:defRPr/>
            </a:pPr>
            <a:r>
              <a:rPr sz="2000" spc="-60" dirty="0" smtClean="0">
                <a:solidFill>
                  <a:srgbClr val="77933C"/>
                </a:solidFill>
                <a:latin typeface="Rix모던고딕 M" pitchFamily="18" charset="-127"/>
                <a:ea typeface="Rix모던고딕 M" pitchFamily="18" charset="-127"/>
              </a:rPr>
              <a:t>  </a:t>
            </a:r>
            <a:r>
              <a:rPr sz="2000" spc="-60" dirty="0" smtClean="0">
                <a:solidFill>
                  <a:srgbClr val="C00000"/>
                </a:solidFill>
                <a:latin typeface="Rix모던고딕 M" pitchFamily="18" charset="-127"/>
                <a:ea typeface="Rix모던고딕 M" pitchFamily="18" charset="-127"/>
              </a:rPr>
              <a:t>대</a:t>
            </a:r>
            <a:r>
              <a:rPr lang="ko-KR" altLang="en-US" sz="2000" spc="-60" dirty="0" smtClean="0">
                <a:solidFill>
                  <a:srgbClr val="C00000"/>
                </a:solidFill>
                <a:latin typeface="Rix모던고딕 M" pitchFamily="18" charset="-127"/>
                <a:ea typeface="Rix모던고딕 M" pitchFamily="18" charset="-127"/>
              </a:rPr>
              <a:t>한민국 </a:t>
            </a:r>
            <a:r>
              <a:rPr lang="en-US" altLang="ko-KR" sz="2000" spc="-60" dirty="0" smtClean="0">
                <a:solidFill>
                  <a:srgbClr val="C00000"/>
                </a:solidFill>
                <a:latin typeface="Rix모던고딕 M" pitchFamily="18" charset="-127"/>
                <a:ea typeface="Rix모던고딕 M" pitchFamily="18" charset="-127"/>
              </a:rPr>
              <a:t>IT </a:t>
            </a:r>
            <a:r>
              <a:rPr lang="ko-KR" altLang="en-US" sz="2000" spc="-60" dirty="0" err="1" smtClean="0">
                <a:solidFill>
                  <a:srgbClr val="C00000"/>
                </a:solidFill>
                <a:latin typeface="Rix모던고딕 M" pitchFamily="18" charset="-127"/>
                <a:ea typeface="Rix모던고딕 M" pitchFamily="18" charset="-127"/>
              </a:rPr>
              <a:t>서포터즈는</a:t>
            </a:r>
            <a:endParaRPr lang="en-US" altLang="ko-KR" sz="2000" spc="-60" dirty="0" smtClean="0">
              <a:solidFill>
                <a:srgbClr val="C00000"/>
              </a:solidFill>
              <a:latin typeface="Rix모던고딕 M" pitchFamily="18" charset="-127"/>
              <a:ea typeface="Rix모던고딕 M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대한민국 </a:t>
            </a:r>
            <a:r>
              <a:rPr lang="en-US" altLang="ko-KR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ICT </a:t>
            </a:r>
            <a:r>
              <a:rPr lang="ko-KR" altLang="en-US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분야의 기술 및 제품이  세계 최고 수준으로 발전되어</a:t>
            </a:r>
            <a:r>
              <a:rPr lang="en-US" altLang="ko-KR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,</a:t>
            </a:r>
            <a:r>
              <a:rPr lang="ko-KR" altLang="en-US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 대한민국의 성장동력이 되길 염원하면서 창립되었으며</a:t>
            </a:r>
            <a:r>
              <a:rPr lang="en-US" altLang="ko-KR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,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IT </a:t>
            </a:r>
            <a:r>
              <a:rPr lang="ko-KR" altLang="en-US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를  연구</a:t>
            </a:r>
            <a:r>
              <a:rPr lang="en-US" altLang="ko-KR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,</a:t>
            </a:r>
            <a:r>
              <a:rPr lang="ko-KR" altLang="en-US" sz="1400" spc="-60" dirty="0" smtClean="0">
                <a:solidFill>
                  <a:schemeClr val="bg2">
                    <a:lumMod val="10000"/>
                  </a:schemeClr>
                </a:solidFill>
                <a:latin typeface="Rix모던고딕 M" pitchFamily="18" charset="-127"/>
                <a:ea typeface="Rix모던고딕 M" pitchFamily="18" charset="-127"/>
              </a:rPr>
              <a:t> 개발</a:t>
            </a:r>
            <a:r>
              <a:rPr lang="ko-KR" altLang="en-US" sz="1400" spc="-60" dirty="0" smtClean="0">
                <a:solidFill>
                  <a:schemeClr val="bg2">
                    <a:lumMod val="10000"/>
                  </a:schemeClr>
                </a:solidFill>
                <a:latin typeface="맑은 고딕"/>
                <a:ea typeface="맑은 고딕"/>
              </a:rPr>
              <a:t>∙사용하는 개인과 기업</a:t>
            </a:r>
            <a:r>
              <a:rPr lang="en-US" altLang="ko-KR" sz="1400" spc="-60" dirty="0" smtClean="0">
                <a:solidFill>
                  <a:schemeClr val="bg2">
                    <a:lumMod val="10000"/>
                  </a:scheme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400" spc="-60" dirty="0" smtClean="0">
                <a:solidFill>
                  <a:schemeClr val="bg2">
                    <a:lumMod val="10000"/>
                  </a:schemeClr>
                </a:solidFill>
                <a:latin typeface="맑은 고딕"/>
                <a:ea typeface="맑은 고딕"/>
              </a:rPr>
              <a:t>기관을 적극 지지합니다</a:t>
            </a:r>
            <a:r>
              <a:rPr lang="en-US" altLang="ko-KR" sz="1400" spc="-60" dirty="0" smtClean="0">
                <a:solidFill>
                  <a:schemeClr val="bg2">
                    <a:lumMod val="10000"/>
                  </a:schemeClr>
                </a:solidFill>
                <a:latin typeface="맑은 고딕"/>
                <a:ea typeface="맑은 고딕"/>
              </a:rPr>
              <a:t>(</a:t>
            </a:r>
            <a:r>
              <a:rPr lang="ko-KR" altLang="en-US" sz="1400" spc="-60" dirty="0" smtClean="0">
                <a:solidFill>
                  <a:schemeClr val="bg2">
                    <a:lumMod val="10000"/>
                  </a:schemeClr>
                </a:solidFill>
                <a:latin typeface="맑은 고딕"/>
                <a:ea typeface="맑은 고딕"/>
              </a:rPr>
              <a:t>회원목표 </a:t>
            </a:r>
            <a:r>
              <a:rPr lang="en-US" altLang="ko-KR" sz="1400" spc="-60" dirty="0" smtClean="0">
                <a:solidFill>
                  <a:schemeClr val="bg2">
                    <a:lumMod val="10000"/>
                  </a:schemeClr>
                </a:solidFill>
                <a:latin typeface="맑은 고딕"/>
                <a:ea typeface="맑은 고딕"/>
              </a:rPr>
              <a:t>100</a:t>
            </a:r>
            <a:r>
              <a:rPr lang="ko-KR" altLang="en-US" sz="1400" spc="-60" dirty="0" err="1" smtClean="0">
                <a:solidFill>
                  <a:schemeClr val="bg2">
                    <a:lumMod val="10000"/>
                  </a:schemeClr>
                </a:solidFill>
                <a:latin typeface="맑은 고딕"/>
                <a:ea typeface="맑은 고딕"/>
              </a:rPr>
              <a:t>만명</a:t>
            </a:r>
            <a:r>
              <a:rPr lang="en-US" altLang="ko-KR" sz="1400" spc="-60" dirty="0" smtClean="0">
                <a:solidFill>
                  <a:schemeClr val="bg2">
                    <a:lumMod val="10000"/>
                  </a:schemeClr>
                </a:solidFill>
                <a:latin typeface="맑은 고딕"/>
                <a:ea typeface="맑은 고딕"/>
              </a:rPr>
              <a:t>).</a:t>
            </a:r>
            <a:endParaRPr lang="en-US" altLang="ko-KR" sz="1400" spc="-60" dirty="0">
              <a:solidFill>
                <a:schemeClr val="bg2">
                  <a:lumMod val="10000"/>
                </a:schemeClr>
              </a:solidFill>
              <a:latin typeface="Rix모던고딕 M" pitchFamily="18" charset="-127"/>
              <a:ea typeface="Rix모던고딕 M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051092" y="2240868"/>
            <a:ext cx="4621988" cy="1215044"/>
          </a:xfrm>
          <a:prstGeom prst="roundRect">
            <a:avLst>
              <a:gd name="adj" fmla="val 918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kern="0" dirty="0" smtClean="0">
                <a:solidFill>
                  <a:srgbClr val="0070C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      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○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대한민국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산업이 침체되고 있다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(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채산성 악화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부실기업 확산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)</a:t>
            </a:r>
            <a:endParaRPr lang="en-US" altLang="ko-KR" sz="1300" spc="-100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○ 3D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업종 이라는  낙인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  </a:t>
            </a:r>
            <a:endParaRPr lang="en-US" altLang="ko-KR" sz="1300" spc="-100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○  RFP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상 해외제품 위주로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Spec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산정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.(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국산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기술 발전 저해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)</a:t>
            </a:r>
          </a:p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○  국산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기술의 세계화 선도 필요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</a:t>
            </a:r>
          </a:p>
          <a:p>
            <a:pPr defTabSz="1330325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○  대한민국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IT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인의 구심점 필요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</a:t>
            </a:r>
            <a:endParaRPr lang="en-US" altLang="ko-KR" sz="1300" spc="-100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272480" y="2276872"/>
            <a:ext cx="1285374" cy="1215045"/>
            <a:chOff x="6489995" y="2608386"/>
            <a:chExt cx="1468949" cy="1388576"/>
          </a:xfrm>
        </p:grpSpPr>
        <p:grpSp>
          <p:nvGrpSpPr>
            <p:cNvPr id="15" name="그룹 64"/>
            <p:cNvGrpSpPr>
              <a:grpSpLocks/>
            </p:cNvGrpSpPr>
            <p:nvPr/>
          </p:nvGrpSpPr>
          <p:grpSpPr bwMode="auto">
            <a:xfrm>
              <a:off x="6489995" y="2608386"/>
              <a:ext cx="1468949" cy="1388576"/>
              <a:chOff x="4129577" y="2476501"/>
              <a:chExt cx="1538020" cy="1454148"/>
            </a:xfrm>
          </p:grpSpPr>
          <p:pic>
            <p:nvPicPr>
              <p:cNvPr id="17" name="Picture 4" descr="H:\▷▶DIGNES\▶ 도형들\▶원\13-2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9577" y="2476501"/>
                <a:ext cx="1538020" cy="1454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TextBox 22"/>
              <p:cNvSpPr txBox="1">
                <a:spLocks noChangeArrowheads="1"/>
              </p:cNvSpPr>
              <p:nvPr/>
            </p:nvSpPr>
            <p:spPr bwMode="auto">
              <a:xfrm>
                <a:off x="4509974" y="2982941"/>
                <a:ext cx="777225" cy="225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0" rIns="9000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9pPr>
              </a:lstStyle>
              <a:p>
                <a:pPr algn="ctr" eaLnBrk="1" hangingPunct="1"/>
                <a:endParaRPr lang="ko-KR" altLang="en-US" sz="1200" dirty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endParaRPr>
              </a:p>
            </p:txBody>
          </p:sp>
        </p:grpSp>
        <p:sp>
          <p:nvSpPr>
            <p:cNvPr id="16" name="타원 15"/>
            <p:cNvSpPr>
              <a:spLocks noChangeAspect="1"/>
            </p:cNvSpPr>
            <p:nvPr/>
          </p:nvSpPr>
          <p:spPr bwMode="auto">
            <a:xfrm>
              <a:off x="6734172" y="2834767"/>
              <a:ext cx="1008000" cy="1008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0" lvl="1" indent="-79375" algn="ctr" defTabSz="1327150" eaLnBrk="0" fontAlgn="auto" latinLnBrk="0" hangingPunct="0"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ct val="140000"/>
                <a:tabLst>
                  <a:tab pos="5648325" algn="l"/>
                </a:tabLst>
                <a:defRPr/>
              </a:pPr>
              <a:r>
                <a:rPr kumimoji="0" lang="ko-KR" altLang="en-US" sz="1200" kern="0" dirty="0" smtClean="0">
                  <a:solidFill>
                    <a:schemeClr val="bg1"/>
                  </a:solidFill>
                  <a:latin typeface="다음_SemiBold" pitchFamily="2" charset="-127"/>
                  <a:ea typeface="다음_SemiBold" pitchFamily="2" charset="-127"/>
                  <a:sym typeface="Monotype Sorts"/>
                </a:rPr>
                <a:t>출현배경</a:t>
              </a:r>
              <a:endParaRPr kumimoji="0" lang="ko-KR" altLang="en-US" sz="1200" kern="0" dirty="0">
                <a:solidFill>
                  <a:schemeClr val="bg1"/>
                </a:solidFill>
                <a:latin typeface="다음_SemiBold" pitchFamily="2" charset="-127"/>
                <a:ea typeface="다음_SemiBold" pitchFamily="2" charset="-127"/>
                <a:sym typeface="Monotype Sorts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272480" y="5229200"/>
            <a:ext cx="1285374" cy="1215045"/>
            <a:chOff x="6489995" y="2608386"/>
            <a:chExt cx="1468949" cy="1388576"/>
          </a:xfrm>
        </p:grpSpPr>
        <p:grpSp>
          <p:nvGrpSpPr>
            <p:cNvPr id="21" name="그룹 64"/>
            <p:cNvGrpSpPr>
              <a:grpSpLocks/>
            </p:cNvGrpSpPr>
            <p:nvPr/>
          </p:nvGrpSpPr>
          <p:grpSpPr bwMode="auto">
            <a:xfrm>
              <a:off x="6489995" y="2608386"/>
              <a:ext cx="1468949" cy="1388576"/>
              <a:chOff x="4129577" y="2476501"/>
              <a:chExt cx="1538020" cy="1454148"/>
            </a:xfrm>
          </p:grpSpPr>
          <p:pic>
            <p:nvPicPr>
              <p:cNvPr id="23" name="Picture 4" descr="H:\▷▶DIGNES\▶ 도형들\▶원\13-2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9577" y="2476501"/>
                <a:ext cx="1538020" cy="1454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TextBox 22"/>
              <p:cNvSpPr txBox="1">
                <a:spLocks noChangeArrowheads="1"/>
              </p:cNvSpPr>
              <p:nvPr/>
            </p:nvSpPr>
            <p:spPr bwMode="auto">
              <a:xfrm>
                <a:off x="4509974" y="2982941"/>
                <a:ext cx="777225" cy="225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0" rIns="9000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9pPr>
              </a:lstStyle>
              <a:p>
                <a:pPr algn="ctr" eaLnBrk="1" hangingPunct="1"/>
                <a:endParaRPr lang="ko-KR" altLang="en-US" sz="1200" dirty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endParaRPr>
              </a:p>
            </p:txBody>
          </p:sp>
        </p:grpSp>
        <p:sp>
          <p:nvSpPr>
            <p:cNvPr id="22" name="타원 21"/>
            <p:cNvSpPr>
              <a:spLocks noChangeAspect="1"/>
            </p:cNvSpPr>
            <p:nvPr/>
          </p:nvSpPr>
          <p:spPr bwMode="auto">
            <a:xfrm>
              <a:off x="6734172" y="2762581"/>
              <a:ext cx="1008000" cy="1008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0" lvl="1" indent="-79375" algn="ctr" defTabSz="1327150" eaLnBrk="0" fontAlgn="auto" latinLnBrk="0" hangingPunct="0"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ct val="140000"/>
                <a:tabLst>
                  <a:tab pos="5648325" algn="l"/>
                </a:tabLst>
                <a:defRPr/>
              </a:pPr>
              <a:r>
                <a:rPr kumimoji="0" lang="ko-KR" altLang="en-US" sz="1200" kern="0" dirty="0" smtClean="0">
                  <a:solidFill>
                    <a:schemeClr val="bg1"/>
                  </a:solidFill>
                  <a:latin typeface="다음_SemiBold" pitchFamily="2" charset="-127"/>
                  <a:ea typeface="다음_SemiBold" pitchFamily="2" charset="-127"/>
                  <a:sym typeface="Monotype Sorts"/>
                </a:rPr>
                <a:t>회원</a:t>
              </a:r>
              <a:endParaRPr kumimoji="0" lang="en-US" altLang="ko-KR" sz="1200" kern="0" dirty="0" smtClean="0">
                <a:solidFill>
                  <a:schemeClr val="bg1"/>
                </a:solidFill>
                <a:latin typeface="다음_SemiBold" pitchFamily="2" charset="-127"/>
                <a:ea typeface="다음_SemiBold" pitchFamily="2" charset="-127"/>
                <a:sym typeface="Monotype Sorts"/>
              </a:endParaRPr>
            </a:p>
            <a:p>
              <a:pPr marL="0" lvl="1" indent="-79375" algn="ctr" defTabSz="1327150" eaLnBrk="0" fontAlgn="auto" latinLnBrk="0" hangingPunct="0"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ct val="140000"/>
                <a:tabLst>
                  <a:tab pos="5648325" algn="l"/>
                </a:tabLst>
                <a:defRPr/>
              </a:pPr>
              <a:r>
                <a:rPr kumimoji="0" lang="ko-KR" altLang="en-US" kern="0" dirty="0" smtClean="0">
                  <a:solidFill>
                    <a:schemeClr val="bg1"/>
                  </a:solidFill>
                  <a:latin typeface="다음_SemiBold" pitchFamily="2" charset="-127"/>
                  <a:ea typeface="다음_SemiBold" pitchFamily="2" charset="-127"/>
                  <a:sym typeface="Monotype Sorts"/>
                </a:rPr>
                <a:t>자격</a:t>
              </a:r>
              <a:endParaRPr kumimoji="0" lang="ko-KR" altLang="en-US" sz="1200" kern="0" dirty="0">
                <a:solidFill>
                  <a:schemeClr val="bg1"/>
                </a:solidFill>
                <a:latin typeface="다음_SemiBold" pitchFamily="2" charset="-127"/>
                <a:ea typeface="다음_SemiBold" pitchFamily="2" charset="-127"/>
                <a:sym typeface="Monotype Sorts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4960183" y="2780928"/>
            <a:ext cx="1285374" cy="1215045"/>
            <a:chOff x="6489995" y="2608386"/>
            <a:chExt cx="1468949" cy="1388576"/>
          </a:xfrm>
        </p:grpSpPr>
        <p:grpSp>
          <p:nvGrpSpPr>
            <p:cNvPr id="46" name="그룹 64"/>
            <p:cNvGrpSpPr>
              <a:grpSpLocks/>
            </p:cNvGrpSpPr>
            <p:nvPr/>
          </p:nvGrpSpPr>
          <p:grpSpPr bwMode="auto">
            <a:xfrm>
              <a:off x="6489995" y="2608386"/>
              <a:ext cx="1468949" cy="1388576"/>
              <a:chOff x="4129577" y="2476501"/>
              <a:chExt cx="1538020" cy="1454148"/>
            </a:xfrm>
          </p:grpSpPr>
          <p:pic>
            <p:nvPicPr>
              <p:cNvPr id="48" name="Picture 4" descr="H:\▷▶DIGNES\▶ 도형들\▶원\13-2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9577" y="2476501"/>
                <a:ext cx="1538020" cy="1454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TextBox 22"/>
              <p:cNvSpPr txBox="1">
                <a:spLocks noChangeArrowheads="1"/>
              </p:cNvSpPr>
              <p:nvPr/>
            </p:nvSpPr>
            <p:spPr bwMode="auto">
              <a:xfrm>
                <a:off x="4509974" y="2982941"/>
                <a:ext cx="777225" cy="225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0" rIns="9000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9pPr>
              </a:lstStyle>
              <a:p>
                <a:pPr algn="ctr" eaLnBrk="1" hangingPunct="1"/>
                <a:endParaRPr lang="ko-KR" altLang="en-US" sz="1200" dirty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endParaRPr>
              </a:p>
            </p:txBody>
          </p:sp>
        </p:grpSp>
        <p:sp>
          <p:nvSpPr>
            <p:cNvPr id="47" name="타원 46"/>
            <p:cNvSpPr>
              <a:spLocks noChangeAspect="1"/>
            </p:cNvSpPr>
            <p:nvPr/>
          </p:nvSpPr>
          <p:spPr bwMode="auto">
            <a:xfrm>
              <a:off x="6734172" y="2815431"/>
              <a:ext cx="1008000" cy="1008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0" lvl="1" indent="-79375" algn="ctr" defTabSz="1327150" eaLnBrk="0" fontAlgn="auto" latinLnBrk="0" hangingPunct="0"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ct val="140000"/>
                <a:tabLst>
                  <a:tab pos="5648325" algn="l"/>
                </a:tabLst>
                <a:defRPr/>
              </a:pPr>
              <a:r>
                <a:rPr kumimoji="0" lang="ko-KR" altLang="en-US" sz="1200" kern="0" dirty="0" smtClean="0">
                  <a:solidFill>
                    <a:schemeClr val="bg1"/>
                  </a:solidFill>
                  <a:latin typeface="다음_SemiBold" pitchFamily="2" charset="-127"/>
                  <a:ea typeface="다음_SemiBold" pitchFamily="2" charset="-127"/>
                  <a:sym typeface="Monotype Sorts"/>
                </a:rPr>
                <a:t>활동</a:t>
              </a:r>
              <a:endParaRPr kumimoji="0" lang="en-US" altLang="ko-KR" sz="1200" kern="0" dirty="0" smtClean="0">
                <a:solidFill>
                  <a:schemeClr val="bg1"/>
                </a:solidFill>
                <a:latin typeface="다음_SemiBold" pitchFamily="2" charset="-127"/>
                <a:ea typeface="다음_SemiBold" pitchFamily="2" charset="-127"/>
                <a:sym typeface="Monotype Sorts"/>
              </a:endParaRPr>
            </a:p>
            <a:p>
              <a:pPr marL="0" lvl="1" indent="-79375" algn="ctr" defTabSz="1327150" eaLnBrk="0" fontAlgn="auto" latinLnBrk="0" hangingPunct="0"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ct val="140000"/>
                <a:tabLst>
                  <a:tab pos="5648325" algn="l"/>
                </a:tabLst>
                <a:defRPr/>
              </a:pPr>
              <a:r>
                <a:rPr kumimoji="0" lang="ko-KR" altLang="en-US" kern="0" dirty="0" smtClean="0">
                  <a:solidFill>
                    <a:schemeClr val="bg1"/>
                  </a:solidFill>
                  <a:latin typeface="다음_SemiBold" pitchFamily="2" charset="-127"/>
                  <a:ea typeface="다음_SemiBold" pitchFamily="2" charset="-127"/>
                  <a:sym typeface="Monotype Sorts"/>
                </a:rPr>
                <a:t>혜</a:t>
              </a:r>
              <a:r>
                <a:rPr kumimoji="0" lang="ko-KR" altLang="en-US" kern="0" dirty="0">
                  <a:solidFill>
                    <a:schemeClr val="bg1"/>
                  </a:solidFill>
                  <a:latin typeface="다음_SemiBold" pitchFamily="2" charset="-127"/>
                  <a:ea typeface="다음_SemiBold" pitchFamily="2" charset="-127"/>
                  <a:sym typeface="Monotype Sorts"/>
                </a:rPr>
                <a:t>택</a:t>
              </a:r>
              <a:endParaRPr kumimoji="0" lang="ko-KR" altLang="en-US" sz="1200" kern="0" dirty="0">
                <a:solidFill>
                  <a:schemeClr val="bg1"/>
                </a:solidFill>
                <a:latin typeface="다음_SemiBold" pitchFamily="2" charset="-127"/>
                <a:ea typeface="다음_SemiBold" pitchFamily="2" charset="-127"/>
                <a:sym typeface="Monotype Sorts"/>
              </a:endParaRPr>
            </a:p>
          </p:txBody>
        </p:sp>
      </p:grpSp>
      <p:sp>
        <p:nvSpPr>
          <p:cNvPr id="58" name="모서리가 둥근 직사각형 57"/>
          <p:cNvSpPr/>
          <p:nvPr/>
        </p:nvSpPr>
        <p:spPr>
          <a:xfrm>
            <a:off x="5739703" y="4149080"/>
            <a:ext cx="3821809" cy="1215044"/>
          </a:xfrm>
          <a:prstGeom prst="roundRect">
            <a:avLst>
              <a:gd name="adj" fmla="val 918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kern="0" dirty="0" smtClean="0">
                <a:solidFill>
                  <a:srgbClr val="0070C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      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○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고문단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: 2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인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</a:t>
            </a:r>
          </a:p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○ 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회장단 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: 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회장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부회장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감사로 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10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명 이내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구성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</a:t>
            </a:r>
          </a:p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○ </a:t>
            </a:r>
            <a:r>
              <a:rPr lang="ko-KR" altLang="en-US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운영위원회 </a:t>
            </a: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: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중앙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운영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기획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청년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해외정보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</a:t>
            </a:r>
          </a:p>
          <a:p>
            <a:pPr defTabSz="1330325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                                         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기술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일자리창출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, 17</a:t>
            </a:r>
            <a:r>
              <a:rPr lang="ko-KR" altLang="en-US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개 시도 위원회</a:t>
            </a:r>
            <a:r>
              <a:rPr lang="en-US" altLang="ko-KR" sz="1300" spc="-100" dirty="0" smtClean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Rix모던고딕 M" pitchFamily="18" charset="-127"/>
                <a:ea typeface="Rix모던고딕 M" pitchFamily="18" charset="-127"/>
              </a:rPr>
              <a:t>.</a:t>
            </a:r>
            <a:endParaRPr lang="en-US" altLang="ko-KR" sz="1300" spc="-100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Rix모던고딕 M" pitchFamily="18" charset="-127"/>
              <a:ea typeface="Rix모던고딕 M" pitchFamily="18" charset="-127"/>
            </a:endParaRPr>
          </a:p>
        </p:txBody>
      </p:sp>
      <p:grpSp>
        <p:nvGrpSpPr>
          <p:cNvPr id="59" name="그룹 58"/>
          <p:cNvGrpSpPr/>
          <p:nvPr/>
        </p:nvGrpSpPr>
        <p:grpSpPr>
          <a:xfrm>
            <a:off x="4999774" y="4149080"/>
            <a:ext cx="1285374" cy="1215045"/>
            <a:chOff x="6489995" y="2608386"/>
            <a:chExt cx="1468949" cy="1388576"/>
          </a:xfrm>
        </p:grpSpPr>
        <p:grpSp>
          <p:nvGrpSpPr>
            <p:cNvPr id="60" name="그룹 64"/>
            <p:cNvGrpSpPr>
              <a:grpSpLocks/>
            </p:cNvGrpSpPr>
            <p:nvPr/>
          </p:nvGrpSpPr>
          <p:grpSpPr bwMode="auto">
            <a:xfrm>
              <a:off x="6489995" y="2608386"/>
              <a:ext cx="1468949" cy="1388576"/>
              <a:chOff x="4129577" y="2476501"/>
              <a:chExt cx="1538020" cy="1454148"/>
            </a:xfrm>
          </p:grpSpPr>
          <p:pic>
            <p:nvPicPr>
              <p:cNvPr id="62" name="Picture 4" descr="H:\▷▶DIGNES\▶ 도형들\▶원\13-2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9577" y="2476501"/>
                <a:ext cx="1538020" cy="1454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3" name="TextBox 22"/>
              <p:cNvSpPr txBox="1">
                <a:spLocks noChangeArrowheads="1"/>
              </p:cNvSpPr>
              <p:nvPr/>
            </p:nvSpPr>
            <p:spPr bwMode="auto">
              <a:xfrm>
                <a:off x="4509974" y="2982941"/>
                <a:ext cx="777225" cy="225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0" rIns="9000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9pPr>
              </a:lstStyle>
              <a:p>
                <a:pPr algn="ctr" eaLnBrk="1" hangingPunct="1"/>
                <a:endParaRPr lang="ko-KR" altLang="en-US" sz="1200" dirty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endParaRPr>
              </a:p>
            </p:txBody>
          </p:sp>
        </p:grpSp>
        <p:sp>
          <p:nvSpPr>
            <p:cNvPr id="61" name="타원 60"/>
            <p:cNvSpPr>
              <a:spLocks noChangeAspect="1"/>
            </p:cNvSpPr>
            <p:nvPr/>
          </p:nvSpPr>
          <p:spPr bwMode="auto">
            <a:xfrm>
              <a:off x="6734172" y="2815431"/>
              <a:ext cx="1008000" cy="1008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0" lvl="1" indent="-79375" algn="ctr" defTabSz="1327150" eaLnBrk="0" fontAlgn="auto" latinLnBrk="0" hangingPunct="0"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ct val="140000"/>
                <a:tabLst>
                  <a:tab pos="5648325" algn="l"/>
                </a:tabLst>
                <a:defRPr/>
              </a:pPr>
              <a:r>
                <a:rPr kumimoji="0" lang="ko-KR" altLang="en-US" sz="1200" kern="0" dirty="0" smtClean="0">
                  <a:solidFill>
                    <a:schemeClr val="bg1"/>
                  </a:solidFill>
                  <a:latin typeface="다음_SemiBold" pitchFamily="2" charset="-127"/>
                  <a:ea typeface="다음_SemiBold" pitchFamily="2" charset="-127"/>
                  <a:sym typeface="Monotype Sorts"/>
                </a:rPr>
                <a:t>조직</a:t>
              </a:r>
              <a:endParaRPr kumimoji="0" lang="ko-KR" altLang="en-US" sz="1200" kern="0" dirty="0">
                <a:solidFill>
                  <a:schemeClr val="bg1"/>
                </a:solidFill>
                <a:latin typeface="다음_SemiBold" pitchFamily="2" charset="-127"/>
                <a:ea typeface="다음_SemiBold" pitchFamily="2" charset="-127"/>
                <a:sym typeface="Monotype Sorts"/>
              </a:endParaRPr>
            </a:p>
          </p:txBody>
        </p:sp>
      </p:grpSp>
      <p:pic>
        <p:nvPicPr>
          <p:cNvPr id="64" name="그림 63" descr="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16996" y="5480922"/>
            <a:ext cx="938742" cy="900406"/>
          </a:xfrm>
          <a:prstGeom prst="rect">
            <a:avLst/>
          </a:prstGeom>
        </p:spPr>
      </p:pic>
      <p:sp>
        <p:nvSpPr>
          <p:cNvPr id="65" name="Text Box 122"/>
          <p:cNvSpPr txBox="1">
            <a:spLocks noChangeArrowheads="1"/>
          </p:cNvSpPr>
          <p:nvPr/>
        </p:nvSpPr>
        <p:spPr bwMode="auto">
          <a:xfrm>
            <a:off x="6069124" y="5607531"/>
            <a:ext cx="3251143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88900" indent="-88900" algn="ctr" latinLnBrk="0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</a:pPr>
            <a:r>
              <a:rPr lang="ko-KR" altLang="en-US" sz="3200" spc="-100" dirty="0" smtClean="0">
                <a:solidFill>
                  <a:srgbClr val="C00000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기꺼이 </a:t>
            </a:r>
            <a:r>
              <a:rPr lang="en-US" altLang="ko-KR" sz="3200" spc="-100" dirty="0" smtClean="0">
                <a:solidFill>
                  <a:srgbClr val="C00000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IT </a:t>
            </a:r>
            <a:r>
              <a:rPr lang="ko-KR" altLang="en-US" sz="3200" spc="-100" dirty="0" smtClean="0">
                <a:solidFill>
                  <a:srgbClr val="C00000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분야의 </a:t>
            </a:r>
            <a:endParaRPr lang="en-US" altLang="ko-KR" sz="3200" spc="-100" dirty="0" smtClean="0">
              <a:solidFill>
                <a:srgbClr val="C00000"/>
              </a:solidFill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  <a:p>
            <a:pPr marL="88900" indent="-88900" algn="ctr" latinLnBrk="0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</a:pPr>
            <a:r>
              <a:rPr lang="ko-KR" altLang="en-US" sz="3200" spc="-100" dirty="0" smtClean="0">
                <a:solidFill>
                  <a:srgbClr val="C00000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희망과 꿈을 실현 시키겠습니다</a:t>
            </a:r>
            <a:r>
              <a:rPr lang="en-US" altLang="ko-KR" sz="3200" spc="-100" dirty="0" smtClean="0">
                <a:solidFill>
                  <a:srgbClr val="C00000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.</a:t>
            </a:r>
            <a:endParaRPr lang="ko-KR" altLang="en-US" sz="3200" spc="-100" dirty="0">
              <a:solidFill>
                <a:srgbClr val="C00000"/>
              </a:solidFill>
              <a:latin typeface="나눔손글씨 펜" panose="03040600000000000000" pitchFamily="66" charset="-127"/>
              <a:ea typeface="나눔손글씨 펜" panose="03040600000000000000" pitchFamily="66" charset="-127"/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238459" y="3789040"/>
            <a:ext cx="1285374" cy="1215045"/>
            <a:chOff x="6489995" y="2608386"/>
            <a:chExt cx="1468949" cy="1388576"/>
          </a:xfrm>
        </p:grpSpPr>
        <p:grpSp>
          <p:nvGrpSpPr>
            <p:cNvPr id="40" name="그룹 64"/>
            <p:cNvGrpSpPr>
              <a:grpSpLocks/>
            </p:cNvGrpSpPr>
            <p:nvPr/>
          </p:nvGrpSpPr>
          <p:grpSpPr bwMode="auto">
            <a:xfrm>
              <a:off x="6489995" y="2608386"/>
              <a:ext cx="1468949" cy="1388576"/>
              <a:chOff x="4129577" y="2476501"/>
              <a:chExt cx="1538020" cy="1454148"/>
            </a:xfrm>
          </p:grpSpPr>
          <p:pic>
            <p:nvPicPr>
              <p:cNvPr id="42" name="Picture 4" descr="H:\▷▶DIGNES\▶ 도형들\▶원\13-2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9577" y="2476501"/>
                <a:ext cx="1538020" cy="1454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TextBox 22"/>
              <p:cNvSpPr txBox="1">
                <a:spLocks noChangeArrowheads="1"/>
              </p:cNvSpPr>
              <p:nvPr/>
            </p:nvSpPr>
            <p:spPr bwMode="auto">
              <a:xfrm>
                <a:off x="4509974" y="2982941"/>
                <a:ext cx="777225" cy="225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0" rIns="9000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itchFamily="50" charset="-127"/>
                    <a:ea typeface="나눔명조" pitchFamily="18" charset="-127"/>
                  </a:defRPr>
                </a:lvl9pPr>
              </a:lstStyle>
              <a:p>
                <a:pPr algn="ctr" eaLnBrk="1" hangingPunct="1"/>
                <a:endParaRPr lang="ko-KR" altLang="en-US" sz="1200" dirty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endParaRPr>
              </a:p>
            </p:txBody>
          </p:sp>
        </p:grpSp>
        <p:sp>
          <p:nvSpPr>
            <p:cNvPr id="41" name="타원 40"/>
            <p:cNvSpPr>
              <a:spLocks noChangeAspect="1"/>
            </p:cNvSpPr>
            <p:nvPr/>
          </p:nvSpPr>
          <p:spPr bwMode="auto">
            <a:xfrm>
              <a:off x="6734172" y="2815431"/>
              <a:ext cx="1008000" cy="1008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0" lvl="1" indent="-79375" algn="ctr" defTabSz="1327150" eaLnBrk="0" fontAlgn="auto" latinLnBrk="0" hangingPunct="0"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ct val="140000"/>
                <a:tabLst>
                  <a:tab pos="5648325" algn="l"/>
                </a:tabLst>
                <a:defRPr/>
              </a:pPr>
              <a:r>
                <a:rPr kumimoji="0" lang="ko-KR" altLang="en-US" sz="1200" kern="0" dirty="0" smtClean="0">
                  <a:solidFill>
                    <a:schemeClr val="bg1"/>
                  </a:solidFill>
                  <a:latin typeface="다음_SemiBold" pitchFamily="2" charset="-127"/>
                  <a:ea typeface="다음_SemiBold" pitchFamily="2" charset="-127"/>
                  <a:sym typeface="Monotype Sorts"/>
                </a:rPr>
                <a:t>활동계획</a:t>
              </a:r>
              <a:endParaRPr kumimoji="0" lang="ko-KR" altLang="en-US" sz="1200" kern="0" dirty="0">
                <a:solidFill>
                  <a:schemeClr val="bg1"/>
                </a:solidFill>
                <a:latin typeface="다음_SemiBold" pitchFamily="2" charset="-127"/>
                <a:ea typeface="다음_SemiBold" pitchFamily="2" charset="-127"/>
                <a:sym typeface="Monotype Sorts"/>
              </a:endParaRPr>
            </a:p>
          </p:txBody>
        </p:sp>
      </p:grpSp>
      <p:pic>
        <p:nvPicPr>
          <p:cNvPr id="50" name="Picture 2" descr="C:\Users\부사장\Desktop\IT서포터즈(바탕투명)(2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48" y="8620"/>
            <a:ext cx="273630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29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6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rgbClr val="00B0F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디자인 사용자 지정">
      <a:majorFont>
        <a:latin typeface="Century Gothic"/>
        <a:ea typeface="돋움"/>
        <a:cs typeface=""/>
      </a:majorFont>
      <a:minorFont>
        <a:latin typeface="Century Gothic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25800</TotalTime>
  <Words>1207</Words>
  <Application>Microsoft Office PowerPoint</Application>
  <PresentationFormat>A4 용지(210x297mm)</PresentationFormat>
  <Paragraphs>170</Paragraphs>
  <Slides>10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15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27" baseType="lpstr">
      <vt:lpstr>굴림</vt:lpstr>
      <vt:lpstr>Arial</vt:lpstr>
      <vt:lpstr>Rix모던고딕 B</vt:lpstr>
      <vt:lpstr>맑은 고딕</vt:lpstr>
      <vt:lpstr>Rix모던고딕 L</vt:lpstr>
      <vt:lpstr>나눔고딕 ExtraBold</vt:lpstr>
      <vt:lpstr>돋움</vt:lpstr>
      <vt:lpstr>Rix모던고딕 EB</vt:lpstr>
      <vt:lpstr>다음_SemiBold</vt:lpstr>
      <vt:lpstr>Rix모던고딕 M</vt:lpstr>
      <vt:lpstr>Century Gothic</vt:lpstr>
      <vt:lpstr>Wingdings</vt:lpstr>
      <vt:lpstr>Rix정고딕 M</vt:lpstr>
      <vt:lpstr>Monotype Sorts</vt:lpstr>
      <vt:lpstr>나눔손글씨 펜</vt:lpstr>
      <vt:lpstr>1_Office 테마</vt:lpstr>
      <vt:lpstr>3_디자인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SamSung SDS Co.,LTD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D10051</dc:creator>
  <cp:lastModifiedBy>부사장</cp:lastModifiedBy>
  <cp:revision>1321</cp:revision>
  <cp:lastPrinted>2014-12-03T02:42:03Z</cp:lastPrinted>
  <dcterms:created xsi:type="dcterms:W3CDTF">2013-01-07T06:47:12Z</dcterms:created>
  <dcterms:modified xsi:type="dcterms:W3CDTF">2015-08-18T04:47:13Z</dcterms:modified>
</cp:coreProperties>
</file>