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embedTrueTypeFonts="1" saveSubsetFonts="1">
  <p:sldMasterIdLst>
    <p:sldMasterId id="2147483778" r:id="rId1"/>
    <p:sldMasterId id="2147483834" r:id="rId2"/>
    <p:sldMasterId id="2147483838" r:id="rId3"/>
  </p:sldMasterIdLst>
  <p:notesMasterIdLst>
    <p:notesMasterId r:id="rId20"/>
  </p:notesMasterIdLst>
  <p:handoutMasterIdLst>
    <p:handoutMasterId r:id="rId21"/>
  </p:handoutMasterIdLst>
  <p:sldIdLst>
    <p:sldId id="1702" r:id="rId4"/>
    <p:sldId id="1791" r:id="rId5"/>
    <p:sldId id="1803" r:id="rId6"/>
    <p:sldId id="1794" r:id="rId7"/>
    <p:sldId id="1796" r:id="rId8"/>
    <p:sldId id="1797" r:id="rId9"/>
    <p:sldId id="1798" r:id="rId10"/>
    <p:sldId id="1749" r:id="rId11"/>
    <p:sldId id="1717" r:id="rId12"/>
    <p:sldId id="1727" r:id="rId13"/>
    <p:sldId id="1719" r:id="rId14"/>
    <p:sldId id="1806" r:id="rId15"/>
    <p:sldId id="1800" r:id="rId16"/>
    <p:sldId id="1785" r:id="rId17"/>
    <p:sldId id="1754" r:id="rId18"/>
    <p:sldId id="1813" r:id="rId19"/>
  </p:sldIdLst>
  <p:sldSz cx="9906000" cy="6858000" type="A4"/>
  <p:notesSz cx="6797675" cy="9926638"/>
  <p:embeddedFontLst>
    <p:embeddedFont>
      <p:font typeface="맑은 고딕" panose="020B0503020000020004" pitchFamily="50" charset="-127"/>
      <p:regular r:id="rId22"/>
      <p:bold r:id="rId23"/>
    </p:embeddedFont>
    <p:embeddedFont>
      <p:font typeface="HY견고딕" panose="02030600000101010101" pitchFamily="18" charset="-127"/>
      <p:regular r:id="rId24"/>
    </p:embeddedFont>
    <p:embeddedFont>
      <p:font typeface="HY울릉도M" panose="02030600000101010101" pitchFamily="18" charset="-127"/>
      <p:regular r:id="rId25"/>
    </p:embeddedFont>
    <p:embeddedFont>
      <p:font typeface="나눔고딕" panose="020B0600000101010101" charset="-127"/>
      <p:regular r:id="rId26"/>
      <p:bold r:id="rId27"/>
    </p:embeddedFont>
    <p:embeddedFont>
      <p:font typeface="나눔고딕 Bold" panose="020B0600000101010101" charset="-127"/>
      <p:regular r:id="rId28"/>
      <p:bold r:id="rId29"/>
    </p:embeddedFont>
    <p:embeddedFont>
      <p:font typeface="Tahoma" panose="020B0604030504040204" pitchFamily="34" charset="0"/>
      <p:regular r:id="rId30"/>
      <p:bold r:id="rId31"/>
    </p:embeddedFont>
    <p:embeddedFont>
      <p:font typeface="산돌고딕B" panose="020B0600000101010101" charset="-127"/>
      <p:regular r:id="rId32"/>
    </p:embeddedFont>
    <p:embeddedFont>
      <p:font typeface="HY헤드라인M" panose="02030600000101010101" pitchFamily="18" charset="-127"/>
      <p:regular r:id="rId33"/>
    </p:embeddedFont>
  </p:embeddedFontLst>
  <p:defaultTextStyle>
    <a:defPPr>
      <a:defRPr lang="ko-KR"/>
    </a:defPPr>
    <a:lvl1pPr algn="ctr" rtl="0" fontAlgn="base" latinLnBrk="1">
      <a:spcBef>
        <a:spcPct val="0"/>
      </a:spcBef>
      <a:spcAft>
        <a:spcPct val="0"/>
      </a:spcAft>
      <a:defRPr kumimoji="1" sz="1200" kern="1200">
        <a:solidFill>
          <a:schemeClr val="bg1"/>
        </a:solidFill>
        <a:latin typeface="산돌고딕B" pitchFamily="18" charset="-127"/>
        <a:ea typeface="산돌고딕B" pitchFamily="18" charset="-127"/>
        <a:cs typeface="+mn-cs"/>
      </a:defRPr>
    </a:lvl1pPr>
    <a:lvl2pPr marL="457200" algn="ctr" rtl="0" fontAlgn="base" latinLnBrk="1">
      <a:spcBef>
        <a:spcPct val="0"/>
      </a:spcBef>
      <a:spcAft>
        <a:spcPct val="0"/>
      </a:spcAft>
      <a:defRPr kumimoji="1" sz="1200" kern="1200">
        <a:solidFill>
          <a:schemeClr val="bg1"/>
        </a:solidFill>
        <a:latin typeface="산돌고딕B" pitchFamily="18" charset="-127"/>
        <a:ea typeface="산돌고딕B" pitchFamily="18" charset="-127"/>
        <a:cs typeface="+mn-cs"/>
      </a:defRPr>
    </a:lvl2pPr>
    <a:lvl3pPr marL="914400" algn="ctr" rtl="0" fontAlgn="base" latinLnBrk="1">
      <a:spcBef>
        <a:spcPct val="0"/>
      </a:spcBef>
      <a:spcAft>
        <a:spcPct val="0"/>
      </a:spcAft>
      <a:defRPr kumimoji="1" sz="1200" kern="1200">
        <a:solidFill>
          <a:schemeClr val="bg1"/>
        </a:solidFill>
        <a:latin typeface="산돌고딕B" pitchFamily="18" charset="-127"/>
        <a:ea typeface="산돌고딕B" pitchFamily="18" charset="-127"/>
        <a:cs typeface="+mn-cs"/>
      </a:defRPr>
    </a:lvl3pPr>
    <a:lvl4pPr marL="1371600" algn="ctr" rtl="0" fontAlgn="base" latinLnBrk="1">
      <a:spcBef>
        <a:spcPct val="0"/>
      </a:spcBef>
      <a:spcAft>
        <a:spcPct val="0"/>
      </a:spcAft>
      <a:defRPr kumimoji="1" sz="1200" kern="1200">
        <a:solidFill>
          <a:schemeClr val="bg1"/>
        </a:solidFill>
        <a:latin typeface="산돌고딕B" pitchFamily="18" charset="-127"/>
        <a:ea typeface="산돌고딕B" pitchFamily="18" charset="-127"/>
        <a:cs typeface="+mn-cs"/>
      </a:defRPr>
    </a:lvl4pPr>
    <a:lvl5pPr marL="1828800" algn="ctr" rtl="0" fontAlgn="base" latinLnBrk="1">
      <a:spcBef>
        <a:spcPct val="0"/>
      </a:spcBef>
      <a:spcAft>
        <a:spcPct val="0"/>
      </a:spcAft>
      <a:defRPr kumimoji="1" sz="1200" kern="1200">
        <a:solidFill>
          <a:schemeClr val="bg1"/>
        </a:solidFill>
        <a:latin typeface="산돌고딕B" pitchFamily="18" charset="-127"/>
        <a:ea typeface="산돌고딕B" pitchFamily="18" charset="-127"/>
        <a:cs typeface="+mn-cs"/>
      </a:defRPr>
    </a:lvl5pPr>
    <a:lvl6pPr marL="2286000" algn="l" defTabSz="914400" rtl="0" eaLnBrk="1" latinLnBrk="1" hangingPunct="1">
      <a:defRPr kumimoji="1" sz="1200" kern="1200">
        <a:solidFill>
          <a:schemeClr val="bg1"/>
        </a:solidFill>
        <a:latin typeface="산돌고딕B" pitchFamily="18" charset="-127"/>
        <a:ea typeface="산돌고딕B" pitchFamily="18" charset="-127"/>
        <a:cs typeface="+mn-cs"/>
      </a:defRPr>
    </a:lvl6pPr>
    <a:lvl7pPr marL="2743200" algn="l" defTabSz="914400" rtl="0" eaLnBrk="1" latinLnBrk="1" hangingPunct="1">
      <a:defRPr kumimoji="1" sz="1200" kern="1200">
        <a:solidFill>
          <a:schemeClr val="bg1"/>
        </a:solidFill>
        <a:latin typeface="산돌고딕B" pitchFamily="18" charset="-127"/>
        <a:ea typeface="산돌고딕B" pitchFamily="18" charset="-127"/>
        <a:cs typeface="+mn-cs"/>
      </a:defRPr>
    </a:lvl7pPr>
    <a:lvl8pPr marL="3200400" algn="l" defTabSz="914400" rtl="0" eaLnBrk="1" latinLnBrk="1" hangingPunct="1">
      <a:defRPr kumimoji="1" sz="1200" kern="1200">
        <a:solidFill>
          <a:schemeClr val="bg1"/>
        </a:solidFill>
        <a:latin typeface="산돌고딕B" pitchFamily="18" charset="-127"/>
        <a:ea typeface="산돌고딕B" pitchFamily="18" charset="-127"/>
        <a:cs typeface="+mn-cs"/>
      </a:defRPr>
    </a:lvl8pPr>
    <a:lvl9pPr marL="3657600" algn="l" defTabSz="914400" rtl="0" eaLnBrk="1" latinLnBrk="1" hangingPunct="1">
      <a:defRPr kumimoji="1" sz="1200" kern="1200">
        <a:solidFill>
          <a:schemeClr val="bg1"/>
        </a:solidFill>
        <a:latin typeface="산돌고딕B" pitchFamily="18" charset="-127"/>
        <a:ea typeface="산돌고딕B" pitchFamily="18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CC"/>
    <a:srgbClr val="193279"/>
    <a:srgbClr val="7E0000"/>
    <a:srgbClr val="000066"/>
    <a:srgbClr val="000000"/>
    <a:srgbClr val="6060CC"/>
    <a:srgbClr val="99CCFF"/>
    <a:srgbClr val="FFFF99"/>
    <a:srgbClr val="008000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689" autoAdjust="0"/>
    <p:restoredTop sz="97661" autoAdjust="0"/>
  </p:normalViewPr>
  <p:slideViewPr>
    <p:cSldViewPr>
      <p:cViewPr>
        <p:scale>
          <a:sx n="92" d="100"/>
          <a:sy n="92" d="100"/>
        </p:scale>
        <p:origin x="-510" y="-396"/>
      </p:cViewPr>
      <p:guideLst>
        <p:guide orient="horz" pos="4319"/>
        <p:guide pos="217"/>
      </p:guideLst>
    </p:cSldViewPr>
  </p:slideViewPr>
  <p:outlineViewPr>
    <p:cViewPr>
      <p:scale>
        <a:sx n="33" d="100"/>
        <a:sy n="33" d="100"/>
      </p:scale>
      <p:origin x="246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910"/>
    </p:cViewPr>
  </p:sorterViewPr>
  <p:notesViewPr>
    <p:cSldViewPr showGuides="1">
      <p:cViewPr varScale="1">
        <p:scale>
          <a:sx n="61" d="100"/>
          <a:sy n="61" d="100"/>
        </p:scale>
        <p:origin x="-2268" y="-96"/>
      </p:cViewPr>
      <p:guideLst>
        <p:guide orient="horz" pos="3126"/>
        <p:guide pos="2141"/>
      </p:guideLst>
    </p:cSldViewPr>
  </p:notes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font" Target="fonts/font5.fntdata"/><Relationship Id="rId3" Type="http://schemas.openxmlformats.org/officeDocument/2006/relationships/slideMaster" Target="slideMasters/slideMaster3.xml"/><Relationship Id="rId21" Type="http://schemas.openxmlformats.org/officeDocument/2006/relationships/handoutMaster" Target="handoutMasters/handoutMaster1.xml"/><Relationship Id="rId34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font" Target="fonts/font4.fntdata"/><Relationship Id="rId33" Type="http://schemas.openxmlformats.org/officeDocument/2006/relationships/font" Target="fonts/font12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29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font" Target="fonts/font3.fntdata"/><Relationship Id="rId32" Type="http://schemas.openxmlformats.org/officeDocument/2006/relationships/font" Target="fonts/font11.fntdata"/><Relationship Id="rId37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36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font" Target="fonts/font10.fntdata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font" Target="fonts/font9.fntdata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4813" cy="496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95" tIns="45697" rIns="91395" bIns="45697" numCol="1" anchor="t" anchorCtr="0" compatLnSpc="1">
            <a:prstTxWarp prst="textNoShape">
              <a:avLst/>
            </a:prstTxWarp>
          </a:bodyPr>
          <a:lstStyle>
            <a:lvl1pPr algn="l">
              <a:defRPr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863" y="1"/>
            <a:ext cx="2944812" cy="496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95" tIns="45697" rIns="91395" bIns="45697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831"/>
            <a:ext cx="2944813" cy="496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95" tIns="45697" rIns="91395" bIns="45697" numCol="1" anchor="b" anchorCtr="0" compatLnSpc="1">
            <a:prstTxWarp prst="textNoShape">
              <a:avLst/>
            </a:prstTxWarp>
          </a:bodyPr>
          <a:lstStyle>
            <a:lvl1pPr algn="l">
              <a:defRPr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863" y="9429831"/>
            <a:ext cx="2944812" cy="496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95" tIns="45697" rIns="91395" bIns="45697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fld id="{45DDB0ED-73A9-4FC1-A306-A507851195C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8106694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4813" cy="496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95" tIns="45697" rIns="91395" bIns="45697" numCol="1" anchor="t" anchorCtr="0" compatLnSpc="1">
            <a:prstTxWarp prst="textNoShape">
              <a:avLst/>
            </a:prstTxWarp>
          </a:bodyPr>
          <a:lstStyle>
            <a:lvl1pPr algn="l">
              <a:defRPr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6" y="1"/>
            <a:ext cx="2944813" cy="496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95" tIns="45697" rIns="91395" bIns="45697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2788" y="744538"/>
            <a:ext cx="5372100" cy="37195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121"/>
            <a:ext cx="5438775" cy="4468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95" tIns="45697" rIns="91395" bIns="4569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727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243"/>
            <a:ext cx="2944813" cy="496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95" tIns="45697" rIns="91395" bIns="45697" numCol="1" anchor="b" anchorCtr="0" compatLnSpc="1">
            <a:prstTxWarp prst="textNoShape">
              <a:avLst/>
            </a:prstTxWarp>
          </a:bodyPr>
          <a:lstStyle>
            <a:lvl1pPr algn="l">
              <a:defRPr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727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6" y="9428243"/>
            <a:ext cx="2944813" cy="496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95" tIns="45697" rIns="91395" bIns="45697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fld id="{A7B831F1-B51C-4599-837A-51407FB1E4E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6824376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712788" y="744538"/>
            <a:ext cx="5372100" cy="3721100"/>
          </a:xfrm>
          <a:ln/>
        </p:spPr>
      </p:sp>
      <p:sp>
        <p:nvSpPr>
          <p:cNvPr id="5222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latin typeface="굴림" charset="-127"/>
              <a:ea typeface="굴림" charset="-127"/>
            </a:endParaRPr>
          </a:p>
        </p:txBody>
      </p:sp>
      <p:sp>
        <p:nvSpPr>
          <p:cNvPr id="5222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5369"/>
            <a:fld id="{77144CE9-672F-4E69-B0BF-5BED958BFC95}" type="slidenum">
              <a:rPr lang="en-US" altLang="ko-KR" smtClean="0">
                <a:solidFill>
                  <a:prstClr val="black"/>
                </a:solidFill>
                <a:latin typeface="굴림" charset="-127"/>
                <a:ea typeface="굴림" charset="-127"/>
              </a:rPr>
              <a:pPr defTabSz="915369"/>
              <a:t>0</a:t>
            </a:fld>
            <a:endParaRPr lang="en-US" altLang="ko-KR" smtClean="0">
              <a:solidFill>
                <a:prstClr val="black"/>
              </a:solidFill>
              <a:latin typeface="굴림" charset="-127"/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712788" y="744538"/>
            <a:ext cx="5372100" cy="371951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7CEA78B-9D01-4577-9B94-07E920E6053F}" type="slidenum">
              <a:rPr lang="ko-KR" altLang="en-US" smtClean="0"/>
              <a:pPr>
                <a:defRPr/>
              </a:pPr>
              <a:t>1</a:t>
            </a:fld>
            <a:endParaRPr lang="ko-KR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42950" y="2130432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95300" y="6356357"/>
            <a:ext cx="23114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384550" y="6356357"/>
            <a:ext cx="31369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7099300" y="6356357"/>
            <a:ext cx="23114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01ED3E-DE2C-4EA6-BF82-BA73DEFBBE80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41626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 userDrawn="1"/>
        </p:nvSpPr>
        <p:spPr bwMode="auto">
          <a:xfrm>
            <a:off x="0" y="0"/>
            <a:ext cx="9906000" cy="3860800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100000">
                <a:schemeClr val="tx1">
                  <a:gamma/>
                  <a:tint val="72941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800">
              <a:solidFill>
                <a:srgbClr val="000000"/>
              </a:solidFill>
            </a:endParaRPr>
          </a:p>
        </p:txBody>
      </p:sp>
      <p:sp>
        <p:nvSpPr>
          <p:cNvPr id="23552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42950" y="2130431"/>
            <a:ext cx="8420100" cy="1470025"/>
          </a:xfrm>
          <a:prstGeom prst="rect">
            <a:avLst/>
          </a:prstGeom>
        </p:spPr>
        <p:txBody>
          <a:bodyPr/>
          <a:lstStyle>
            <a:lvl1pPr>
              <a:defRPr sz="4000" smtClean="0"/>
            </a:lvl1pPr>
          </a:lstStyle>
          <a:p>
            <a:r>
              <a:rPr lang="ko-KR" altLang="en-US" smtClean="0"/>
              <a:t>마스터 제목 스타일 편집</a:t>
            </a:r>
          </a:p>
        </p:txBody>
      </p:sp>
      <p:sp>
        <p:nvSpPr>
          <p:cNvPr id="23552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Font typeface="Wingdings" pitchFamily="2" charset="2"/>
              <a:buNone/>
              <a:defRPr smtClean="0"/>
            </a:lvl1pPr>
          </a:lstStyle>
          <a:p>
            <a:r>
              <a:rPr lang="ko-KR" altLang="en-US" smtClean="0"/>
              <a:t>마스터 부제목 스타일 편집</a:t>
            </a: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1_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ChangeArrowheads="1"/>
          </p:cNvSpPr>
          <p:nvPr userDrawn="1"/>
        </p:nvSpPr>
        <p:spPr bwMode="auto">
          <a:xfrm>
            <a:off x="0" y="0"/>
            <a:ext cx="9906000" cy="692150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100000">
                <a:schemeClr val="tx1">
                  <a:gamma/>
                  <a:tint val="72941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800">
              <a:solidFill>
                <a:srgbClr val="000000"/>
              </a:solidFill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032379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032379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8" name="바닥글 개체 틀 6"/>
          <p:cNvSpPr>
            <a:spLocks noGrp="1"/>
          </p:cNvSpPr>
          <p:nvPr>
            <p:ph type="ftr" sz="quarter" idx="10"/>
          </p:nvPr>
        </p:nvSpPr>
        <p:spPr>
          <a:xfrm>
            <a:off x="8039100" y="6626225"/>
            <a:ext cx="3136900" cy="2794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l" fontAlgn="auto">
              <a:spcBef>
                <a:spcPts val="0"/>
              </a:spcBef>
              <a:spcAft>
                <a:spcPts val="0"/>
              </a:spcAft>
            </a:pPr>
            <a:endParaRPr kumimoji="0" lang="en-US" altLang="ko-KR" sz="18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/>
          </p:nvPr>
        </p:nvSpPr>
        <p:spPr>
          <a:xfrm>
            <a:off x="495300" y="274644"/>
            <a:ext cx="89154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55600" y="4769"/>
            <a:ext cx="9194800" cy="757237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361950" y="838200"/>
            <a:ext cx="4525963" cy="54102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040316" y="838200"/>
            <a:ext cx="4525962" cy="54102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42950" y="2130432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95300" y="6356357"/>
            <a:ext cx="23114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384550" y="6356357"/>
            <a:ext cx="31369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7099300" y="6356357"/>
            <a:ext cx="23114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01ED3E-DE2C-4EA6-BF82-BA73DEFBBE80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68282141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42950" y="2130432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95300" y="6356357"/>
            <a:ext cx="23114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384550" y="6356357"/>
            <a:ext cx="31369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7099300" y="6356357"/>
            <a:ext cx="23114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01ED3E-DE2C-4EA6-BF82-BA73DEFBBE80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41626613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28229" y="304800"/>
            <a:ext cx="9206044" cy="5334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28229" y="990600"/>
            <a:ext cx="9206044" cy="53181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229981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51"/>
          <p:cNvSpPr>
            <a:spLocks noChangeArrowheads="1"/>
          </p:cNvSpPr>
          <p:nvPr userDrawn="1"/>
        </p:nvSpPr>
        <p:spPr bwMode="auto">
          <a:xfrm>
            <a:off x="272352" y="613497"/>
            <a:ext cx="9142413" cy="230832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7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9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" name="제목 1"/>
          <p:cNvSpPr>
            <a:spLocks noGrp="1"/>
          </p:cNvSpPr>
          <p:nvPr>
            <p:ph type="title" hasCustomPrompt="1"/>
          </p:nvPr>
        </p:nvSpPr>
        <p:spPr>
          <a:xfrm>
            <a:off x="273050" y="-24"/>
            <a:ext cx="9359900" cy="57608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36000" algn="l">
              <a:defRPr sz="2000" b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dirty="0" smtClean="0"/>
              <a:t>제목 스타일 편집</a:t>
            </a:r>
            <a:endParaRPr lang="ko-KR" altLang="en-US" dirty="0"/>
          </a:p>
        </p:txBody>
      </p:sp>
      <p:sp>
        <p:nvSpPr>
          <p:cNvPr id="5" name="내용 개체 틀 2"/>
          <p:cNvSpPr>
            <a:spLocks noGrp="1"/>
          </p:cNvSpPr>
          <p:nvPr>
            <p:ph idx="1" hasCustomPrompt="1"/>
          </p:nvPr>
        </p:nvSpPr>
        <p:spPr>
          <a:xfrm>
            <a:off x="273050" y="836618"/>
            <a:ext cx="9359900" cy="5667393"/>
          </a:xfrm>
          <a:prstGeom prst="rect">
            <a:avLst/>
          </a:prstGeom>
          <a:ln>
            <a:noFill/>
          </a:ln>
        </p:spPr>
        <p:txBody>
          <a:bodyPr lIns="0" tIns="0" rIns="0" bIns="0"/>
          <a:lstStyle>
            <a:lvl1pPr marL="252000" marR="0" indent="-252000" algn="l" defTabSz="914400" rtl="0" eaLnBrk="0" fontAlgn="base" latinLnBrk="1" hangingPunct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나눔고딕 Bold" pitchFamily="50" charset="-127"/>
              <a:buChar char="□"/>
              <a:tabLst/>
              <a:defRPr sz="1800" b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612000" indent="-2520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굴림" pitchFamily="50" charset="-127"/>
              <a:buChar char="−"/>
              <a:defRPr sz="1600" b="0" baseline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828000" indent="-1800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  <a:defRPr sz="1300" b="0" spc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</a:lstStyle>
          <a:p>
            <a:pPr marL="342900" marR="0" lvl="0" indent="-342900" algn="l" defTabSz="914400" rtl="0" eaLnBrk="0" fontAlgn="base" latinLnBrk="1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ko-KR" altLang="en-US" dirty="0" smtClean="0"/>
              <a:t>마스터 텍스트 스타일을 편집합니다 </a:t>
            </a:r>
            <a:r>
              <a:rPr lang="en-US" altLang="ko-KR" dirty="0" smtClean="0"/>
              <a:t>(</a:t>
            </a:r>
            <a:r>
              <a:rPr lang="ko-KR" altLang="en-US" dirty="0" smtClean="0"/>
              <a:t>맑은 고딕</a:t>
            </a:r>
            <a:r>
              <a:rPr lang="en-US" altLang="ko-KR" dirty="0" smtClean="0"/>
              <a:t>, 18</a:t>
            </a:r>
            <a:r>
              <a:rPr lang="ko-KR" altLang="en-US" dirty="0" smtClean="0"/>
              <a:t>폰트</a:t>
            </a:r>
            <a:r>
              <a:rPr lang="en-US" altLang="ko-KR" dirty="0" smtClean="0"/>
              <a:t>, </a:t>
            </a:r>
            <a:r>
              <a:rPr lang="ko-KR" altLang="en-US" dirty="0" smtClean="0"/>
              <a:t>굵게</a:t>
            </a:r>
            <a:r>
              <a:rPr lang="en-US" altLang="ko-KR" dirty="0" smtClean="0"/>
              <a:t>)</a:t>
            </a:r>
            <a:endParaRPr lang="ko-KR" altLang="en-US" dirty="0" smtClean="0"/>
          </a:p>
          <a:p>
            <a:pPr lvl="1"/>
            <a:r>
              <a:rPr lang="ko-KR" altLang="en-US" dirty="0" smtClean="0"/>
              <a:t>둘째 수준 </a:t>
            </a:r>
            <a:r>
              <a:rPr lang="en-US" altLang="ko-KR" dirty="0" smtClean="0"/>
              <a:t>(</a:t>
            </a:r>
            <a:r>
              <a:rPr lang="ko-KR" altLang="en-US" dirty="0" smtClean="0"/>
              <a:t>맑은 고딕</a:t>
            </a:r>
            <a:r>
              <a:rPr lang="en-US" altLang="ko-KR" dirty="0" smtClean="0"/>
              <a:t>, 16</a:t>
            </a:r>
            <a:r>
              <a:rPr lang="ko-KR" altLang="en-US" dirty="0" smtClean="0"/>
              <a:t>폰트</a:t>
            </a:r>
            <a:r>
              <a:rPr lang="en-US" altLang="ko-KR" dirty="0" smtClean="0"/>
              <a:t>, </a:t>
            </a:r>
            <a:r>
              <a:rPr lang="ko-KR" altLang="en-US" dirty="0" smtClean="0"/>
              <a:t>보통</a:t>
            </a:r>
            <a:r>
              <a:rPr lang="en-US" altLang="ko-KR" dirty="0" smtClean="0"/>
              <a:t>)</a:t>
            </a:r>
          </a:p>
          <a:p>
            <a:pPr lvl="1"/>
            <a:r>
              <a:rPr lang="ko-KR" altLang="en-US" dirty="0" smtClean="0"/>
              <a:t>둘째 수준 </a:t>
            </a:r>
            <a:r>
              <a:rPr lang="en-US" altLang="ko-KR" dirty="0" smtClean="0"/>
              <a:t>(</a:t>
            </a:r>
            <a:r>
              <a:rPr lang="ko-KR" altLang="en-US" dirty="0" smtClean="0"/>
              <a:t>맑은 고딕</a:t>
            </a:r>
            <a:r>
              <a:rPr lang="en-US" altLang="ko-KR" dirty="0" smtClean="0"/>
              <a:t>, 16</a:t>
            </a:r>
            <a:r>
              <a:rPr lang="ko-KR" altLang="en-US" dirty="0" smtClean="0"/>
              <a:t>폰트</a:t>
            </a:r>
            <a:r>
              <a:rPr lang="en-US" altLang="ko-KR" dirty="0" smtClean="0"/>
              <a:t>, </a:t>
            </a:r>
            <a:r>
              <a:rPr lang="ko-KR" altLang="en-US" dirty="0" smtClean="0"/>
              <a:t>보통</a:t>
            </a:r>
            <a:r>
              <a:rPr lang="en-US" altLang="ko-KR" dirty="0" smtClean="0"/>
              <a:t>)</a:t>
            </a:r>
          </a:p>
          <a:p>
            <a:pPr lvl="2"/>
            <a:r>
              <a:rPr lang="ko-KR" altLang="en-US" dirty="0" smtClean="0"/>
              <a:t>셋째 수준 </a:t>
            </a:r>
            <a:r>
              <a:rPr lang="en-US" altLang="ko-KR" dirty="0" smtClean="0"/>
              <a:t>(</a:t>
            </a:r>
            <a:r>
              <a:rPr lang="ko-KR" altLang="en-US" dirty="0" smtClean="0"/>
              <a:t>맑은 고딕</a:t>
            </a:r>
            <a:r>
              <a:rPr lang="en-US" altLang="ko-KR" dirty="0" smtClean="0"/>
              <a:t>, 14</a:t>
            </a:r>
            <a:r>
              <a:rPr lang="ko-KR" altLang="en-US" dirty="0" smtClean="0"/>
              <a:t>폰트</a:t>
            </a:r>
            <a:r>
              <a:rPr lang="en-US" altLang="ko-KR" dirty="0" smtClean="0"/>
              <a:t>, </a:t>
            </a:r>
            <a:r>
              <a:rPr lang="ko-KR" altLang="en-US" dirty="0" smtClean="0"/>
              <a:t>보통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34760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42950" y="2130432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95300" y="6356357"/>
            <a:ext cx="23114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384550" y="6356357"/>
            <a:ext cx="31369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7099300" y="6356357"/>
            <a:ext cx="23114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01ED3E-DE2C-4EA6-BF82-BA73DEFBBE80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337428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51"/>
          <p:cNvSpPr>
            <a:spLocks noChangeArrowheads="1"/>
          </p:cNvSpPr>
          <p:nvPr userDrawn="1"/>
        </p:nvSpPr>
        <p:spPr bwMode="auto">
          <a:xfrm>
            <a:off x="272352" y="613497"/>
            <a:ext cx="9142413" cy="230832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7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9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" name="제목 1"/>
          <p:cNvSpPr>
            <a:spLocks noGrp="1"/>
          </p:cNvSpPr>
          <p:nvPr>
            <p:ph type="title" hasCustomPrompt="1"/>
          </p:nvPr>
        </p:nvSpPr>
        <p:spPr>
          <a:xfrm>
            <a:off x="273050" y="-24"/>
            <a:ext cx="9359900" cy="57608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36000" algn="l">
              <a:defRPr sz="2000" b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dirty="0" smtClean="0"/>
              <a:t>제목 스타일 편집</a:t>
            </a:r>
            <a:endParaRPr lang="ko-KR" altLang="en-US" dirty="0"/>
          </a:p>
        </p:txBody>
      </p:sp>
      <p:sp>
        <p:nvSpPr>
          <p:cNvPr id="5" name="내용 개체 틀 2"/>
          <p:cNvSpPr>
            <a:spLocks noGrp="1"/>
          </p:cNvSpPr>
          <p:nvPr>
            <p:ph idx="1" hasCustomPrompt="1"/>
          </p:nvPr>
        </p:nvSpPr>
        <p:spPr>
          <a:xfrm>
            <a:off x="273050" y="836618"/>
            <a:ext cx="9359900" cy="5667393"/>
          </a:xfrm>
          <a:prstGeom prst="rect">
            <a:avLst/>
          </a:prstGeom>
          <a:ln>
            <a:noFill/>
          </a:ln>
        </p:spPr>
        <p:txBody>
          <a:bodyPr lIns="0" tIns="0" rIns="0" bIns="0"/>
          <a:lstStyle>
            <a:lvl1pPr marL="252000" marR="0" indent="-252000" algn="l" defTabSz="914400" rtl="0" eaLnBrk="0" fontAlgn="base" latinLnBrk="1" hangingPunct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나눔고딕 Bold" pitchFamily="50" charset="-127"/>
              <a:buChar char="□"/>
              <a:tabLst/>
              <a:defRPr sz="1800" b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612000" indent="-2520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굴림" pitchFamily="50" charset="-127"/>
              <a:buChar char="−"/>
              <a:defRPr sz="1600" b="0" baseline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828000" indent="-1800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  <a:defRPr sz="1300" b="0" spc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</a:lstStyle>
          <a:p>
            <a:pPr marL="342900" marR="0" lvl="0" indent="-342900" algn="l" defTabSz="914400" rtl="0" eaLnBrk="0" fontAlgn="base" latinLnBrk="1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ko-KR" altLang="en-US" dirty="0" smtClean="0"/>
              <a:t>마스터 텍스트 스타일을 편집합니다 </a:t>
            </a:r>
            <a:r>
              <a:rPr lang="en-US" altLang="ko-KR" dirty="0" smtClean="0"/>
              <a:t>(</a:t>
            </a:r>
            <a:r>
              <a:rPr lang="ko-KR" altLang="en-US" dirty="0" smtClean="0"/>
              <a:t>맑은 고딕</a:t>
            </a:r>
            <a:r>
              <a:rPr lang="en-US" altLang="ko-KR" dirty="0" smtClean="0"/>
              <a:t>, 18</a:t>
            </a:r>
            <a:r>
              <a:rPr lang="ko-KR" altLang="en-US" dirty="0" smtClean="0"/>
              <a:t>폰트</a:t>
            </a:r>
            <a:r>
              <a:rPr lang="en-US" altLang="ko-KR" dirty="0" smtClean="0"/>
              <a:t>, </a:t>
            </a:r>
            <a:r>
              <a:rPr lang="ko-KR" altLang="en-US" dirty="0" smtClean="0"/>
              <a:t>굵게</a:t>
            </a:r>
            <a:r>
              <a:rPr lang="en-US" altLang="ko-KR" dirty="0" smtClean="0"/>
              <a:t>)</a:t>
            </a:r>
            <a:endParaRPr lang="ko-KR" altLang="en-US" dirty="0" smtClean="0"/>
          </a:p>
          <a:p>
            <a:pPr lvl="1"/>
            <a:r>
              <a:rPr lang="ko-KR" altLang="en-US" dirty="0" smtClean="0"/>
              <a:t>둘째 수준 </a:t>
            </a:r>
            <a:r>
              <a:rPr lang="en-US" altLang="ko-KR" dirty="0" smtClean="0"/>
              <a:t>(</a:t>
            </a:r>
            <a:r>
              <a:rPr lang="ko-KR" altLang="en-US" dirty="0" smtClean="0"/>
              <a:t>맑은 고딕</a:t>
            </a:r>
            <a:r>
              <a:rPr lang="en-US" altLang="ko-KR" dirty="0" smtClean="0"/>
              <a:t>, 16</a:t>
            </a:r>
            <a:r>
              <a:rPr lang="ko-KR" altLang="en-US" dirty="0" smtClean="0"/>
              <a:t>폰트</a:t>
            </a:r>
            <a:r>
              <a:rPr lang="en-US" altLang="ko-KR" dirty="0" smtClean="0"/>
              <a:t>, </a:t>
            </a:r>
            <a:r>
              <a:rPr lang="ko-KR" altLang="en-US" dirty="0" smtClean="0"/>
              <a:t>보통</a:t>
            </a:r>
            <a:r>
              <a:rPr lang="en-US" altLang="ko-KR" dirty="0" smtClean="0"/>
              <a:t>)</a:t>
            </a:r>
          </a:p>
          <a:p>
            <a:pPr lvl="1"/>
            <a:r>
              <a:rPr lang="ko-KR" altLang="en-US" dirty="0" smtClean="0"/>
              <a:t>둘째 수준 </a:t>
            </a:r>
            <a:r>
              <a:rPr lang="en-US" altLang="ko-KR" dirty="0" smtClean="0"/>
              <a:t>(</a:t>
            </a:r>
            <a:r>
              <a:rPr lang="ko-KR" altLang="en-US" dirty="0" smtClean="0"/>
              <a:t>맑은 고딕</a:t>
            </a:r>
            <a:r>
              <a:rPr lang="en-US" altLang="ko-KR" dirty="0" smtClean="0"/>
              <a:t>, 16</a:t>
            </a:r>
            <a:r>
              <a:rPr lang="ko-KR" altLang="en-US" dirty="0" smtClean="0"/>
              <a:t>폰트</a:t>
            </a:r>
            <a:r>
              <a:rPr lang="en-US" altLang="ko-KR" dirty="0" smtClean="0"/>
              <a:t>, </a:t>
            </a:r>
            <a:r>
              <a:rPr lang="ko-KR" altLang="en-US" dirty="0" smtClean="0"/>
              <a:t>보통</a:t>
            </a:r>
            <a:r>
              <a:rPr lang="en-US" altLang="ko-KR" dirty="0" smtClean="0"/>
              <a:t>)</a:t>
            </a:r>
          </a:p>
          <a:p>
            <a:pPr lvl="2"/>
            <a:r>
              <a:rPr lang="ko-KR" altLang="en-US" dirty="0" smtClean="0"/>
              <a:t>셋째 수준 </a:t>
            </a:r>
            <a:r>
              <a:rPr lang="en-US" altLang="ko-KR" dirty="0" smtClean="0"/>
              <a:t>(</a:t>
            </a:r>
            <a:r>
              <a:rPr lang="ko-KR" altLang="en-US" dirty="0" smtClean="0"/>
              <a:t>맑은 고딕</a:t>
            </a:r>
            <a:r>
              <a:rPr lang="en-US" altLang="ko-KR" dirty="0" smtClean="0"/>
              <a:t>, 14</a:t>
            </a:r>
            <a:r>
              <a:rPr lang="ko-KR" altLang="en-US" dirty="0" smtClean="0"/>
              <a:t>폰트</a:t>
            </a:r>
            <a:r>
              <a:rPr lang="en-US" altLang="ko-KR" dirty="0" smtClean="0"/>
              <a:t>, </a:t>
            </a:r>
            <a:r>
              <a:rPr lang="ko-KR" altLang="en-US" dirty="0" smtClean="0"/>
              <a:t>보통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51"/>
          <p:cNvSpPr>
            <a:spLocks noChangeArrowheads="1"/>
          </p:cNvSpPr>
          <p:nvPr userDrawn="1"/>
        </p:nvSpPr>
        <p:spPr bwMode="auto">
          <a:xfrm>
            <a:off x="272352" y="494979"/>
            <a:ext cx="9142413" cy="230832"/>
          </a:xfrm>
          <a:prstGeom prst="rect">
            <a:avLst/>
          </a:prstGeom>
          <a:gradFill rotWithShape="1">
            <a:gsLst>
              <a:gs pos="0">
                <a:srgbClr val="B2B2B2"/>
              </a:gs>
              <a:gs pos="100000">
                <a:srgbClr val="B2B2B2">
                  <a:gamma/>
                  <a:tint val="0"/>
                  <a:invGamma/>
                </a:srgb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9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" name="제목 1"/>
          <p:cNvSpPr>
            <a:spLocks noGrp="1"/>
          </p:cNvSpPr>
          <p:nvPr>
            <p:ph type="title" hasCustomPrompt="1"/>
          </p:nvPr>
        </p:nvSpPr>
        <p:spPr>
          <a:xfrm>
            <a:off x="273050" y="-24"/>
            <a:ext cx="9359900" cy="57608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36000" algn="l">
              <a:defRPr sz="2000" b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dirty="0" smtClean="0"/>
              <a:t>제목 스타일 편집</a:t>
            </a:r>
            <a:endParaRPr lang="ko-KR" altLang="en-US" dirty="0"/>
          </a:p>
        </p:txBody>
      </p:sp>
      <p:sp>
        <p:nvSpPr>
          <p:cNvPr id="5" name="내용 개체 틀 2"/>
          <p:cNvSpPr>
            <a:spLocks noGrp="1"/>
          </p:cNvSpPr>
          <p:nvPr>
            <p:ph idx="1" hasCustomPrompt="1"/>
          </p:nvPr>
        </p:nvSpPr>
        <p:spPr>
          <a:xfrm>
            <a:off x="273050" y="836618"/>
            <a:ext cx="9359900" cy="5667393"/>
          </a:xfrm>
          <a:prstGeom prst="rect">
            <a:avLst/>
          </a:prstGeom>
          <a:ln>
            <a:noFill/>
          </a:ln>
        </p:spPr>
        <p:txBody>
          <a:bodyPr lIns="0" tIns="0" rIns="0" bIns="0"/>
          <a:lstStyle>
            <a:lvl1pPr marL="252000" marR="0" indent="-252000" algn="l" defTabSz="914400" rtl="0" eaLnBrk="0" fontAlgn="base" latinLnBrk="1" hangingPunct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나눔고딕 Bold" pitchFamily="50" charset="-127"/>
              <a:buChar char="□"/>
              <a:tabLst/>
              <a:defRPr sz="1800" b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612000" indent="-2520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굴림" pitchFamily="50" charset="-127"/>
              <a:buChar char="−"/>
              <a:defRPr sz="1600" b="0" baseline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828000" indent="-1800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  <a:defRPr sz="1300" b="0" spc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</a:lstStyle>
          <a:p>
            <a:pPr marL="342900" marR="0" lvl="0" indent="-342900" algn="l" defTabSz="914400" rtl="0" eaLnBrk="0" fontAlgn="base" latinLnBrk="1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ko-KR" altLang="en-US" dirty="0" smtClean="0"/>
              <a:t>마스터 텍스트 스타일을 편집합니다 </a:t>
            </a:r>
            <a:r>
              <a:rPr lang="en-US" altLang="ko-KR" dirty="0" smtClean="0"/>
              <a:t>(</a:t>
            </a:r>
            <a:r>
              <a:rPr lang="ko-KR" altLang="en-US" dirty="0" smtClean="0"/>
              <a:t>맑은 고딕</a:t>
            </a:r>
            <a:r>
              <a:rPr lang="en-US" altLang="ko-KR" dirty="0" smtClean="0"/>
              <a:t>, 18</a:t>
            </a:r>
            <a:r>
              <a:rPr lang="ko-KR" altLang="en-US" dirty="0" smtClean="0"/>
              <a:t>폰트</a:t>
            </a:r>
            <a:r>
              <a:rPr lang="en-US" altLang="ko-KR" dirty="0" smtClean="0"/>
              <a:t>, </a:t>
            </a:r>
            <a:r>
              <a:rPr lang="ko-KR" altLang="en-US" dirty="0" smtClean="0"/>
              <a:t>굵게</a:t>
            </a:r>
            <a:r>
              <a:rPr lang="en-US" altLang="ko-KR" dirty="0" smtClean="0"/>
              <a:t>)</a:t>
            </a:r>
            <a:endParaRPr lang="ko-KR" altLang="en-US" dirty="0" smtClean="0"/>
          </a:p>
          <a:p>
            <a:pPr lvl="1"/>
            <a:r>
              <a:rPr lang="ko-KR" altLang="en-US" dirty="0" smtClean="0"/>
              <a:t>둘째 수준 </a:t>
            </a:r>
            <a:r>
              <a:rPr lang="en-US" altLang="ko-KR" dirty="0" smtClean="0"/>
              <a:t>(</a:t>
            </a:r>
            <a:r>
              <a:rPr lang="ko-KR" altLang="en-US" dirty="0" smtClean="0"/>
              <a:t>맑은 고딕</a:t>
            </a:r>
            <a:r>
              <a:rPr lang="en-US" altLang="ko-KR" dirty="0" smtClean="0"/>
              <a:t>, 16</a:t>
            </a:r>
            <a:r>
              <a:rPr lang="ko-KR" altLang="en-US" dirty="0" smtClean="0"/>
              <a:t>폰트</a:t>
            </a:r>
            <a:r>
              <a:rPr lang="en-US" altLang="ko-KR" dirty="0" smtClean="0"/>
              <a:t>, </a:t>
            </a:r>
            <a:r>
              <a:rPr lang="ko-KR" altLang="en-US" dirty="0" smtClean="0"/>
              <a:t>보통</a:t>
            </a:r>
            <a:r>
              <a:rPr lang="en-US" altLang="ko-KR" dirty="0" smtClean="0"/>
              <a:t>)</a:t>
            </a:r>
          </a:p>
          <a:p>
            <a:pPr lvl="1"/>
            <a:r>
              <a:rPr lang="ko-KR" altLang="en-US" dirty="0" smtClean="0"/>
              <a:t>둘째 수준 </a:t>
            </a:r>
            <a:r>
              <a:rPr lang="en-US" altLang="ko-KR" dirty="0" smtClean="0"/>
              <a:t>(</a:t>
            </a:r>
            <a:r>
              <a:rPr lang="ko-KR" altLang="en-US" dirty="0" smtClean="0"/>
              <a:t>맑은 고딕</a:t>
            </a:r>
            <a:r>
              <a:rPr lang="en-US" altLang="ko-KR" dirty="0" smtClean="0"/>
              <a:t>, 16</a:t>
            </a:r>
            <a:r>
              <a:rPr lang="ko-KR" altLang="en-US" dirty="0" smtClean="0"/>
              <a:t>폰트</a:t>
            </a:r>
            <a:r>
              <a:rPr lang="en-US" altLang="ko-KR" dirty="0" smtClean="0"/>
              <a:t>, </a:t>
            </a:r>
            <a:r>
              <a:rPr lang="ko-KR" altLang="en-US" dirty="0" smtClean="0"/>
              <a:t>보통</a:t>
            </a:r>
            <a:r>
              <a:rPr lang="en-US" altLang="ko-KR" dirty="0" smtClean="0"/>
              <a:t>)</a:t>
            </a:r>
          </a:p>
          <a:p>
            <a:pPr lvl="2"/>
            <a:r>
              <a:rPr lang="ko-KR" altLang="en-US" dirty="0" smtClean="0"/>
              <a:t>셋째 수준 </a:t>
            </a:r>
            <a:r>
              <a:rPr lang="en-US" altLang="ko-KR" dirty="0" smtClean="0"/>
              <a:t>(</a:t>
            </a:r>
            <a:r>
              <a:rPr lang="ko-KR" altLang="en-US" dirty="0" smtClean="0"/>
              <a:t>맑은 고딕</a:t>
            </a:r>
            <a:r>
              <a:rPr lang="en-US" altLang="ko-KR" dirty="0" smtClean="0"/>
              <a:t>, 14</a:t>
            </a:r>
            <a:r>
              <a:rPr lang="ko-KR" altLang="en-US" dirty="0" smtClean="0"/>
              <a:t>폰트</a:t>
            </a:r>
            <a:r>
              <a:rPr lang="en-US" altLang="ko-KR" dirty="0" smtClean="0"/>
              <a:t>, </a:t>
            </a:r>
            <a:r>
              <a:rPr lang="ko-KR" altLang="en-US" dirty="0" smtClean="0"/>
              <a:t>보통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 userDrawn="1"/>
        </p:nvSpPr>
        <p:spPr bwMode="auto">
          <a:xfrm>
            <a:off x="0" y="0"/>
            <a:ext cx="9906000" cy="3860800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100000">
                <a:schemeClr val="tx1">
                  <a:gamma/>
                  <a:tint val="72941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ChangeArrowheads="1"/>
          </p:cNvSpPr>
          <p:nvPr userDrawn="1"/>
        </p:nvSpPr>
        <p:spPr bwMode="auto">
          <a:xfrm>
            <a:off x="0" y="0"/>
            <a:ext cx="9906000" cy="692696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100000">
                <a:schemeClr val="tx1">
                  <a:gamma/>
                  <a:tint val="72941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800">
              <a:solidFill>
                <a:srgbClr val="000000"/>
              </a:solidFill>
            </a:endParaRPr>
          </a:p>
        </p:txBody>
      </p:sp>
      <p:sp>
        <p:nvSpPr>
          <p:cNvPr id="8" name="바닥글 개체 틀 6"/>
          <p:cNvSpPr>
            <a:spLocks noGrp="1"/>
          </p:cNvSpPr>
          <p:nvPr>
            <p:ph type="ftr" sz="quarter" idx="10"/>
          </p:nvPr>
        </p:nvSpPr>
        <p:spPr>
          <a:xfrm>
            <a:off x="6769100" y="406398"/>
            <a:ext cx="3136900" cy="214290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나눔고딕" pitchFamily="50" charset="-127"/>
                <a:ea typeface="나눔고딕" pitchFamily="50" charset="-127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kumimoji="0" lang="en-US" altLang="ko-KR" dirty="0">
              <a:solidFill>
                <a:srgbClr val="000000"/>
              </a:solidFill>
            </a:endParaRPr>
          </a:p>
        </p:txBody>
      </p:sp>
      <p:pic>
        <p:nvPicPr>
          <p:cNvPr id="11" name="Picture 7" descr="신규samsungsds1"/>
          <p:cNvPicPr>
            <a:picLocks noChangeAspect="1" noChangeArrowheads="1"/>
          </p:cNvPicPr>
          <p:nvPr userDrawn="1"/>
        </p:nvPicPr>
        <p:blipFill>
          <a:blip r:embed="rId2" cstate="print"/>
          <a:srcRect l="7104" t="20985" r="47794" b="73814"/>
          <a:stretch>
            <a:fillRect/>
          </a:stretch>
        </p:blipFill>
        <p:spPr bwMode="auto">
          <a:xfrm>
            <a:off x="8126076" y="6607638"/>
            <a:ext cx="1702571" cy="224515"/>
          </a:xfrm>
          <a:prstGeom prst="rect">
            <a:avLst/>
          </a:prstGeom>
          <a:noFill/>
        </p:spPr>
      </p:pic>
      <p:sp>
        <p:nvSpPr>
          <p:cNvPr id="12" name="Text Box 8"/>
          <p:cNvSpPr txBox="1">
            <a:spLocks noChangeArrowheads="1"/>
          </p:cNvSpPr>
          <p:nvPr userDrawn="1"/>
        </p:nvSpPr>
        <p:spPr bwMode="auto">
          <a:xfrm>
            <a:off x="0" y="6659570"/>
            <a:ext cx="4118902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fontAlgn="auto" latinLnBrk="0" hangingPunct="0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700" dirty="0">
                <a:solidFill>
                  <a:srgbClr val="5F5F5F"/>
                </a:solidFill>
                <a:latin typeface="Arial" charset="0"/>
                <a:ea typeface="돋움" pitchFamily="50" charset="-127"/>
              </a:rPr>
              <a:t>Copyright © </a:t>
            </a:r>
            <a:r>
              <a:rPr kumimoji="0" lang="en-US" altLang="ko-KR" sz="700" dirty="0" smtClean="0">
                <a:solidFill>
                  <a:srgbClr val="5F5F5F"/>
                </a:solidFill>
                <a:latin typeface="Arial" charset="0"/>
                <a:ea typeface="돋움" pitchFamily="50" charset="-127"/>
              </a:rPr>
              <a:t>2011 </a:t>
            </a:r>
            <a:r>
              <a:rPr kumimoji="0" lang="en-US" altLang="ko-KR" sz="700" dirty="0">
                <a:solidFill>
                  <a:srgbClr val="5F5F5F"/>
                </a:solidFill>
                <a:latin typeface="Arial" charset="0"/>
                <a:ea typeface="돋움" pitchFamily="50" charset="-127"/>
              </a:rPr>
              <a:t>Samsung SDS Co., Ltd. All rights reserved   |  Confidential</a:t>
            </a:r>
          </a:p>
        </p:txBody>
      </p:sp>
      <p:sp>
        <p:nvSpPr>
          <p:cNvPr id="9" name="Line 14"/>
          <p:cNvSpPr>
            <a:spLocks noChangeShapeType="1"/>
          </p:cNvSpPr>
          <p:nvPr userDrawn="1"/>
        </p:nvSpPr>
        <p:spPr bwMode="auto">
          <a:xfrm>
            <a:off x="3584848" y="373063"/>
            <a:ext cx="0" cy="2159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endParaRPr kumimoji="0" lang="ko-KR" altLang="en-US" sz="1800">
              <a:solidFill>
                <a:srgbClr val="000000"/>
              </a:solidFill>
            </a:endParaRPr>
          </a:p>
        </p:txBody>
      </p:sp>
      <p:sp>
        <p:nvSpPr>
          <p:cNvPr id="13" name="Text Box 62"/>
          <p:cNvSpPr txBox="1">
            <a:spLocks noChangeArrowheads="1"/>
          </p:cNvSpPr>
          <p:nvPr userDrawn="1"/>
        </p:nvSpPr>
        <p:spPr bwMode="auto">
          <a:xfrm>
            <a:off x="7545288" y="404667"/>
            <a:ext cx="291623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382" tIns="45691" rIns="91382" bIns="45691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800" b="1" dirty="0" smtClean="0">
                <a:solidFill>
                  <a:srgbClr val="FFFFFF"/>
                </a:solidFill>
                <a:ea typeface="굴림" pitchFamily="50" charset="-127"/>
              </a:rPr>
              <a:t>D</a:t>
            </a:r>
            <a:r>
              <a:rPr kumimoji="0" lang="en-US" altLang="ko-KR" sz="800" b="1" dirty="0" smtClean="0">
                <a:solidFill>
                  <a:srgbClr val="87CEFF"/>
                </a:solidFill>
                <a:ea typeface="굴림" pitchFamily="50" charset="-127"/>
              </a:rPr>
              <a:t>igital </a:t>
            </a:r>
            <a:r>
              <a:rPr kumimoji="0" lang="en-US" altLang="ko-KR" sz="800" b="1" dirty="0" smtClean="0">
                <a:solidFill>
                  <a:srgbClr val="FFFFFF"/>
                </a:solidFill>
                <a:ea typeface="굴림" pitchFamily="50" charset="-127"/>
              </a:rPr>
              <a:t>S</a:t>
            </a:r>
            <a:r>
              <a:rPr kumimoji="0" lang="en-US" altLang="ko-KR" sz="800" b="1" dirty="0" smtClean="0">
                <a:solidFill>
                  <a:srgbClr val="87CEFF"/>
                </a:solidFill>
                <a:ea typeface="굴림" pitchFamily="50" charset="-127"/>
              </a:rPr>
              <a:t>pace </a:t>
            </a:r>
            <a:r>
              <a:rPr kumimoji="0" lang="en-US" altLang="ko-KR" sz="800" b="1" dirty="0" smtClean="0">
                <a:solidFill>
                  <a:srgbClr val="FFFFFF"/>
                </a:solidFill>
                <a:ea typeface="굴림" pitchFamily="50" charset="-127"/>
              </a:rPr>
              <a:t>C</a:t>
            </a:r>
            <a:r>
              <a:rPr kumimoji="0" lang="en-US" altLang="ko-KR" sz="800" b="1" dirty="0" smtClean="0">
                <a:solidFill>
                  <a:srgbClr val="87CEFF"/>
                </a:solidFill>
                <a:ea typeface="굴림" pitchFamily="50" charset="-127"/>
              </a:rPr>
              <a:t>onvergence</a:t>
            </a:r>
            <a:endParaRPr kumimoji="0" lang="en-US" altLang="ko-KR" sz="800" b="1" dirty="0">
              <a:solidFill>
                <a:srgbClr val="87CEFF"/>
              </a:solidFill>
              <a:ea typeface="굴림" pitchFamily="50" charset="-127"/>
            </a:endParaRPr>
          </a:p>
        </p:txBody>
      </p:sp>
      <p:sp>
        <p:nvSpPr>
          <p:cNvPr id="14" name="Line 72"/>
          <p:cNvSpPr>
            <a:spLocks noChangeShapeType="1"/>
          </p:cNvSpPr>
          <p:nvPr userDrawn="1"/>
        </p:nvSpPr>
        <p:spPr bwMode="auto">
          <a:xfrm flipV="1">
            <a:off x="0" y="628655"/>
            <a:ext cx="7599040" cy="9525"/>
          </a:xfrm>
          <a:prstGeom prst="line">
            <a:avLst/>
          </a:prstGeom>
          <a:noFill/>
          <a:ln w="57150">
            <a:solidFill>
              <a:srgbClr val="808080"/>
            </a:solidFill>
            <a:round/>
            <a:headEnd/>
            <a:tailEnd/>
          </a:ln>
          <a:effectLst/>
        </p:spPr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endParaRPr kumimoji="0" lang="ko-KR" altLang="en-US" sz="1800">
              <a:solidFill>
                <a:srgbClr val="000000"/>
              </a:solidFill>
            </a:endParaRPr>
          </a:p>
        </p:txBody>
      </p:sp>
      <p:sp>
        <p:nvSpPr>
          <p:cNvPr id="15" name="Line 73"/>
          <p:cNvSpPr>
            <a:spLocks noChangeShapeType="1"/>
          </p:cNvSpPr>
          <p:nvPr userDrawn="1"/>
        </p:nvSpPr>
        <p:spPr bwMode="auto">
          <a:xfrm>
            <a:off x="-9526" y="619131"/>
            <a:ext cx="9931077" cy="9525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endParaRPr kumimoji="0" lang="ko-KR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9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8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그림 8" descr="icsp최종_white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3968" y="260352"/>
            <a:ext cx="901171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5"/>
          <p:cNvSpPr>
            <a:spLocks noChangeArrowheads="1"/>
          </p:cNvSpPr>
          <p:nvPr userDrawn="1"/>
        </p:nvSpPr>
        <p:spPr bwMode="auto">
          <a:xfrm>
            <a:off x="4736109" y="6612781"/>
            <a:ext cx="644408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>
              <a:defRPr/>
            </a:pPr>
            <a:r>
              <a:rPr lang="en-US" altLang="ko-KR" sz="1000" dirty="0">
                <a:solidFill>
                  <a:srgbClr val="000000"/>
                </a:solidFill>
                <a:latin typeface="HY견고딕" pitchFamily="18" charset="-127"/>
                <a:ea typeface="HY견고딕" pitchFamily="18" charset="-127"/>
              </a:rPr>
              <a:t>- </a:t>
            </a:r>
            <a:fld id="{6BE6EF48-5413-4077-B831-6131340E9A34}" type="slidenum">
              <a:rPr lang="en-US" altLang="ko-KR" sz="1000" smtClean="0">
                <a:solidFill>
                  <a:srgbClr val="000000"/>
                </a:solidFill>
                <a:latin typeface="HY견고딕" pitchFamily="18" charset="-127"/>
                <a:ea typeface="HY견고딕" pitchFamily="18" charset="-127"/>
              </a:rPr>
              <a:pPr>
                <a:defRPr/>
              </a:pPr>
              <a:t>‹#›</a:t>
            </a:fld>
            <a:r>
              <a:rPr lang="en-US" altLang="ko-KR" sz="1000" dirty="0" smtClean="0">
                <a:solidFill>
                  <a:srgbClr val="000000"/>
                </a:solidFill>
                <a:latin typeface="HY견고딕" pitchFamily="18" charset="-127"/>
                <a:ea typeface="HY견고딕" pitchFamily="18" charset="-127"/>
              </a:rPr>
              <a:t>/43 -</a:t>
            </a:r>
            <a:endParaRPr lang="en-US" altLang="ko-KR" sz="1000" dirty="0">
              <a:solidFill>
                <a:srgbClr val="000000"/>
              </a:solidFill>
              <a:latin typeface="HY견고딕" pitchFamily="18" charset="-127"/>
              <a:ea typeface="HY견고딕" pitchFamily="18" charset="-127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1" r:id="rId1"/>
    <p:sldLayoutId id="2147483852" r:id="rId2"/>
    <p:sldLayoutId id="2147483833" r:id="rId3"/>
    <p:sldLayoutId id="2147483779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그림 8" descr="icsp최종_white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3968" y="260352"/>
            <a:ext cx="901171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6" r:id="rId2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39" r:id="rId1"/>
    <p:sldLayoutId id="2147483840" r:id="rId2"/>
    <p:sldLayoutId id="2147483841" r:id="rId3"/>
    <p:sldLayoutId id="2147483842" r:id="rId4"/>
    <p:sldLayoutId id="2147483843" r:id="rId5"/>
    <p:sldLayoutId id="2147483845" r:id="rId6"/>
    <p:sldLayoutId id="2147483846" r:id="rId7"/>
    <p:sldLayoutId id="2147483847" r:id="rId8"/>
    <p:sldLayoutId id="2147483848" r:id="rId9"/>
    <p:sldLayoutId id="2147483849" r:id="rId10"/>
    <p:sldLayoutId id="2147483850" r:id="rId11"/>
    <p:sldLayoutId id="2147483857" r:id="rId12"/>
    <p:sldLayoutId id="2147483858" r:id="rId13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kumimoji="1" sz="26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2600">
          <a:solidFill>
            <a:schemeClr val="bg1"/>
          </a:solidFill>
          <a:latin typeface="산돌고딕B" pitchFamily="18" charset="-127"/>
          <a:ea typeface="산돌고딕B" pitchFamily="18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2600">
          <a:solidFill>
            <a:schemeClr val="bg1"/>
          </a:solidFill>
          <a:latin typeface="산돌고딕B" pitchFamily="18" charset="-127"/>
          <a:ea typeface="산돌고딕B" pitchFamily="18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2600">
          <a:solidFill>
            <a:schemeClr val="bg1"/>
          </a:solidFill>
          <a:latin typeface="산돌고딕B" pitchFamily="18" charset="-127"/>
          <a:ea typeface="산돌고딕B" pitchFamily="18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2600">
          <a:solidFill>
            <a:schemeClr val="bg1"/>
          </a:solidFill>
          <a:latin typeface="산돌고딕B" pitchFamily="18" charset="-127"/>
          <a:ea typeface="산돌고딕B" pitchFamily="18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2600">
          <a:solidFill>
            <a:srgbClr val="CC0000"/>
          </a:solidFill>
          <a:latin typeface="Tahoma" pitchFamily="34" charset="0"/>
          <a:ea typeface="HY헤드라인M" pitchFamily="18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2600">
          <a:solidFill>
            <a:srgbClr val="CC0000"/>
          </a:solidFill>
          <a:latin typeface="Tahoma" pitchFamily="34" charset="0"/>
          <a:ea typeface="HY헤드라인M" pitchFamily="18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2600">
          <a:solidFill>
            <a:srgbClr val="CC0000"/>
          </a:solidFill>
          <a:latin typeface="Tahoma" pitchFamily="34" charset="0"/>
          <a:ea typeface="HY헤드라인M" pitchFamily="18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2600">
          <a:solidFill>
            <a:srgbClr val="CC0000"/>
          </a:solidFill>
          <a:latin typeface="Tahoma" pitchFamily="34" charset="0"/>
          <a:ea typeface="HY헤드라인M" pitchFamily="18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lr>
          <a:srgbClr val="008080"/>
        </a:buClr>
        <a:buFont typeface="Wingdings" pitchFamily="2" charset="2"/>
        <a:buChar char="v"/>
        <a:defRPr kumimoji="1" sz="2200">
          <a:solidFill>
            <a:srgbClr val="000046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lnSpc>
          <a:spcPct val="150000"/>
        </a:lnSpc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kumimoji="1" sz="2000">
          <a:solidFill>
            <a:srgbClr val="0000FF"/>
          </a:solidFill>
          <a:latin typeface="+mn-lt"/>
          <a:ea typeface="+mn-ea"/>
          <a:sym typeface="Wingdings" pitchFamily="2" charset="2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000">
          <a:solidFill>
            <a:srgbClr val="0000FF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굴림" pitchFamily="50" charset="-127"/>
          <a:ea typeface="굴림" pitchFamily="50" charset="-127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굴림" pitchFamily="50" charset="-127"/>
          <a:ea typeface="굴림" pitchFamily="50" charset="-127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defRPr kumimoji="1" sz="2000">
          <a:solidFill>
            <a:schemeClr val="tx1"/>
          </a:solidFill>
          <a:latin typeface="굴림" pitchFamily="50" charset="-127"/>
          <a:ea typeface="굴림" pitchFamily="50" charset="-127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defRPr kumimoji="1" sz="2000">
          <a:solidFill>
            <a:schemeClr val="tx1"/>
          </a:solidFill>
          <a:latin typeface="굴림" pitchFamily="50" charset="-127"/>
          <a:ea typeface="굴림" pitchFamily="50" charset="-127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defRPr kumimoji="1" sz="2000">
          <a:solidFill>
            <a:schemeClr val="tx1"/>
          </a:solidFill>
          <a:latin typeface="굴림" pitchFamily="50" charset="-127"/>
          <a:ea typeface="굴림" pitchFamily="50" charset="-127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defRPr kumimoji="1" sz="2000">
          <a:solidFill>
            <a:schemeClr val="tx1"/>
          </a:solidFill>
          <a:latin typeface="굴림" pitchFamily="50" charset="-127"/>
          <a:ea typeface="굴림" pitchFamily="50" charset="-127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0" y="0"/>
            <a:ext cx="9906000" cy="4365130"/>
          </a:xfrm>
          <a:prstGeom prst="rect">
            <a:avLst/>
          </a:prstGeom>
          <a:solidFill>
            <a:srgbClr val="193279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75244" tIns="37623" rIns="75244" bIns="37623" anchor="ctr"/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endParaRPr kumimoji="0" lang="ko-KR" altLang="en-US" sz="1800">
              <a:solidFill>
                <a:srgbClr val="000000"/>
              </a:solidFill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16386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2563758" y="1181675"/>
            <a:ext cx="4988545" cy="3847207"/>
          </a:xfrm>
          <a:prstGeom prst="rect">
            <a:avLst/>
          </a:prstGeom>
          <a:solidFill>
            <a:srgbClr val="193279"/>
          </a:solidFill>
        </p:spPr>
        <p:txBody>
          <a:bodyPr wrap="none" lIns="0" tIns="0" rIns="0" bIns="0" anchor="t" anchorCtr="0">
            <a:spAutoFit/>
          </a:bodyPr>
          <a:lstStyle/>
          <a:p>
            <a:pPr algn="ctr">
              <a:defRPr/>
            </a:pPr>
            <a:r>
              <a:rPr lang="ko-KR" alt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플랫폼 시대 플랫폼 전략</a:t>
            </a:r>
            <a:r>
              <a:rPr lang="en-US" altLang="ko-K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/>
            </a:r>
            <a:br>
              <a:rPr lang="en-US" altLang="ko-K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</a:br>
            <a:r>
              <a:rPr lang="en-US" altLang="ko-KR" sz="3000" b="1" dirty="0" smtClean="0">
                <a:solidFill>
                  <a:schemeClr val="tx1"/>
                </a:solidFill>
                <a:latin typeface="HY울릉도M" pitchFamily="18" charset="-127"/>
                <a:ea typeface="HY울릉도M" pitchFamily="18" charset="-127"/>
              </a:rPr>
              <a:t/>
            </a:r>
            <a:br>
              <a:rPr lang="en-US" altLang="ko-KR" sz="3000" b="1" dirty="0" smtClean="0">
                <a:solidFill>
                  <a:schemeClr val="tx1"/>
                </a:solidFill>
                <a:latin typeface="HY울릉도M" pitchFamily="18" charset="-127"/>
                <a:ea typeface="HY울릉도M" pitchFamily="18" charset="-127"/>
              </a:rPr>
            </a:br>
            <a:r>
              <a:rPr lang="en-US" altLang="ko-KR" sz="2400" b="1" dirty="0" smtClean="0">
                <a:latin typeface="HY울릉도M" pitchFamily="18" charset="-127"/>
                <a:ea typeface="HY울릉도M" pitchFamily="18" charset="-127"/>
              </a:rPr>
              <a:t>2015.8.18</a:t>
            </a:r>
            <a:r>
              <a:rPr lang="en-US" altLang="ko-KR" sz="1800" b="1" dirty="0" smtClean="0">
                <a:latin typeface="HY울릉도M" pitchFamily="18" charset="-127"/>
                <a:ea typeface="HY울릉도M" pitchFamily="18" charset="-127"/>
              </a:rPr>
              <a:t/>
            </a:r>
            <a:br>
              <a:rPr lang="en-US" altLang="ko-KR" sz="1800" b="1" dirty="0" smtClean="0">
                <a:latin typeface="HY울릉도M" pitchFamily="18" charset="-127"/>
                <a:ea typeface="HY울릉도M" pitchFamily="18" charset="-127"/>
              </a:rPr>
            </a:br>
            <a:r>
              <a:rPr lang="en-US" altLang="ko-KR" sz="2000" b="1" dirty="0" smtClean="0">
                <a:latin typeface="HY울릉도M" pitchFamily="18" charset="-127"/>
                <a:ea typeface="HY울릉도M" pitchFamily="18" charset="-127"/>
              </a:rPr>
              <a:t/>
            </a:r>
            <a:br>
              <a:rPr lang="en-US" altLang="ko-KR" sz="2000" b="1" dirty="0" smtClean="0">
                <a:latin typeface="HY울릉도M" pitchFamily="18" charset="-127"/>
                <a:ea typeface="HY울릉도M" pitchFamily="18" charset="-127"/>
              </a:rPr>
            </a:br>
            <a:r>
              <a:rPr lang="en-US" altLang="ko-KR" sz="2000" b="1" dirty="0">
                <a:latin typeface="HY울릉도M" pitchFamily="18" charset="-127"/>
                <a:ea typeface="HY울릉도M" pitchFamily="18" charset="-127"/>
              </a:rPr>
              <a:t/>
            </a:r>
            <a:br>
              <a:rPr lang="en-US" altLang="ko-KR" sz="2000" b="1" dirty="0">
                <a:latin typeface="HY울릉도M" pitchFamily="18" charset="-127"/>
                <a:ea typeface="HY울릉도M" pitchFamily="18" charset="-127"/>
              </a:rPr>
            </a:br>
            <a:r>
              <a:rPr lang="ko-KR" altLang="en-US" sz="2400" b="1" dirty="0">
                <a:latin typeface="HY울릉도M" pitchFamily="18" charset="-127"/>
                <a:ea typeface="HY울릉도M" pitchFamily="18" charset="-127"/>
              </a:rPr>
              <a:t>목원대학교 </a:t>
            </a:r>
            <a:r>
              <a:rPr lang="ko-KR" altLang="en-US" sz="2400" b="1" dirty="0" smtClean="0">
                <a:latin typeface="HY울릉도M" pitchFamily="18" charset="-127"/>
                <a:ea typeface="HY울릉도M" pitchFamily="18" charset="-127"/>
              </a:rPr>
              <a:t>   고대식 교수</a:t>
            </a:r>
            <a:r>
              <a:rPr lang="en-US" altLang="ko-KR" sz="2400" b="1" dirty="0" smtClean="0">
                <a:latin typeface="HY울릉도M" pitchFamily="18" charset="-127"/>
                <a:ea typeface="HY울릉도M" pitchFamily="18" charset="-127"/>
              </a:rPr>
              <a:t/>
            </a:r>
            <a:br>
              <a:rPr lang="en-US" altLang="ko-KR" sz="2400" b="1" dirty="0" smtClean="0">
                <a:latin typeface="HY울릉도M" pitchFamily="18" charset="-127"/>
                <a:ea typeface="HY울릉도M" pitchFamily="18" charset="-127"/>
              </a:rPr>
            </a:br>
            <a:r>
              <a:rPr lang="en-US" altLang="ko-KR" sz="2400" b="1" dirty="0" smtClean="0">
                <a:latin typeface="HY울릉도M" pitchFamily="18" charset="-127"/>
                <a:ea typeface="HY울릉도M" pitchFamily="18" charset="-127"/>
              </a:rPr>
              <a:t>(</a:t>
            </a:r>
            <a:r>
              <a:rPr lang="ko-KR" altLang="en-US" sz="2400" b="1" dirty="0" smtClean="0">
                <a:latin typeface="HY울릉도M" pitchFamily="18" charset="-127"/>
                <a:ea typeface="HY울릉도M" pitchFamily="18" charset="-127"/>
              </a:rPr>
              <a:t>국산</a:t>
            </a:r>
            <a:r>
              <a:rPr lang="en-US" altLang="ko-KR" sz="2400" b="1" dirty="0" smtClean="0">
                <a:latin typeface="HY울릉도M" pitchFamily="18" charset="-127"/>
                <a:ea typeface="HY울릉도M" pitchFamily="18" charset="-127"/>
              </a:rPr>
              <a:t>.</a:t>
            </a:r>
            <a:r>
              <a:rPr lang="ko-KR" altLang="en-US" sz="2400" b="1" dirty="0" smtClean="0">
                <a:latin typeface="HY울릉도M" pitchFamily="18" charset="-127"/>
                <a:ea typeface="HY울릉도M" pitchFamily="18" charset="-127"/>
              </a:rPr>
              <a:t>공개</a:t>
            </a:r>
            <a:r>
              <a:rPr lang="en-US" altLang="ko-KR" sz="2400" b="1" dirty="0" smtClean="0">
                <a:latin typeface="HY울릉도M" pitchFamily="18" charset="-127"/>
                <a:ea typeface="HY울릉도M" pitchFamily="18" charset="-127"/>
              </a:rPr>
              <a:t>ICT </a:t>
            </a:r>
            <a:r>
              <a:rPr lang="ko-KR" altLang="en-US" sz="2400" b="1" dirty="0" smtClean="0">
                <a:latin typeface="HY울릉도M" pitchFamily="18" charset="-127"/>
                <a:ea typeface="HY울릉도M" pitchFamily="18" charset="-127"/>
              </a:rPr>
              <a:t>기업협의회 회장</a:t>
            </a:r>
            <a:r>
              <a:rPr lang="en-US" altLang="ko-KR" sz="2400" b="1" dirty="0" smtClean="0">
                <a:latin typeface="HY울릉도M" pitchFamily="18" charset="-127"/>
                <a:ea typeface="HY울릉도M" pitchFamily="18" charset="-127"/>
              </a:rPr>
              <a:t>)</a:t>
            </a:r>
            <a:br>
              <a:rPr lang="en-US" altLang="ko-KR" sz="2400" b="1" dirty="0" smtClean="0">
                <a:latin typeface="HY울릉도M" pitchFamily="18" charset="-127"/>
                <a:ea typeface="HY울릉도M" pitchFamily="18" charset="-127"/>
              </a:rPr>
            </a:br>
            <a:r>
              <a:rPr lang="en-US" altLang="ko-KR" sz="2400" b="1" dirty="0" smtClean="0">
                <a:latin typeface="HY울릉도M" pitchFamily="18" charset="-127"/>
                <a:ea typeface="HY울릉도M" pitchFamily="18" charset="-127"/>
              </a:rPr>
              <a:t/>
            </a:r>
            <a:br>
              <a:rPr lang="en-US" altLang="ko-KR" sz="2400" b="1" dirty="0" smtClean="0">
                <a:latin typeface="HY울릉도M" pitchFamily="18" charset="-127"/>
                <a:ea typeface="HY울릉도M" pitchFamily="18" charset="-127"/>
              </a:rPr>
            </a:br>
            <a:r>
              <a:rPr lang="en-US" altLang="ko-KR" sz="2400" b="1" dirty="0" smtClean="0">
                <a:latin typeface="HY울릉도M" pitchFamily="18" charset="-127"/>
                <a:ea typeface="HY울릉도M" pitchFamily="18" charset="-127"/>
              </a:rPr>
              <a:t>kds@mokwon.ac.kr</a:t>
            </a:r>
            <a:br>
              <a:rPr lang="en-US" altLang="ko-KR" sz="2400" b="1" dirty="0" smtClean="0">
                <a:latin typeface="HY울릉도M" pitchFamily="18" charset="-127"/>
                <a:ea typeface="HY울릉도M" pitchFamily="18" charset="-127"/>
              </a:rPr>
            </a:br>
            <a:endParaRPr lang="ko-KR" altLang="en-US" sz="2400" dirty="0">
              <a:latin typeface="HY울릉도M" pitchFamily="18" charset="-127"/>
              <a:ea typeface="HY울릉도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946807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b="1" dirty="0" err="1" smtClean="0"/>
              <a:t>소셜플랫폼</a:t>
            </a:r>
            <a:r>
              <a:rPr lang="ko-KR" altLang="en-US" sz="2800" b="1" dirty="0" smtClean="0"/>
              <a:t> </a:t>
            </a:r>
            <a:r>
              <a:rPr lang="en-US" altLang="ko-KR" sz="2800" b="1" dirty="0" smtClean="0"/>
              <a:t>=&gt; </a:t>
            </a:r>
            <a:r>
              <a:rPr lang="ko-KR" altLang="en-US" sz="2800" b="1" dirty="0" err="1" smtClean="0"/>
              <a:t>콘텐츠와</a:t>
            </a:r>
            <a:r>
              <a:rPr lang="ko-KR" altLang="en-US" sz="2800" b="1" dirty="0" smtClean="0"/>
              <a:t> 게임플랫폼으로 진화</a:t>
            </a:r>
            <a:endParaRPr lang="ko-KR" altLang="en-US" sz="2800" b="1" dirty="0"/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350" y="980660"/>
            <a:ext cx="9205913" cy="5256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7486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복지서비스 서비스플랫폼</a:t>
            </a:r>
            <a:endParaRPr lang="ko-KR" altLang="en-US" dirty="0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379" y="908650"/>
            <a:ext cx="9073261" cy="540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5947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 smtClean="0"/>
              <a:t>지식공유플랫폼</a:t>
            </a:r>
            <a:endParaRPr lang="ko-KR" altLang="en-US" b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420" y="996690"/>
            <a:ext cx="4752660" cy="400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8930" y="2996940"/>
            <a:ext cx="4781550" cy="293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9982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 err="1" smtClean="0"/>
              <a:t>빅데이터</a:t>
            </a:r>
            <a:r>
              <a:rPr lang="ko-KR" altLang="en-US" b="1" dirty="0" smtClean="0"/>
              <a:t> 플랫폼 </a:t>
            </a:r>
            <a:r>
              <a:rPr lang="en-US" altLang="ko-KR" sz="1600" b="1" dirty="0" smtClean="0"/>
              <a:t>[</a:t>
            </a:r>
            <a:r>
              <a:rPr lang="ko-KR" altLang="en-US" sz="1600" b="1" dirty="0" smtClean="0"/>
              <a:t>김병곤</a:t>
            </a:r>
            <a:r>
              <a:rPr lang="en-US" altLang="ko-KR" sz="1600" b="1" dirty="0" smtClean="0"/>
              <a:t>]           </a:t>
            </a:r>
            <a:r>
              <a:rPr lang="ko-KR" altLang="en-US" sz="1600" b="1" dirty="0" smtClean="0"/>
              <a:t>수집</a:t>
            </a:r>
            <a:r>
              <a:rPr lang="en-US" altLang="ko-KR" sz="1600" b="1" dirty="0" smtClean="0"/>
              <a:t>-</a:t>
            </a:r>
            <a:r>
              <a:rPr lang="ko-KR" altLang="en-US" sz="1600" b="1" dirty="0" smtClean="0"/>
              <a:t>저장</a:t>
            </a:r>
            <a:r>
              <a:rPr lang="en-US" altLang="ko-KR" sz="1600" b="1" dirty="0" smtClean="0"/>
              <a:t>-</a:t>
            </a:r>
            <a:r>
              <a:rPr lang="ko-KR" altLang="en-US" sz="1600" b="1" dirty="0" smtClean="0"/>
              <a:t>처리</a:t>
            </a:r>
            <a:r>
              <a:rPr lang="en-US" altLang="ko-KR" sz="1600" b="1" dirty="0" smtClean="0"/>
              <a:t>-</a:t>
            </a:r>
            <a:r>
              <a:rPr lang="ko-KR" altLang="en-US" sz="1600" b="1" dirty="0" smtClean="0"/>
              <a:t>분석</a:t>
            </a:r>
            <a:r>
              <a:rPr lang="en-US" altLang="ko-KR" sz="1600" b="1" dirty="0" smtClean="0"/>
              <a:t>-</a:t>
            </a:r>
            <a:r>
              <a:rPr lang="ko-KR" altLang="en-US" sz="1600" b="1" dirty="0" smtClean="0"/>
              <a:t>시각화 지원</a:t>
            </a:r>
            <a:endParaRPr lang="ko-KR" altLang="en-US" sz="1600" b="1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360" y="836640"/>
            <a:ext cx="9073260" cy="5790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8830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플랫폼의 성공요건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생태계 조성 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참여하는 모든 역할들 즉 수요자와 공급자 그리고 플랫폼 제공자 모두에게 이익 제공</a:t>
            </a:r>
            <a:r>
              <a:rPr lang="en-US" altLang="ko-KR" dirty="0" smtClean="0"/>
              <a:t>(</a:t>
            </a:r>
            <a:r>
              <a:rPr lang="ko-KR" altLang="en-US" dirty="0" smtClean="0"/>
              <a:t> 시너지</a:t>
            </a:r>
            <a:r>
              <a:rPr lang="en-US" altLang="ko-KR" dirty="0" smtClean="0"/>
              <a:t>, </a:t>
            </a:r>
            <a:r>
              <a:rPr lang="ko-KR" altLang="en-US" dirty="0" smtClean="0"/>
              <a:t>상업성</a:t>
            </a:r>
            <a:r>
              <a:rPr lang="en-US" altLang="ko-KR" dirty="0" smtClean="0"/>
              <a:t>, </a:t>
            </a:r>
            <a:r>
              <a:rPr lang="ko-KR" altLang="en-US" dirty="0" smtClean="0"/>
              <a:t>생태계를 유지 발전을 위한 엄격한 규칙</a:t>
            </a:r>
            <a:r>
              <a:rPr lang="en-US" altLang="ko-KR" dirty="0" smtClean="0"/>
              <a:t>) </a:t>
            </a:r>
            <a:r>
              <a:rPr lang="ko-KR" altLang="en-US" dirty="0" smtClean="0"/>
              <a:t>나만의 이익을 추구하면 망한다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단기적 이익을 추구하면 망한다</a:t>
            </a:r>
            <a:r>
              <a:rPr lang="en-US" altLang="ko-KR" dirty="0" smtClean="0"/>
              <a:t>.</a:t>
            </a:r>
          </a:p>
          <a:p>
            <a:pPr lvl="1"/>
            <a:r>
              <a:rPr lang="en-US" altLang="ko-KR" dirty="0" smtClean="0"/>
              <a:t>2000</a:t>
            </a:r>
            <a:r>
              <a:rPr lang="ko-KR" altLang="en-US" dirty="0" smtClean="0"/>
              <a:t>년대 </a:t>
            </a:r>
            <a:r>
              <a:rPr lang="ko-KR" altLang="en-US" dirty="0" err="1" smtClean="0"/>
              <a:t>싸이월드와</a:t>
            </a:r>
            <a:r>
              <a:rPr lang="ko-KR" altLang="en-US" dirty="0" smtClean="0"/>
              <a:t> 같은 우리나라 벤처가 성장 못한 이유</a:t>
            </a:r>
            <a:r>
              <a:rPr lang="en-US" altLang="ko-KR" dirty="0" smtClean="0"/>
              <a:t>?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r>
              <a:rPr lang="ko-KR" altLang="en-US" dirty="0" smtClean="0"/>
              <a:t>트랜잭션이 증대화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콘텐트 중요하지만 </a:t>
            </a:r>
            <a:r>
              <a:rPr lang="ko-KR" altLang="en-US" dirty="0" err="1" smtClean="0"/>
              <a:t>카톡이나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페이스북이</a:t>
            </a:r>
            <a:r>
              <a:rPr lang="ko-KR" altLang="en-US" dirty="0" smtClean="0"/>
              <a:t> 반드시 정형화된 콘텐트 때문에 성공하는 것이 아니다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자기들끼리 놀게 하여 트랜잭션 증대시켜라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비용절감 효과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개별적으로 가게를 </a:t>
            </a:r>
            <a:r>
              <a:rPr lang="ko-KR" altLang="en-US" dirty="0" err="1" smtClean="0"/>
              <a:t>오픈하기</a:t>
            </a:r>
            <a:r>
              <a:rPr lang="ko-KR" altLang="en-US" dirty="0" smtClean="0"/>
              <a:t> 위해 길 닦고 전기 끌고 하는 것보다 시장이나 쇼핑몰을 만들어 놓고 가게 빌려주는 것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2468136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28229" y="304800"/>
            <a:ext cx="9206044" cy="891890"/>
          </a:xfrm>
        </p:spPr>
        <p:txBody>
          <a:bodyPr/>
          <a:lstStyle/>
          <a:p>
            <a:r>
              <a:rPr lang="ko-KR" altLang="en-US" dirty="0" smtClean="0"/>
              <a:t>플랫폼 성공적 </a:t>
            </a:r>
            <a:r>
              <a:rPr lang="en-US" altLang="ko-KR" dirty="0" smtClean="0"/>
              <a:t>L</a:t>
            </a:r>
            <a:r>
              <a:rPr lang="ko-KR" altLang="en-US" dirty="0" smtClean="0"/>
              <a:t>자형 진화패턴 </a:t>
            </a:r>
            <a:r>
              <a:rPr lang="en-US" altLang="ko-KR" sz="1800" dirty="0" smtClean="0"/>
              <a:t>[</a:t>
            </a:r>
            <a:r>
              <a:rPr lang="ko-KR" altLang="en-US" sz="1800" dirty="0" err="1" smtClean="0"/>
              <a:t>히라노아쓰시</a:t>
            </a:r>
            <a:r>
              <a:rPr lang="en-US" altLang="ko-KR" sz="1800" dirty="0" smtClean="0"/>
              <a:t>]</a:t>
            </a:r>
            <a:br>
              <a:rPr lang="en-US" altLang="ko-KR" sz="1800" dirty="0" smtClean="0"/>
            </a:br>
            <a:r>
              <a:rPr lang="ko-KR" altLang="en-US" sz="1800" dirty="0" smtClean="0"/>
              <a:t>가입자확대 </a:t>
            </a:r>
            <a:r>
              <a:rPr lang="en-US" altLang="ko-KR" sz="1800" dirty="0" smtClean="0"/>
              <a:t>-&gt; 3</a:t>
            </a:r>
            <a:r>
              <a:rPr lang="en-US" altLang="ko-KR" sz="1800" baseline="30000" dirty="0" smtClean="0"/>
              <a:t>rd</a:t>
            </a:r>
            <a:r>
              <a:rPr lang="en-US" altLang="ko-KR" sz="1800" dirty="0" smtClean="0"/>
              <a:t> party </a:t>
            </a:r>
            <a:r>
              <a:rPr lang="ko-KR" altLang="en-US" sz="1800" dirty="0" smtClean="0"/>
              <a:t>생태계조성 </a:t>
            </a:r>
            <a:r>
              <a:rPr lang="en-US" altLang="ko-KR" sz="1800" dirty="0" smtClean="0"/>
              <a:t>-&gt; L</a:t>
            </a:r>
            <a:r>
              <a:rPr lang="ko-KR" altLang="en-US" sz="1800" dirty="0" smtClean="0"/>
              <a:t>자 서비스 영역확대</a:t>
            </a:r>
            <a:r>
              <a:rPr lang="en-US" altLang="ko-KR" sz="1800" dirty="0" smtClean="0"/>
              <a:t/>
            </a:r>
            <a:br>
              <a:rPr lang="en-US" altLang="ko-KR" sz="1800" dirty="0" smtClean="0"/>
            </a:br>
            <a:r>
              <a:rPr lang="en-US" altLang="ko-KR" sz="1800" dirty="0"/>
              <a:t/>
            </a:r>
            <a:br>
              <a:rPr lang="en-US" altLang="ko-KR" sz="1800" dirty="0"/>
            </a:br>
            <a:endParaRPr lang="ko-KR" altLang="en-US" sz="1800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380" y="1484730"/>
            <a:ext cx="8382779" cy="4823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8033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400" dirty="0" smtClean="0"/>
              <a:t>플랫폼 시대에 리더를 위한 질문들</a:t>
            </a:r>
            <a:endParaRPr lang="ko-KR" altLang="en-US" sz="24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>
                <a:solidFill>
                  <a:srgbClr val="FF0000"/>
                </a:solidFill>
              </a:rPr>
              <a:t>수요자</a:t>
            </a:r>
            <a:r>
              <a:rPr lang="en-US" altLang="ko-KR" dirty="0">
                <a:solidFill>
                  <a:srgbClr val="FF0000"/>
                </a:solidFill>
              </a:rPr>
              <a:t>, </a:t>
            </a:r>
            <a:r>
              <a:rPr lang="ko-KR" altLang="en-US" dirty="0">
                <a:solidFill>
                  <a:srgbClr val="FF0000"/>
                </a:solidFill>
              </a:rPr>
              <a:t>공급자</a:t>
            </a:r>
            <a:r>
              <a:rPr lang="en-US" altLang="ko-KR" dirty="0">
                <a:solidFill>
                  <a:srgbClr val="FF0000"/>
                </a:solidFill>
              </a:rPr>
              <a:t>, </a:t>
            </a:r>
            <a:r>
              <a:rPr lang="ko-KR" altLang="en-US" dirty="0">
                <a:solidFill>
                  <a:srgbClr val="FF0000"/>
                </a:solidFill>
              </a:rPr>
              <a:t>플랫폼 제공자 모두가 이익을 얻을 수 있는가</a:t>
            </a:r>
            <a:r>
              <a:rPr lang="en-US" altLang="ko-KR" dirty="0">
                <a:solidFill>
                  <a:srgbClr val="FF0000"/>
                </a:solidFill>
              </a:rPr>
              <a:t>?</a:t>
            </a:r>
            <a:endParaRPr lang="en-US" altLang="ko-KR" dirty="0" smtClean="0"/>
          </a:p>
          <a:p>
            <a:r>
              <a:rPr lang="ko-KR" altLang="en-US" dirty="0" smtClean="0"/>
              <a:t>가입자수</a:t>
            </a:r>
            <a:r>
              <a:rPr lang="en-US" altLang="ko-KR" dirty="0" smtClean="0"/>
              <a:t>, </a:t>
            </a:r>
            <a:r>
              <a:rPr lang="ko-KR" altLang="en-US" dirty="0" smtClean="0"/>
              <a:t>실행환경과 같은 핵심자산으로 가지고 있거나 소유할 자신이 있는가</a:t>
            </a:r>
            <a:r>
              <a:rPr lang="en-US" altLang="ko-KR" dirty="0" smtClean="0"/>
              <a:t>?</a:t>
            </a:r>
          </a:p>
          <a:p>
            <a:r>
              <a:rPr lang="ko-KR" altLang="en-US" dirty="0" smtClean="0"/>
              <a:t>수요자는 누구이고 공급자는 누구인가</a:t>
            </a:r>
            <a:r>
              <a:rPr lang="en-US" altLang="ko-KR" dirty="0" smtClean="0"/>
              <a:t>?</a:t>
            </a:r>
          </a:p>
          <a:p>
            <a:r>
              <a:rPr lang="en-US" altLang="ko-KR" dirty="0"/>
              <a:t> </a:t>
            </a:r>
            <a:r>
              <a:rPr lang="ko-KR" altLang="en-US" dirty="0" smtClean="0">
                <a:solidFill>
                  <a:srgbClr val="FF0000"/>
                </a:solidFill>
              </a:rPr>
              <a:t>내가 플랫폼 제공자가 될 것인가</a:t>
            </a:r>
            <a:r>
              <a:rPr lang="en-US" altLang="ko-KR" dirty="0" smtClean="0">
                <a:solidFill>
                  <a:srgbClr val="FF0000"/>
                </a:solidFill>
              </a:rPr>
              <a:t>? </a:t>
            </a:r>
            <a:r>
              <a:rPr lang="ko-KR" altLang="en-US" dirty="0" smtClean="0">
                <a:solidFill>
                  <a:srgbClr val="FF0000"/>
                </a:solidFill>
              </a:rPr>
              <a:t>서비스제공자가 될 것인가</a:t>
            </a:r>
            <a:r>
              <a:rPr lang="en-US" altLang="ko-KR" dirty="0" smtClean="0">
                <a:solidFill>
                  <a:srgbClr val="FF0000"/>
                </a:solidFill>
              </a:rPr>
              <a:t>?</a:t>
            </a:r>
          </a:p>
          <a:p>
            <a:r>
              <a:rPr lang="en-US" altLang="ko-KR" dirty="0" smtClean="0"/>
              <a:t> </a:t>
            </a:r>
            <a:r>
              <a:rPr lang="ko-KR" altLang="en-US" dirty="0" smtClean="0"/>
              <a:t>개방형 플랫폼과 폐쇄형플랫폼 중 어느 것이 유리한가</a:t>
            </a:r>
            <a:r>
              <a:rPr lang="en-US" altLang="ko-KR" dirty="0" smtClean="0"/>
              <a:t>? </a:t>
            </a:r>
          </a:p>
          <a:p>
            <a:r>
              <a:rPr lang="en-US" altLang="ko-KR" dirty="0" smtClean="0"/>
              <a:t> </a:t>
            </a:r>
            <a:r>
              <a:rPr lang="ko-KR" altLang="en-US" dirty="0" smtClean="0"/>
              <a:t>플랫폼으로 진화하고 플랫폼을 통한 수익모델이 나올 정도로 </a:t>
            </a:r>
            <a:r>
              <a:rPr lang="ko-KR" altLang="en-US" dirty="0" smtClean="0">
                <a:solidFill>
                  <a:srgbClr val="FF0000"/>
                </a:solidFill>
              </a:rPr>
              <a:t>장기적으로 투자가 가능한가</a:t>
            </a:r>
            <a:r>
              <a:rPr lang="en-US" altLang="ko-KR" dirty="0" smtClean="0">
                <a:solidFill>
                  <a:srgbClr val="FF0000"/>
                </a:solidFill>
              </a:rPr>
              <a:t>?</a:t>
            </a:r>
          </a:p>
          <a:p>
            <a:r>
              <a:rPr lang="en-US" altLang="ko-KR" dirty="0"/>
              <a:t> </a:t>
            </a:r>
            <a:r>
              <a:rPr lang="ko-KR" altLang="en-US" dirty="0" smtClean="0"/>
              <a:t>편리하게 접근하되 준수해야 할 룰이 있는가</a:t>
            </a:r>
            <a:r>
              <a:rPr lang="en-US" altLang="ko-KR" dirty="0" smtClean="0"/>
              <a:t>?</a:t>
            </a:r>
          </a:p>
          <a:p>
            <a:r>
              <a:rPr lang="en-US" altLang="ko-KR" dirty="0"/>
              <a:t> </a:t>
            </a:r>
            <a:r>
              <a:rPr lang="ko-KR" altLang="en-US" dirty="0" smtClean="0"/>
              <a:t>지속적 성장을 위한 장기적이고 오픈 마인드가 있는가</a:t>
            </a:r>
            <a:r>
              <a:rPr lang="en-US" altLang="ko-KR" dirty="0" smtClean="0"/>
              <a:t>?  </a:t>
            </a:r>
            <a:r>
              <a:rPr lang="ko-KR" altLang="en-US" dirty="0" smtClean="0"/>
              <a:t>단임제</a:t>
            </a:r>
            <a:r>
              <a:rPr lang="en-US" altLang="ko-KR" dirty="0" smtClean="0"/>
              <a:t>, </a:t>
            </a:r>
            <a:r>
              <a:rPr lang="ko-KR" altLang="en-US" dirty="0" smtClean="0"/>
              <a:t>임원은 임시직</a:t>
            </a:r>
            <a:r>
              <a:rPr lang="en-US" altLang="ko-KR" dirty="0" smtClean="0"/>
              <a:t>?</a:t>
            </a:r>
          </a:p>
          <a:p>
            <a:r>
              <a:rPr lang="en-US" altLang="ko-KR" dirty="0"/>
              <a:t> </a:t>
            </a:r>
            <a:r>
              <a:rPr lang="ko-KR" altLang="en-US" dirty="0" smtClean="0">
                <a:solidFill>
                  <a:srgbClr val="FF0000"/>
                </a:solidFill>
              </a:rPr>
              <a:t>애국심 </a:t>
            </a:r>
            <a:r>
              <a:rPr lang="en-US" altLang="ko-KR" dirty="0" smtClean="0">
                <a:solidFill>
                  <a:srgbClr val="FF0000"/>
                </a:solidFill>
              </a:rPr>
              <a:t>-&gt; </a:t>
            </a:r>
            <a:r>
              <a:rPr lang="ko-KR" altLang="en-US" dirty="0" smtClean="0">
                <a:solidFill>
                  <a:srgbClr val="FF0000"/>
                </a:solidFill>
              </a:rPr>
              <a:t>사명감 </a:t>
            </a:r>
            <a:r>
              <a:rPr lang="en-US" altLang="ko-KR" dirty="0" smtClean="0">
                <a:solidFill>
                  <a:srgbClr val="FF0000"/>
                </a:solidFill>
              </a:rPr>
              <a:t>-&gt; </a:t>
            </a:r>
            <a:r>
              <a:rPr lang="ko-KR" altLang="en-US" dirty="0" smtClean="0">
                <a:solidFill>
                  <a:srgbClr val="FF0000"/>
                </a:solidFill>
              </a:rPr>
              <a:t>제도 </a:t>
            </a:r>
            <a:r>
              <a:rPr lang="en-US" altLang="ko-KR" dirty="0" smtClean="0">
                <a:solidFill>
                  <a:srgbClr val="FF0000"/>
                </a:solidFill>
              </a:rPr>
              <a:t>-&gt; </a:t>
            </a:r>
            <a:r>
              <a:rPr lang="ko-KR" altLang="en-US" dirty="0" smtClean="0">
                <a:solidFill>
                  <a:srgbClr val="FF0000"/>
                </a:solidFill>
              </a:rPr>
              <a:t>매뉴얼 </a:t>
            </a:r>
            <a:r>
              <a:rPr lang="en-US" altLang="ko-KR" dirty="0" smtClean="0">
                <a:solidFill>
                  <a:srgbClr val="FF0000"/>
                </a:solidFill>
              </a:rPr>
              <a:t>-&gt; </a:t>
            </a:r>
            <a:r>
              <a:rPr lang="ko-KR" altLang="en-US" dirty="0" smtClean="0">
                <a:solidFill>
                  <a:srgbClr val="FF0000"/>
                </a:solidFill>
              </a:rPr>
              <a:t>시스템 </a:t>
            </a:r>
            <a:r>
              <a:rPr lang="en-US" altLang="ko-KR" dirty="0" smtClean="0">
                <a:solidFill>
                  <a:srgbClr val="FF0000"/>
                </a:solidFill>
                <a:sym typeface="Wingdings" panose="05000000000000000000" pitchFamily="2" charset="2"/>
              </a:rPr>
              <a:t> </a:t>
            </a:r>
            <a:r>
              <a:rPr lang="ko-KR" alt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플랫폼 </a:t>
            </a:r>
            <a:endParaRPr lang="ko-KR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8460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3200" b="1" dirty="0" smtClean="0">
                <a:latin typeface="+mn-lt"/>
                <a:ea typeface="맑은 고딕" pitchFamily="50" charset="-127"/>
              </a:rPr>
              <a:t>목차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3440790" y="1340710"/>
            <a:ext cx="5682661" cy="4391893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  <a:buFont typeface="Wingdings" panose="05000000000000000000" pitchFamily="2" charset="2"/>
              <a:buChar char="u"/>
            </a:pPr>
            <a:r>
              <a:rPr lang="ko-KR" altLang="en-US" sz="2000" b="1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플랫폼시대</a:t>
            </a:r>
            <a:r>
              <a:rPr lang="en-US" altLang="ko-KR" sz="2000" b="1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endParaRPr lang="en-US" altLang="ko-KR" sz="1800" b="1" dirty="0" smtClean="0">
              <a:solidFill>
                <a:schemeClr val="tx1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u"/>
            </a:pPr>
            <a:r>
              <a:rPr lang="en-US" altLang="ko-KR" b="1" dirty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ko-KR" altLang="en-US" b="1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플랫폼</a:t>
            </a:r>
            <a:r>
              <a:rPr lang="en-US" altLang="ko-KR" b="1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ko-KR" altLang="en-US" b="1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사례</a:t>
            </a:r>
            <a:endParaRPr lang="en-US" altLang="ko-KR" b="1" dirty="0" smtClean="0">
              <a:solidFill>
                <a:schemeClr val="tx1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u"/>
            </a:pPr>
            <a:r>
              <a:rPr lang="ko-KR" altLang="en-US" sz="2000" b="1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플랫폼의 성공전략</a:t>
            </a:r>
            <a:endParaRPr lang="en-US" altLang="ko-KR" sz="2000" b="1" dirty="0" smtClean="0">
              <a:solidFill>
                <a:schemeClr val="tx1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u"/>
            </a:pPr>
            <a:r>
              <a:rPr lang="ko-KR" altLang="en-US" sz="2000" b="1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맺음말</a:t>
            </a:r>
            <a:endParaRPr lang="en-US" altLang="ko-KR" sz="2000" b="1" dirty="0" smtClean="0">
              <a:solidFill>
                <a:schemeClr val="tx1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370" y="1916790"/>
            <a:ext cx="2736380" cy="2448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36002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플랫폼의 출현 배경</a:t>
            </a:r>
            <a:r>
              <a:rPr lang="en-US" altLang="ko-KR" dirty="0" smtClean="0"/>
              <a:t>? </a:t>
            </a:r>
            <a:r>
              <a:rPr lang="ko-KR" altLang="en-US" dirty="0"/>
              <a:t>모든 일에는 이유가 있다</a:t>
            </a:r>
            <a:r>
              <a:rPr lang="en-US" altLang="ko-KR" dirty="0"/>
              <a:t>. </a:t>
            </a:r>
            <a:br>
              <a:rPr lang="en-US" altLang="ko-KR" dirty="0"/>
            </a:b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금융위기로 </a:t>
            </a:r>
            <a:r>
              <a:rPr lang="en-US" altLang="ko-KR" dirty="0" smtClean="0"/>
              <a:t>IT </a:t>
            </a:r>
            <a:r>
              <a:rPr lang="ko-KR" altLang="en-US" dirty="0" smtClean="0"/>
              <a:t>예산이 없는데 저렴하게 빌려 쓸 수 없을까</a:t>
            </a:r>
            <a:r>
              <a:rPr lang="en-US" altLang="ko-KR" dirty="0" smtClean="0"/>
              <a:t>? : </a:t>
            </a:r>
            <a:r>
              <a:rPr lang="en-US" altLang="ko-KR" dirty="0" smtClean="0">
                <a:solidFill>
                  <a:srgbClr val="FF0000"/>
                </a:solidFill>
              </a:rPr>
              <a:t>Cloud</a:t>
            </a:r>
            <a:r>
              <a:rPr lang="ko-KR" altLang="en-US" dirty="0" smtClean="0">
                <a:solidFill>
                  <a:srgbClr val="FF0000"/>
                </a:solidFill>
              </a:rPr>
              <a:t>  </a:t>
            </a:r>
            <a:r>
              <a:rPr lang="en-US" altLang="ko-KR" dirty="0" smtClean="0">
                <a:solidFill>
                  <a:srgbClr val="FF0000"/>
                </a:solidFill>
              </a:rPr>
              <a:t>Computing </a:t>
            </a:r>
          </a:p>
          <a:p>
            <a:r>
              <a:rPr lang="ko-KR" altLang="en-US" dirty="0" smtClean="0"/>
              <a:t>시설이용자와 시설제공자가 모두 편리하게 사용할 수 있는 공간이 있음 좋겠다</a:t>
            </a:r>
            <a:r>
              <a:rPr lang="en-US" altLang="ko-KR" dirty="0" smtClean="0"/>
              <a:t>: </a:t>
            </a:r>
            <a:r>
              <a:rPr lang="ko-KR" altLang="en-US" dirty="0" smtClean="0">
                <a:solidFill>
                  <a:srgbClr val="FF0000"/>
                </a:solidFill>
              </a:rPr>
              <a:t>기차플랫폼</a:t>
            </a:r>
            <a:r>
              <a:rPr lang="en-US" altLang="ko-KR" dirty="0" smtClean="0">
                <a:solidFill>
                  <a:srgbClr val="FF0000"/>
                </a:solidFill>
              </a:rPr>
              <a:t>, </a:t>
            </a:r>
            <a:r>
              <a:rPr lang="ko-KR" altLang="en-US" dirty="0" smtClean="0">
                <a:solidFill>
                  <a:srgbClr val="FF0000"/>
                </a:solidFill>
              </a:rPr>
              <a:t>버스정류장</a:t>
            </a:r>
            <a:endParaRPr lang="en-US" altLang="ko-KR" dirty="0" smtClean="0">
              <a:solidFill>
                <a:srgbClr val="FF0000"/>
              </a:solidFill>
            </a:endParaRPr>
          </a:p>
          <a:p>
            <a:r>
              <a:rPr lang="en-US" altLang="ko-KR" dirty="0"/>
              <a:t> </a:t>
            </a:r>
            <a:r>
              <a:rPr lang="ko-KR" altLang="en-US" dirty="0" smtClean="0"/>
              <a:t>소프트웨어를 개발하고 실행시킬 수 있는 공통환경이 있으면 좋겠다</a:t>
            </a:r>
            <a:r>
              <a:rPr lang="en-US" altLang="ko-KR" dirty="0" smtClean="0"/>
              <a:t>: </a:t>
            </a:r>
            <a:r>
              <a:rPr lang="en-US" altLang="ko-KR" dirty="0" smtClean="0">
                <a:solidFill>
                  <a:srgbClr val="FF0000"/>
                </a:solidFill>
              </a:rPr>
              <a:t>O/S, Smart phone</a:t>
            </a:r>
          </a:p>
          <a:p>
            <a:r>
              <a:rPr lang="en-US" altLang="ko-KR" dirty="0"/>
              <a:t> </a:t>
            </a:r>
            <a:r>
              <a:rPr lang="ko-KR" altLang="en-US" dirty="0" smtClean="0"/>
              <a:t>제품의 수명주기가 단축되어 생산속도를 높일 수 있으면 좋겠다</a:t>
            </a:r>
            <a:r>
              <a:rPr lang="en-US" altLang="ko-KR" dirty="0"/>
              <a:t>:</a:t>
            </a:r>
            <a:r>
              <a:rPr lang="en-US" altLang="ko-KR" dirty="0" smtClean="0"/>
              <a:t> </a:t>
            </a:r>
            <a:r>
              <a:rPr lang="ko-KR" altLang="en-US" dirty="0" smtClean="0">
                <a:solidFill>
                  <a:srgbClr val="FF0000"/>
                </a:solidFill>
              </a:rPr>
              <a:t>자동차 생산플랫폼</a:t>
            </a:r>
            <a:endParaRPr lang="en-US" altLang="ko-KR" dirty="0" smtClean="0">
              <a:solidFill>
                <a:srgbClr val="FF0000"/>
              </a:solidFill>
            </a:endParaRPr>
          </a:p>
          <a:p>
            <a:r>
              <a:rPr lang="en-US" altLang="ko-KR" dirty="0"/>
              <a:t> </a:t>
            </a:r>
            <a:r>
              <a:rPr lang="ko-KR" altLang="en-US" dirty="0" smtClean="0"/>
              <a:t>독과점 벤더의 무리한 요구를 견제하고 이종 벤더와 산업간의 호환문제가 없는 뭔가 있음 좋겠다</a:t>
            </a:r>
            <a:r>
              <a:rPr lang="en-US" altLang="ko-KR" dirty="0" smtClean="0"/>
              <a:t>:  </a:t>
            </a:r>
            <a:r>
              <a:rPr lang="ko-KR" altLang="en-US" dirty="0" smtClean="0">
                <a:solidFill>
                  <a:srgbClr val="FF0000"/>
                </a:solidFill>
              </a:rPr>
              <a:t>개방형</a:t>
            </a:r>
            <a:r>
              <a:rPr lang="en-US" altLang="ko-KR" dirty="0" smtClean="0">
                <a:solidFill>
                  <a:srgbClr val="FF0000"/>
                </a:solidFill>
              </a:rPr>
              <a:t> </a:t>
            </a:r>
            <a:r>
              <a:rPr lang="ko-KR" altLang="en-US" dirty="0" smtClean="0">
                <a:solidFill>
                  <a:srgbClr val="FF0000"/>
                </a:solidFill>
              </a:rPr>
              <a:t>플랫폼</a:t>
            </a:r>
            <a:r>
              <a:rPr lang="en-US" altLang="ko-KR" dirty="0" smtClean="0">
                <a:solidFill>
                  <a:srgbClr val="FF0000"/>
                </a:solidFill>
              </a:rPr>
              <a:t>, Android </a:t>
            </a:r>
          </a:p>
          <a:p>
            <a:endParaRPr lang="en-US" altLang="ko-KR" dirty="0" smtClean="0"/>
          </a:p>
          <a:p>
            <a:r>
              <a:rPr lang="ko-KR" altLang="en-US" dirty="0" smtClean="0"/>
              <a:t>항상 새로 만들고 새로 시작하는 것이 아니라 재활용하고 참여하는 모든 생태계에 혜택이 가는 방법이 없을 까</a:t>
            </a:r>
            <a:r>
              <a:rPr lang="en-US" altLang="ko-KR" dirty="0" smtClean="0"/>
              <a:t>? : </a:t>
            </a:r>
            <a:r>
              <a:rPr lang="ko-KR" altLang="en-US" dirty="0" smtClean="0">
                <a:solidFill>
                  <a:srgbClr val="FF0000"/>
                </a:solidFill>
              </a:rPr>
              <a:t>플랫폼</a:t>
            </a:r>
            <a:r>
              <a:rPr lang="en-US" altLang="ko-KR" dirty="0" smtClean="0"/>
              <a:t>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64903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 smtClean="0"/>
              <a:t>플랫폼을 이해하기 좋은 단어들</a:t>
            </a:r>
            <a:endParaRPr lang="ko-KR" altLang="en-US" b="1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2400" dirty="0" smtClean="0"/>
              <a:t>Plat</a:t>
            </a:r>
            <a:r>
              <a:rPr lang="ko-KR" altLang="en-US" sz="2400" dirty="0" smtClean="0"/>
              <a:t> </a:t>
            </a:r>
            <a:r>
              <a:rPr lang="en-US" altLang="ko-KR" sz="2400" dirty="0" smtClean="0"/>
              <a:t>+ form = [</a:t>
            </a:r>
            <a:r>
              <a:rPr lang="ko-KR" altLang="en-US" sz="2400" dirty="0" err="1" smtClean="0"/>
              <a:t>구획정리된</a:t>
            </a:r>
            <a:r>
              <a:rPr lang="ko-KR" altLang="en-US" sz="2400" dirty="0" smtClean="0"/>
              <a:t> 땅 </a:t>
            </a:r>
            <a:r>
              <a:rPr lang="en-US" altLang="ko-KR" sz="2400" dirty="0" smtClean="0"/>
              <a:t>+ </a:t>
            </a:r>
            <a:r>
              <a:rPr lang="ko-KR" altLang="en-US" sz="2400" dirty="0" smtClean="0"/>
              <a:t>형태 </a:t>
            </a:r>
            <a:r>
              <a:rPr lang="en-US" altLang="ko-KR" sz="2400" dirty="0" smtClean="0"/>
              <a:t>] = </a:t>
            </a:r>
            <a:r>
              <a:rPr lang="ko-KR" altLang="en-US" sz="2400" dirty="0" smtClean="0"/>
              <a:t>용도에 따라 다양한 형태로 사용될 수 있는 공간</a:t>
            </a:r>
            <a:endParaRPr lang="en-US" altLang="ko-KR" sz="2400" dirty="0" smtClean="0"/>
          </a:p>
          <a:p>
            <a:r>
              <a:rPr lang="ko-KR" altLang="en-US" sz="2400" dirty="0" smtClean="0">
                <a:solidFill>
                  <a:srgbClr val="FF0000"/>
                </a:solidFill>
              </a:rPr>
              <a:t>플랫폼 </a:t>
            </a:r>
            <a:r>
              <a:rPr lang="en-US" altLang="ko-KR" sz="2400" dirty="0" smtClean="0">
                <a:solidFill>
                  <a:srgbClr val="FF0000"/>
                </a:solidFill>
              </a:rPr>
              <a:t>:</a:t>
            </a:r>
            <a:r>
              <a:rPr lang="ko-KR" altLang="en-US" sz="2400" dirty="0" smtClean="0">
                <a:solidFill>
                  <a:srgbClr val="FF0000"/>
                </a:solidFill>
              </a:rPr>
              <a:t> 컴포넌트</a:t>
            </a:r>
            <a:r>
              <a:rPr lang="en-US" altLang="ko-KR" sz="2400" dirty="0">
                <a:solidFill>
                  <a:srgbClr val="FF0000"/>
                </a:solidFill>
              </a:rPr>
              <a:t>, </a:t>
            </a:r>
            <a:r>
              <a:rPr lang="ko-KR" altLang="en-US" sz="2400" dirty="0">
                <a:solidFill>
                  <a:srgbClr val="FF0000"/>
                </a:solidFill>
              </a:rPr>
              <a:t>규칙</a:t>
            </a:r>
            <a:r>
              <a:rPr lang="en-US" altLang="ko-KR" sz="2400" dirty="0">
                <a:solidFill>
                  <a:srgbClr val="FF0000"/>
                </a:solidFill>
              </a:rPr>
              <a:t>[</a:t>
            </a:r>
            <a:r>
              <a:rPr lang="ko-KR" altLang="en-US" sz="2400" dirty="0">
                <a:solidFill>
                  <a:srgbClr val="FF0000"/>
                </a:solidFill>
              </a:rPr>
              <a:t>표준</a:t>
            </a:r>
            <a:r>
              <a:rPr lang="en-US" altLang="ko-KR" sz="2400" dirty="0">
                <a:solidFill>
                  <a:srgbClr val="FF0000"/>
                </a:solidFill>
              </a:rPr>
              <a:t>, </a:t>
            </a:r>
            <a:r>
              <a:rPr lang="ko-KR" altLang="en-US" sz="2400" dirty="0">
                <a:solidFill>
                  <a:srgbClr val="FF0000"/>
                </a:solidFill>
              </a:rPr>
              <a:t>프로토콜</a:t>
            </a:r>
            <a:r>
              <a:rPr lang="en-US" altLang="ko-KR" sz="2400" dirty="0">
                <a:solidFill>
                  <a:srgbClr val="FF0000"/>
                </a:solidFill>
              </a:rPr>
              <a:t>, </a:t>
            </a:r>
            <a:r>
              <a:rPr lang="ko-KR" altLang="en-US" sz="2400" dirty="0">
                <a:solidFill>
                  <a:srgbClr val="FF0000"/>
                </a:solidFill>
              </a:rPr>
              <a:t>정책</a:t>
            </a:r>
            <a:r>
              <a:rPr lang="en-US" altLang="ko-KR" sz="2400" dirty="0">
                <a:solidFill>
                  <a:srgbClr val="FF0000"/>
                </a:solidFill>
              </a:rPr>
              <a:t>], </a:t>
            </a:r>
            <a:r>
              <a:rPr lang="ko-KR" altLang="en-US" sz="2400" dirty="0">
                <a:solidFill>
                  <a:srgbClr val="FF0000"/>
                </a:solidFill>
              </a:rPr>
              <a:t>그리고 </a:t>
            </a:r>
            <a:r>
              <a:rPr lang="ko-KR" altLang="en-US" sz="2400" dirty="0" err="1">
                <a:solidFill>
                  <a:srgbClr val="FF0000"/>
                </a:solidFill>
              </a:rPr>
              <a:t>상호운용성</a:t>
            </a:r>
            <a:endParaRPr lang="en-US" altLang="ko-KR" sz="2400" dirty="0">
              <a:solidFill>
                <a:srgbClr val="FF0000"/>
              </a:solidFill>
            </a:endParaRPr>
          </a:p>
          <a:p>
            <a:r>
              <a:rPr lang="ko-KR" altLang="en-US" sz="2400" dirty="0" smtClean="0"/>
              <a:t>종합운동장의 </a:t>
            </a:r>
            <a:r>
              <a:rPr lang="ko-KR" altLang="en-US" sz="2400" dirty="0" smtClean="0">
                <a:solidFill>
                  <a:srgbClr val="FF0000"/>
                </a:solidFill>
              </a:rPr>
              <a:t>장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놀이터의 </a:t>
            </a:r>
            <a:r>
              <a:rPr lang="ko-KR" altLang="en-US" sz="2400" dirty="0" smtClean="0">
                <a:solidFill>
                  <a:srgbClr val="FF0000"/>
                </a:solidFill>
              </a:rPr>
              <a:t>터</a:t>
            </a:r>
            <a:r>
              <a:rPr lang="ko-KR" altLang="en-US" sz="2400" dirty="0" smtClean="0"/>
              <a:t> 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기차역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연단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도약발판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시장</a:t>
            </a:r>
            <a:endParaRPr lang="en-US" altLang="ko-KR" sz="2400" dirty="0" smtClean="0"/>
          </a:p>
          <a:p>
            <a:r>
              <a:rPr lang="ko-KR" altLang="en-US" sz="2400" dirty="0" err="1" smtClean="0"/>
              <a:t>스마트폰</a:t>
            </a:r>
            <a:r>
              <a:rPr lang="en-US" altLang="ko-KR" sz="2400" dirty="0" smtClean="0"/>
              <a:t>, TV</a:t>
            </a:r>
          </a:p>
          <a:p>
            <a:r>
              <a:rPr lang="ko-KR" altLang="en-US" sz="2400" dirty="0" err="1" smtClean="0"/>
              <a:t>구글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카카오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신문 방송</a:t>
            </a:r>
            <a:endParaRPr lang="en-US" altLang="ko-KR" sz="2400" dirty="0" smtClean="0"/>
          </a:p>
          <a:p>
            <a:r>
              <a:rPr lang="ko-KR" altLang="en-US" sz="2400" dirty="0" smtClean="0"/>
              <a:t>컴퓨터 시스템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소프트웨어 개발환경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실행환경</a:t>
            </a:r>
            <a:endParaRPr lang="en-US" altLang="ko-KR" sz="2400" dirty="0" smtClean="0"/>
          </a:p>
          <a:p>
            <a:r>
              <a:rPr lang="ko-KR" altLang="en-US" sz="2400" b="1" dirty="0" smtClean="0"/>
              <a:t>시스템이란</a:t>
            </a:r>
            <a:r>
              <a:rPr lang="ko-KR" altLang="en-US" sz="2400" dirty="0" smtClean="0"/>
              <a:t> </a:t>
            </a:r>
            <a:r>
              <a:rPr lang="ko-KR" altLang="en-US" sz="2400" dirty="0"/>
              <a:t>하나의 공통적인 목적을 수행하기 위해 조직화된 요소들의 </a:t>
            </a:r>
            <a:r>
              <a:rPr lang="ko-KR" altLang="en-US" sz="2400" dirty="0" smtClean="0"/>
              <a:t>집합체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플랫폼은 여러 개의 공통적인 목적을 수행</a:t>
            </a:r>
            <a:endParaRPr lang="en-US" altLang="ko-KR" sz="2400" dirty="0" smtClean="0"/>
          </a:p>
          <a:p>
            <a:r>
              <a:rPr lang="ko-KR" altLang="en-US" sz="2400" dirty="0" smtClean="0">
                <a:solidFill>
                  <a:srgbClr val="FF0000"/>
                </a:solidFill>
              </a:rPr>
              <a:t>서울역 플랫폼과</a:t>
            </a:r>
            <a:r>
              <a:rPr lang="en-US" altLang="ko-KR" sz="2400" dirty="0" smtClean="0">
                <a:solidFill>
                  <a:srgbClr val="FF0000"/>
                </a:solidFill>
              </a:rPr>
              <a:t> </a:t>
            </a:r>
            <a:r>
              <a:rPr lang="ko-KR" altLang="en-US" sz="2400" dirty="0" smtClean="0">
                <a:solidFill>
                  <a:srgbClr val="FF0000"/>
                </a:solidFill>
              </a:rPr>
              <a:t>서울역의 </a:t>
            </a:r>
            <a:r>
              <a:rPr lang="en-US" altLang="ko-KR" sz="2400" dirty="0" smtClean="0">
                <a:solidFill>
                  <a:srgbClr val="FF0000"/>
                </a:solidFill>
              </a:rPr>
              <a:t>S Lounge </a:t>
            </a:r>
            <a:r>
              <a:rPr lang="ko-KR" altLang="en-US" sz="2400" dirty="0" smtClean="0">
                <a:solidFill>
                  <a:srgbClr val="FF0000"/>
                </a:solidFill>
              </a:rPr>
              <a:t>플랫폼</a:t>
            </a:r>
            <a:endParaRPr lang="en-US" altLang="ko-KR" sz="24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5782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하드웨어 플랫폼 종류 </a:t>
            </a:r>
            <a:r>
              <a:rPr lang="en-US" altLang="ko-KR" sz="1800" dirty="0" smtClean="0"/>
              <a:t>[KT</a:t>
            </a:r>
            <a:r>
              <a:rPr lang="ko-KR" altLang="en-US" sz="1800" dirty="0" smtClean="0"/>
              <a:t> 이성춘</a:t>
            </a:r>
            <a:r>
              <a:rPr lang="en-US" altLang="ko-KR" sz="1800" dirty="0" smtClean="0"/>
              <a:t>]</a:t>
            </a:r>
            <a:endParaRPr lang="ko-KR" altLang="en-US" sz="18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733" y="990600"/>
            <a:ext cx="7867696" cy="531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5012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소프트웨어 플랫폼 </a:t>
            </a:r>
            <a:r>
              <a:rPr lang="en-US" altLang="ko-KR" sz="2000" dirty="0" smtClean="0"/>
              <a:t>[</a:t>
            </a:r>
            <a:r>
              <a:rPr lang="ko-KR" altLang="en-US" sz="2000" dirty="0" smtClean="0"/>
              <a:t>신의섭</a:t>
            </a:r>
            <a:r>
              <a:rPr lang="en-US" altLang="ko-KR" sz="2000" dirty="0" smtClean="0"/>
              <a:t>]</a:t>
            </a:r>
            <a:endParaRPr lang="ko-KR" altLang="en-US" sz="20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420" y="980660"/>
            <a:ext cx="8042321" cy="5541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381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서비스 플랫폼</a:t>
            </a:r>
            <a:endParaRPr lang="ko-KR" alt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390" y="990600"/>
            <a:ext cx="8641200" cy="531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2053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b="1" dirty="0" smtClean="0"/>
              <a:t>플랫폼의 </a:t>
            </a:r>
            <a:r>
              <a:rPr lang="en-US" altLang="ko-KR" sz="2800" b="1" dirty="0" smtClean="0"/>
              <a:t>3</a:t>
            </a:r>
            <a:r>
              <a:rPr lang="ko-KR" altLang="en-US" sz="2800" b="1" dirty="0" smtClean="0"/>
              <a:t>가지 유형</a:t>
            </a:r>
            <a:endParaRPr lang="ko-KR" altLang="en-US" sz="2800" b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370" y="980660"/>
            <a:ext cx="8929240" cy="531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55175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콘텐츠</a:t>
            </a:r>
            <a:r>
              <a:rPr lang="ko-KR" altLang="en-US" dirty="0" smtClean="0"/>
              <a:t> 유통플랫폼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  <a:p>
            <a:endParaRPr lang="ko-KR" alt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380" y="980659"/>
            <a:ext cx="8929240" cy="5684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1117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디자인 사용자 지정">
  <a:themeElements>
    <a:clrScheme name="디자인 사용자 지정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디자인 사용자 지정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3099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돋움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3099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돋움" pitchFamily="50" charset="-127"/>
          </a:defRPr>
        </a:defPPr>
      </a:lstStyle>
    </a:lnDef>
  </a:objectDefaults>
  <a:extraClrSchemeLst>
    <a:extraClrScheme>
      <a:clrScheme name="디자인 사용자 지정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디자인 사용자 지정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디자인 사용자 지정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디자인 사용자 지정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디자인 사용자 지정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디자인 사용자 지정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디자인 사용자 지정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디자인 사용자 지정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디자인 사용자 지정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디자인 사용자 지정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디자인 사용자 지정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디자인 사용자 지정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디자인 사용자 지정">
  <a:themeElements>
    <a:clrScheme name="디자인 사용자 지정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디자인 사용자 지정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3099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돋움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3099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돋움" pitchFamily="50" charset="-127"/>
          </a:defRPr>
        </a:defPPr>
      </a:lstStyle>
    </a:lnDef>
  </a:objectDefaults>
  <a:extraClrSchemeLst>
    <a:extraClrScheme>
      <a:clrScheme name="디자인 사용자 지정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디자인 사용자 지정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디자인 사용자 지정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디자인 사용자 지정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디자인 사용자 지정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디자인 사용자 지정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디자인 사용자 지정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디자인 사용자 지정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디자인 사용자 지정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디자인 사용자 지정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디자인 사용자 지정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디자인 사용자 지정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3_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3_기본 디자인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1D8FF"/>
        </a:solidFill>
        <a:ln w="31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CC0000"/>
          </a:buClr>
          <a:buSzTx/>
          <a:buFont typeface="Wingdings" pitchFamily="2" charset="2"/>
          <a:buNone/>
          <a:tabLst/>
          <a:defRPr kumimoji="1" lang="ko-KR" altLang="en-US" sz="1600" b="1" i="0" u="none" strike="noStrike" cap="none" normalizeH="0" baseline="0" smtClean="0">
            <a:ln>
              <a:noFill/>
            </a:ln>
            <a:solidFill>
              <a:srgbClr val="000066"/>
            </a:solidFill>
            <a:effectLst/>
            <a:latin typeface="HY견고딕" pitchFamily="18" charset="-127"/>
            <a:ea typeface="HY견고딕" pitchFamily="18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1D8FF"/>
        </a:solidFill>
        <a:ln w="31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CC0000"/>
          </a:buClr>
          <a:buSzTx/>
          <a:buFont typeface="Wingdings" pitchFamily="2" charset="2"/>
          <a:buNone/>
          <a:tabLst/>
          <a:defRPr kumimoji="1" lang="ko-KR" altLang="en-US" sz="1600" b="1" i="0" u="none" strike="noStrike" cap="none" normalizeH="0" baseline="0" smtClean="0">
            <a:ln>
              <a:noFill/>
            </a:ln>
            <a:solidFill>
              <a:srgbClr val="000066"/>
            </a:solidFill>
            <a:effectLst/>
            <a:latin typeface="HY견고딕" pitchFamily="18" charset="-127"/>
            <a:ea typeface="HY견고딕" pitchFamily="18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34094</TotalTime>
  <Words>439</Words>
  <Application>Microsoft Office PowerPoint</Application>
  <PresentationFormat>A4 용지(210x297mm)</PresentationFormat>
  <Paragraphs>53</Paragraphs>
  <Slides>16</Slides>
  <Notes>2</Notes>
  <HiddenSlides>0</HiddenSlides>
  <MMClips>0</MMClips>
  <ScaleCrop>false</ScaleCrop>
  <HeadingPairs>
    <vt:vector size="6" baseType="variant">
      <vt:variant>
        <vt:lpstr>사용한 글꼴</vt:lpstr>
      </vt:variant>
      <vt:variant>
        <vt:i4>12</vt:i4>
      </vt:variant>
      <vt:variant>
        <vt:lpstr>테마</vt:lpstr>
      </vt:variant>
      <vt:variant>
        <vt:i4>3</vt:i4>
      </vt:variant>
      <vt:variant>
        <vt:lpstr>슬라이드 제목</vt:lpstr>
      </vt:variant>
      <vt:variant>
        <vt:i4>16</vt:i4>
      </vt:variant>
    </vt:vector>
  </HeadingPairs>
  <TitlesOfParts>
    <vt:vector size="31" baseType="lpstr">
      <vt:lpstr>굴림</vt:lpstr>
      <vt:lpstr>Arial</vt:lpstr>
      <vt:lpstr>Wingdings</vt:lpstr>
      <vt:lpstr>맑은 고딕</vt:lpstr>
      <vt:lpstr>HY견고딕</vt:lpstr>
      <vt:lpstr>HY울릉도M</vt:lpstr>
      <vt:lpstr>나눔고딕</vt:lpstr>
      <vt:lpstr>나눔고딕 Bold</vt:lpstr>
      <vt:lpstr>Tahoma</vt:lpstr>
      <vt:lpstr>돋움</vt:lpstr>
      <vt:lpstr>산돌고딕B</vt:lpstr>
      <vt:lpstr>HY헤드라인M</vt:lpstr>
      <vt:lpstr>1_디자인 사용자 지정</vt:lpstr>
      <vt:lpstr>2_디자인 사용자 지정</vt:lpstr>
      <vt:lpstr>13_기본 디자인</vt:lpstr>
      <vt:lpstr>플랫폼 시대 플랫폼 전략  2015.8.18   목원대학교    고대식 교수 (국산.공개ICT 기업협의회 회장)  kds@mokwon.ac.kr </vt:lpstr>
      <vt:lpstr>목차</vt:lpstr>
      <vt:lpstr>플랫폼의 출현 배경? 모든 일에는 이유가 있다.  </vt:lpstr>
      <vt:lpstr>플랫폼을 이해하기 좋은 단어들</vt:lpstr>
      <vt:lpstr>하드웨어 플랫폼 종류 [KT 이성춘]</vt:lpstr>
      <vt:lpstr>소프트웨어 플랫폼 [신의섭]</vt:lpstr>
      <vt:lpstr>서비스 플랫폼</vt:lpstr>
      <vt:lpstr>플랫폼의 3가지 유형</vt:lpstr>
      <vt:lpstr>콘텐츠 유통플랫폼</vt:lpstr>
      <vt:lpstr>소셜플랫폼 =&gt; 콘텐츠와 게임플랫폼으로 진화</vt:lpstr>
      <vt:lpstr>복지서비스 서비스플랫폼</vt:lpstr>
      <vt:lpstr>지식공유플랫폼</vt:lpstr>
      <vt:lpstr>빅데이터 플랫폼 [김병곤]           수집-저장-처리-분석-시각화 지원</vt:lpstr>
      <vt:lpstr>플랫폼의 성공요건</vt:lpstr>
      <vt:lpstr>플랫폼 성공적 L자형 진화패턴 [히라노아쓰시] 가입자확대 -&gt; 3rd party 생태계조성 -&gt; L자 서비스 영역확대  </vt:lpstr>
      <vt:lpstr>플랫폼 시대에 리더를 위한 질문들</vt:lpstr>
    </vt:vector>
  </TitlesOfParts>
  <Company>SamsungSDS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공공데이터 및 빅데이터 활용을 통한 성장동력 창출</dc:title>
  <dc:creator>목원대학교 고대식</dc:creator>
  <cp:lastModifiedBy>pc1</cp:lastModifiedBy>
  <cp:revision>4165</cp:revision>
  <cp:lastPrinted>2014-10-22T04:48:03Z</cp:lastPrinted>
  <dcterms:created xsi:type="dcterms:W3CDTF">2004-03-25T12:42:29Z</dcterms:created>
  <dcterms:modified xsi:type="dcterms:W3CDTF">2015-08-17T10:10:28Z</dcterms:modified>
</cp:coreProperties>
</file>